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647"/>
  </p:normalViewPr>
  <p:slideViewPr>
    <p:cSldViewPr snapToGrid="0" snapToObjects="1" showGuides="1">
      <p:cViewPr varScale="1">
        <p:scale>
          <a:sx n="140" d="100"/>
          <a:sy n="140" d="100"/>
        </p:scale>
        <p:origin x="224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520" cy="614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520" cy="614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520" cy="614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778320"/>
            <a:ext cx="12191400" cy="132444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50000"/>
              </a:lnSpc>
            </a:pPr>
            <a:r>
              <a:rPr lang="en-US" sz="5400" b="1" strike="noStrike" spc="-1">
                <a:solidFill>
                  <a:srgbClr val="44546A"/>
                </a:solidFill>
                <a:latin typeface="Calibri Light"/>
                <a:ea typeface="DejaVu Sans"/>
              </a:rPr>
              <a:t>Dynamic Load Balancing of </a:t>
            </a:r>
            <a:r>
              <a:t/>
            </a:r>
            <a:br/>
            <a:r>
              <a:rPr lang="en-US" sz="5400" b="1" strike="noStrike" spc="-1">
                <a:solidFill>
                  <a:srgbClr val="44546A"/>
                </a:solidFill>
                <a:latin typeface="Calibri Light"/>
                <a:ea typeface="DejaVu Sans"/>
              </a:rPr>
              <a:t>Unstructured Meshes</a:t>
            </a:r>
            <a:endParaRPr lang="en-US" sz="5400" b="0" strike="noStrike" spc="-1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838080" y="2926080"/>
            <a:ext cx="10514520" cy="324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G. Diamond, L. Davis, C. W. Smith, M. S. Shephard</a:t>
            </a:r>
            <a:endParaRPr lang="en-US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Rensselaer Polytechnic Institute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116" name="Picture 3"/>
          <p:cNvPicPr/>
          <p:nvPr/>
        </p:nvPicPr>
        <p:blipFill>
          <a:blip r:embed="rId2"/>
          <a:stretch/>
        </p:blipFill>
        <p:spPr>
          <a:xfrm>
            <a:off x="9291960" y="5649840"/>
            <a:ext cx="2422800" cy="105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3"/>
          <p:cNvPicPr/>
          <p:nvPr/>
        </p:nvPicPr>
        <p:blipFill>
          <a:blip r:embed="rId2"/>
          <a:stretch/>
        </p:blipFill>
        <p:spPr>
          <a:xfrm>
            <a:off x="3878280" y="0"/>
            <a:ext cx="8313120" cy="5137920"/>
          </a:xfrm>
          <a:prstGeom prst="rect">
            <a:avLst/>
          </a:prstGeom>
          <a:ln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876240" y="327960"/>
            <a:ext cx="385524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44546A"/>
                </a:solidFill>
                <a:latin typeface="Calibri"/>
                <a:ea typeface="DejaVu Sans"/>
              </a:rPr>
              <a:t>OpenCL BFS </a:t>
            </a:r>
            <a:r>
              <a:t/>
            </a:r>
            <a:br/>
            <a:r>
              <a:rPr lang="en-US" sz="4400" b="0" strike="noStrike" spc="-1">
                <a:solidFill>
                  <a:srgbClr val="44546A"/>
                </a:solidFill>
                <a:latin typeface="Calibri"/>
                <a:ea typeface="DejaVu Sans"/>
              </a:rPr>
              <a:t>Kernels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154440" y="1663560"/>
            <a:ext cx="469152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Kernel comparison on </a:t>
            </a:r>
            <a:r>
              <a:t/>
            </a:r>
            <a:br/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NVIDIA 1080ti; Average </a:t>
            </a:r>
            <a:r>
              <a:t/>
            </a:r>
            <a:br/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of three runs shown.</a:t>
            </a:r>
            <a:endParaRPr lang="en-US" sz="28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scg_int_unroll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is 4.78 </a:t>
            </a:r>
            <a:r>
              <a:t/>
            </a:r>
            <a:br/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times faster than </a:t>
            </a:r>
            <a:r>
              <a:rPr lang="en-US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csr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on </a:t>
            </a:r>
            <a:r>
              <a:t/>
            </a:r>
            <a:br/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28M graph and up to 11 </a:t>
            </a:r>
            <a:r>
              <a:t/>
            </a:r>
            <a:br/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times faster than serial </a:t>
            </a:r>
            <a:r>
              <a:t/>
            </a:r>
            <a:br/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on Intel Xeon (not shown)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4150800" y="5120640"/>
            <a:ext cx="814068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MSS10"/>
                <a:ea typeface="DejaVu Sans"/>
              </a:rPr>
              <a:t>csr</a:t>
            </a:r>
            <a:r>
              <a:rPr lang="en-US" sz="1800" b="0" strike="noStrike" spc="-1">
                <a:solidFill>
                  <a:srgbClr val="000000"/>
                </a:solidFill>
                <a:latin typeface="CMSS10"/>
                <a:ea typeface="DejaVu Sans"/>
              </a:rPr>
              <a:t> - OpenCL parallel ‘pull’ style vtx</a:t>
            </a:r>
            <a:r>
              <a:rPr lang="en-US" sz="1800" b="0" strike="noStrike" spc="-1">
                <a:solidFill>
                  <a:srgbClr val="000000"/>
                </a:solidFill>
                <a:latin typeface="CMSY10"/>
                <a:ea typeface="DejaVu Sans"/>
              </a:rPr>
              <a:t>→</a:t>
            </a:r>
            <a:r>
              <a:rPr lang="en-US" sz="1800" b="0" strike="noStrike" spc="-1">
                <a:solidFill>
                  <a:srgbClr val="000000"/>
                </a:solidFill>
                <a:latin typeface="CMSS10"/>
                <a:ea typeface="DejaVu Sans"/>
              </a:rPr>
              <a:t>hyperedge using CSR</a:t>
            </a:r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CMSS10"/>
                <a:ea typeface="DejaVu Sans"/>
              </a:rPr>
              <a:t>scg</a:t>
            </a:r>
            <a:r>
              <a:rPr lang="en-US" sz="1800" b="0" strike="noStrike" spc="-1">
                <a:solidFill>
                  <a:srgbClr val="000000"/>
                </a:solidFill>
                <a:latin typeface="CMSS10"/>
                <a:ea typeface="DejaVu Sans"/>
              </a:rPr>
              <a:t> - OpenCL parallel ‘pull’ style vtx</a:t>
            </a:r>
            <a:r>
              <a:rPr lang="en-US" sz="1800" b="0" strike="noStrike" spc="-1">
                <a:solidFill>
                  <a:srgbClr val="000000"/>
                </a:solidFill>
                <a:latin typeface="CMSY10"/>
                <a:ea typeface="DejaVu Sans"/>
              </a:rPr>
              <a:t>→</a:t>
            </a:r>
            <a:r>
              <a:rPr lang="en-US" sz="1800" b="0" strike="noStrike" spc="-1">
                <a:solidFill>
                  <a:srgbClr val="000000"/>
                </a:solidFill>
                <a:latin typeface="CMSS10"/>
                <a:ea typeface="DejaVu Sans"/>
              </a:rPr>
              <a:t>hyperedge using Sell-C-Sigma </a:t>
            </a:r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CMTT10"/>
                <a:ea typeface="DejaVu Sans"/>
              </a:rPr>
              <a:t>*_int</a:t>
            </a:r>
            <a:r>
              <a:rPr lang="en-US" sz="1800" b="0" strike="noStrike" spc="-1">
                <a:solidFill>
                  <a:srgbClr val="000000"/>
                </a:solidFill>
                <a:latin typeface="CMTT10"/>
                <a:ea typeface="DejaVu Sans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CMSS10"/>
                <a:ea typeface="DejaVu Sans"/>
              </a:rPr>
              <a:t>- use 4B int for adjacency and degree lists instead of 8B long</a:t>
            </a:r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CMTT10"/>
                <a:ea typeface="DejaVu Sans"/>
              </a:rPr>
              <a:t>*_unroll</a:t>
            </a:r>
            <a:r>
              <a:rPr lang="en-US" sz="1800" b="0" strike="noStrike" spc="-1">
                <a:solidFill>
                  <a:srgbClr val="000000"/>
                </a:solidFill>
                <a:latin typeface="CMTT10"/>
                <a:ea typeface="DejaVu Sans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CMSS10"/>
                <a:ea typeface="DejaVu Sans"/>
              </a:rPr>
              <a:t>- unroll the loop over hyperedges adjacent to a vertex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876240" y="31320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1" strike="noStrike" spc="-1">
                <a:solidFill>
                  <a:srgbClr val="44546A"/>
                </a:solidFill>
                <a:latin typeface="Calibri Light"/>
                <a:ea typeface="DejaVu Sans"/>
              </a:rPr>
              <a:t>Cavity </a:t>
            </a:r>
            <a:r>
              <a:t/>
            </a:r>
            <a:br/>
            <a:r>
              <a:rPr lang="en-US" sz="4400" b="1" strike="noStrike" spc="-1">
                <a:solidFill>
                  <a:srgbClr val="44546A"/>
                </a:solidFill>
                <a:latin typeface="Calibri Light"/>
                <a:ea typeface="DejaVu Sans"/>
              </a:rPr>
              <a:t>Selection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298440" y="1663560"/>
            <a:ext cx="116794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Cavity – a hyperedge</a:t>
            </a:r>
            <a:r>
              <a:t/>
            </a:r>
            <a:br/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on the part boundary </a:t>
            </a:r>
            <a:r>
              <a:t/>
            </a:r>
            <a:br/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and its adjacent </a:t>
            </a:r>
            <a:r>
              <a:t/>
            </a:r>
            <a:br/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vertices </a:t>
            </a:r>
            <a:endParaRPr lang="en-US" sz="28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Need to operate</a:t>
            </a:r>
            <a:r>
              <a:t/>
            </a:r>
            <a:br/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on non-overlapping</a:t>
            </a:r>
            <a:r>
              <a:t/>
            </a:r>
            <a:br/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cavities </a:t>
            </a:r>
            <a:r>
              <a:rPr lang="en-US" sz="2800" b="0" strike="noStrike" spc="-1">
                <a:solidFill>
                  <a:srgbClr val="000000"/>
                </a:solidFill>
                <a:latin typeface="Wingdings"/>
                <a:ea typeface="DejaVu Sans"/>
              </a:rPr>
              <a:t>- 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Kokkos </a:t>
            </a:r>
            <a:r>
              <a:t/>
            </a:r>
            <a:br/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Kernels Coloring</a:t>
            </a:r>
            <a:endParaRPr lang="en-US" sz="28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Coloring requires CSR </a:t>
            </a:r>
            <a:r>
              <a:t/>
            </a:r>
            <a:br/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of graph dual – hyperedges-to-hyperedges via vertices – Kokkos </a:t>
            </a:r>
            <a:r>
              <a:rPr lang="en-US" sz="2800" b="0" strike="noStrike" spc="-1">
                <a:solidFill>
                  <a:srgbClr val="000000"/>
                </a:solidFill>
                <a:latin typeface="Consolas"/>
                <a:ea typeface="Consolas"/>
              </a:rPr>
              <a:t>unordered_map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enables efficient construction (memory and time)</a:t>
            </a:r>
            <a:endParaRPr lang="en-US" sz="28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Ongoing work: parallel sort of selected cavities in order of distance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</p:txBody>
      </p:sp>
      <p:pic>
        <p:nvPicPr>
          <p:cNvPr id="152" name="Picture 3"/>
          <p:cNvPicPr/>
          <p:nvPr/>
        </p:nvPicPr>
        <p:blipFill>
          <a:blip r:embed="rId2"/>
          <a:stretch/>
        </p:blipFill>
        <p:spPr>
          <a:xfrm>
            <a:off x="3950280" y="313200"/>
            <a:ext cx="8241120" cy="5156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25"/>
          <p:cNvPicPr/>
          <p:nvPr/>
        </p:nvPicPr>
        <p:blipFill>
          <a:blip r:embed="rId2"/>
          <a:stretch/>
        </p:blipFill>
        <p:spPr>
          <a:xfrm>
            <a:off x="5290920" y="3647520"/>
            <a:ext cx="4698360" cy="3061080"/>
          </a:xfrm>
          <a:prstGeom prst="rect">
            <a:avLst/>
          </a:prstGeom>
          <a:ln>
            <a:noFill/>
          </a:ln>
        </p:spPr>
      </p:pic>
      <p:sp>
        <p:nvSpPr>
          <p:cNvPr id="154" name="CustomShape 1"/>
          <p:cNvSpPr/>
          <p:nvPr/>
        </p:nvSpPr>
        <p:spPr>
          <a:xfrm>
            <a:off x="420840" y="-37080"/>
            <a:ext cx="11008800" cy="104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1" strike="noStrike" spc="-1">
                <a:solidFill>
                  <a:srgbClr val="44546A"/>
                </a:solidFill>
                <a:latin typeface="Calibri Light"/>
                <a:ea typeface="DejaVu Sans"/>
              </a:rPr>
              <a:t>Plasma Simulation/Particle in Cell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192600" y="834120"/>
            <a:ext cx="5187600" cy="599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PIC parts contain a core region and buffer elements.</a:t>
            </a:r>
            <a:endParaRPr lang="en-US" sz="22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Particles must remain in safe region(core + portion of buffer).</a:t>
            </a:r>
            <a:endParaRPr lang="en-US" sz="22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Instead of tracking each particle, track where particles can be with overlapping safe zones.</a:t>
            </a:r>
            <a:endParaRPr lang="en-US" sz="22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N-graph consists of subgraphs for overlapping safe zones.</a:t>
            </a:r>
            <a:endParaRPr lang="en-US" sz="22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Weight of vertices is set to the number of particles in overlapping safe zones.</a:t>
            </a:r>
            <a:endParaRPr lang="en-US" sz="22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Diffusively migrate weight(# of particles) until total weight is balanced.</a:t>
            </a:r>
            <a:endParaRPr lang="en-US" sz="22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Initial tests have reduced a 42% imbalance of particles to 18%.</a:t>
            </a:r>
            <a:endParaRPr lang="en-US" sz="2200" b="0" strike="noStrike" spc="-1">
              <a:latin typeface="Arial"/>
            </a:endParaRPr>
          </a:p>
        </p:txBody>
      </p:sp>
      <p:pic>
        <p:nvPicPr>
          <p:cNvPr id="156" name="Picture 14"/>
          <p:cNvPicPr/>
          <p:nvPr/>
        </p:nvPicPr>
        <p:blipFill>
          <a:blip r:embed="rId3"/>
          <a:stretch/>
        </p:blipFill>
        <p:spPr>
          <a:xfrm>
            <a:off x="8517600" y="1337400"/>
            <a:ext cx="1392480" cy="1770120"/>
          </a:xfrm>
          <a:prstGeom prst="rect">
            <a:avLst/>
          </a:prstGeom>
          <a:ln>
            <a:noFill/>
          </a:ln>
        </p:spPr>
      </p:pic>
      <p:pic>
        <p:nvPicPr>
          <p:cNvPr id="157" name="Picture 15"/>
          <p:cNvPicPr/>
          <p:nvPr/>
        </p:nvPicPr>
        <p:blipFill>
          <a:blip r:embed="rId4"/>
          <a:stretch/>
        </p:blipFill>
        <p:spPr>
          <a:xfrm>
            <a:off x="6904800" y="1690200"/>
            <a:ext cx="977040" cy="1286280"/>
          </a:xfrm>
          <a:prstGeom prst="rect">
            <a:avLst/>
          </a:prstGeom>
          <a:ln>
            <a:noFill/>
          </a:ln>
        </p:spPr>
      </p:pic>
      <p:pic>
        <p:nvPicPr>
          <p:cNvPr id="158" name="Picture 16"/>
          <p:cNvPicPr/>
          <p:nvPr/>
        </p:nvPicPr>
        <p:blipFill>
          <a:blip r:embed="rId5"/>
          <a:stretch/>
        </p:blipFill>
        <p:spPr>
          <a:xfrm>
            <a:off x="5380920" y="1474200"/>
            <a:ext cx="1061280" cy="2023200"/>
          </a:xfrm>
          <a:prstGeom prst="rect">
            <a:avLst/>
          </a:prstGeom>
          <a:ln>
            <a:noFill/>
          </a:ln>
        </p:spPr>
      </p:pic>
      <p:sp>
        <p:nvSpPr>
          <p:cNvPr id="159" name="CustomShape 3"/>
          <p:cNvSpPr/>
          <p:nvPr/>
        </p:nvSpPr>
        <p:spPr>
          <a:xfrm>
            <a:off x="5571360" y="2075400"/>
            <a:ext cx="469080" cy="443880"/>
          </a:xfrm>
          <a:prstGeom prst="ellipse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4"/>
          <p:cNvSpPr/>
          <p:nvPr/>
        </p:nvSpPr>
        <p:spPr>
          <a:xfrm>
            <a:off x="6104880" y="2304000"/>
            <a:ext cx="956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5B9BD5"/>
          </a:solidFill>
          <a:ln w="381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5"/>
          <p:cNvSpPr/>
          <p:nvPr/>
        </p:nvSpPr>
        <p:spPr>
          <a:xfrm>
            <a:off x="6015960" y="2930040"/>
            <a:ext cx="2628360" cy="3513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en-US" sz="1700" b="0" strike="noStrike" spc="-1">
                <a:solidFill>
                  <a:srgbClr val="000000"/>
                </a:solidFill>
                <a:latin typeface="Arial"/>
                <a:ea typeface="DejaVu Sans"/>
              </a:rPr>
              <a:t>A PICpart core – </a:t>
            </a:r>
            <a:r>
              <a:t/>
            </a:r>
            <a:br/>
            <a:r>
              <a:rPr lang="en-US" sz="1700" b="0" strike="noStrike" spc="-1">
                <a:solidFill>
                  <a:srgbClr val="000000"/>
                </a:solidFill>
                <a:latin typeface="Arial"/>
                <a:ea typeface="DejaVu Sans"/>
              </a:rPr>
              <a:t>minimum safe zone</a:t>
            </a:r>
            <a:endParaRPr lang="en-US" sz="1700" b="0" strike="noStrike" spc="-1">
              <a:latin typeface="Arial"/>
            </a:endParaRPr>
          </a:p>
        </p:txBody>
      </p:sp>
      <p:sp>
        <p:nvSpPr>
          <p:cNvPr id="162" name="CustomShape 6"/>
          <p:cNvSpPr/>
          <p:nvPr/>
        </p:nvSpPr>
        <p:spPr>
          <a:xfrm>
            <a:off x="8457480" y="2941920"/>
            <a:ext cx="1799280" cy="704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en-US" sz="1700" b="0" strike="noStrike" spc="-1">
                <a:solidFill>
                  <a:srgbClr val="000000"/>
                </a:solidFill>
                <a:latin typeface="Arial"/>
                <a:ea typeface="DejaVu Sans"/>
              </a:rPr>
              <a:t>Buffer elements added</a:t>
            </a:r>
            <a:endParaRPr lang="en-US" sz="1700" b="0" strike="noStrike" spc="-1">
              <a:latin typeface="Arial"/>
            </a:endParaRPr>
          </a:p>
        </p:txBody>
      </p:sp>
      <p:pic>
        <p:nvPicPr>
          <p:cNvPr id="163" name="Picture 21"/>
          <p:cNvPicPr/>
          <p:nvPr/>
        </p:nvPicPr>
        <p:blipFill>
          <a:blip r:embed="rId6"/>
          <a:stretch/>
        </p:blipFill>
        <p:spPr>
          <a:xfrm>
            <a:off x="10495080" y="1364400"/>
            <a:ext cx="1455840" cy="1832760"/>
          </a:xfrm>
          <a:prstGeom prst="rect">
            <a:avLst/>
          </a:prstGeom>
          <a:ln>
            <a:noFill/>
          </a:ln>
        </p:spPr>
      </p:pic>
      <p:sp>
        <p:nvSpPr>
          <p:cNvPr id="164" name="CustomShape 7"/>
          <p:cNvSpPr/>
          <p:nvPr/>
        </p:nvSpPr>
        <p:spPr>
          <a:xfrm>
            <a:off x="10070280" y="3116880"/>
            <a:ext cx="1799280" cy="380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en-US" sz="1700" b="0" strike="noStrike" spc="-1">
                <a:solidFill>
                  <a:srgbClr val="000000"/>
                </a:solidFill>
                <a:latin typeface="Arial"/>
                <a:ea typeface="DejaVu Sans"/>
              </a:rPr>
              <a:t>A PICpart</a:t>
            </a:r>
            <a:endParaRPr lang="en-US" sz="1700" b="0" strike="noStrike" spc="-1">
              <a:latin typeface="Arial"/>
            </a:endParaRPr>
          </a:p>
        </p:txBody>
      </p:sp>
      <p:sp>
        <p:nvSpPr>
          <p:cNvPr id="165" name="CustomShape 8"/>
          <p:cNvSpPr/>
          <p:nvPr/>
        </p:nvSpPr>
        <p:spPr>
          <a:xfrm>
            <a:off x="7920720" y="1872360"/>
            <a:ext cx="60876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endParaRPr lang="en-US" sz="4800" b="0" strike="noStrike" spc="-1">
              <a:latin typeface="Arial"/>
            </a:endParaRPr>
          </a:p>
        </p:txBody>
      </p:sp>
      <p:sp>
        <p:nvSpPr>
          <p:cNvPr id="166" name="CustomShape 9"/>
          <p:cNvSpPr/>
          <p:nvPr/>
        </p:nvSpPr>
        <p:spPr>
          <a:xfrm>
            <a:off x="9902160" y="1884960"/>
            <a:ext cx="608760" cy="7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=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67" name="CustomShape 10"/>
          <p:cNvSpPr/>
          <p:nvPr/>
        </p:nvSpPr>
        <p:spPr>
          <a:xfrm>
            <a:off x="9608040" y="4773240"/>
            <a:ext cx="2655360" cy="107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Overlapping safe zones between parts A,B,C, </a:t>
            </a:r>
            <a:endParaRPr lang="en-U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and D near the A-B boundary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1" strike="noStrike" spc="-1">
                <a:solidFill>
                  <a:srgbClr val="44546A"/>
                </a:solidFill>
                <a:latin typeface="Calibri Light"/>
                <a:ea typeface="DejaVu Sans"/>
              </a:rPr>
              <a:t>Closing Remarks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EnGPar performs multicriteria diffusive load balancing methods on multi-hypergraphs.</a:t>
            </a:r>
            <a:endParaRPr lang="en-US" sz="28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General design supports element-partitioned, vertex-partitioned meshes, particles in an unstructured mesh for PIC, etc.</a:t>
            </a:r>
            <a:endParaRPr lang="en-US" sz="28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Pipelined FPGA kernel implementations</a:t>
            </a:r>
            <a:endParaRPr lang="en-US" sz="28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Fine grain tuning (unrolling, different data formats) can improve performance greatly.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6000" b="0" strike="noStrike" spc="-1">
                <a:solidFill>
                  <a:srgbClr val="000000"/>
                </a:solidFill>
                <a:latin typeface="Arial"/>
                <a:ea typeface="DejaVu Sans"/>
              </a:rPr>
              <a:t>Thank You</a:t>
            </a:r>
            <a:endParaRPr lang="en-US" sz="6000" b="0" strike="noStrike" spc="-1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838080" y="339696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6000" b="0" strike="noStrike" spc="-1">
                <a:solidFill>
                  <a:srgbClr val="000000"/>
                </a:solidFill>
                <a:latin typeface="Arial"/>
                <a:ea typeface="DejaVu Sans"/>
              </a:rPr>
              <a:t>Questions?</a:t>
            </a:r>
            <a:endParaRPr lang="en-US" sz="6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6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Acknowledgements: </a:t>
            </a:r>
            <a:r>
              <a:rPr lang="en-US" sz="66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66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NSF SI2-SSE: Fast Dynamic Load Balancing Tools for Extreme Scale Systems </a:t>
            </a:r>
            <a:endParaRPr lang="en-US" sz="24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DOE FASTMath SCIDAC Institute</a:t>
            </a:r>
            <a:endParaRPr lang="en-US" sz="24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CEED ECP</a:t>
            </a:r>
            <a:endParaRPr lang="en-US" sz="24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Argonne National Laboratory - Kazutomo Yoshii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1" strike="noStrike" spc="-1">
                <a:solidFill>
                  <a:srgbClr val="44546A"/>
                </a:solidFill>
                <a:latin typeface="Calibri Light"/>
                <a:ea typeface="DejaVu Sans"/>
              </a:rPr>
              <a:t>Outline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838080" y="146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228600" indent="-227520">
              <a:lnSpc>
                <a:spcPct val="2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EnGPar – Diffusive Load Balancing</a:t>
            </a:r>
            <a:endParaRPr lang="en-US" sz="4000" b="0" strike="noStrike" spc="-1">
              <a:latin typeface="Arial"/>
            </a:endParaRPr>
          </a:p>
          <a:p>
            <a:pPr marL="228600" indent="-227520">
              <a:lnSpc>
                <a:spcPct val="2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Load Balancing Unstructured Meshes</a:t>
            </a:r>
            <a:endParaRPr lang="en-US" sz="4000" b="0" strike="noStrike" spc="-1">
              <a:latin typeface="Arial"/>
            </a:endParaRPr>
          </a:p>
          <a:p>
            <a:pPr marL="228600" indent="-227520">
              <a:lnSpc>
                <a:spcPct val="2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Initial Accelerating of Diffusion</a:t>
            </a:r>
            <a:endParaRPr lang="en-US" sz="4000" b="0" strike="noStrike" spc="-1">
              <a:latin typeface="Arial"/>
            </a:endParaRPr>
          </a:p>
          <a:p>
            <a:pPr marL="228600" indent="-227520">
              <a:lnSpc>
                <a:spcPct val="2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Plasma Physics/PIC</a:t>
            </a:r>
            <a:endParaRPr lang="en-US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1" strike="noStrike" spc="-1">
                <a:solidFill>
                  <a:srgbClr val="44546A"/>
                </a:solidFill>
                <a:latin typeface="Calibri Light"/>
                <a:ea typeface="DejaVu Sans"/>
              </a:rPr>
              <a:t>Dynamic Load Balancing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Adaptive mesh applications require</a:t>
            </a:r>
            <a:endParaRPr lang="en-US" sz="3200" b="0" strike="noStrike" spc="-1">
              <a:latin typeface="Arial"/>
            </a:endParaRPr>
          </a:p>
          <a:p>
            <a:pPr marL="997200" lvl="1" indent="-4564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" charset="2"/>
              <a:buChar char="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Fast redistribution of load throughout simulation</a:t>
            </a:r>
            <a:endParaRPr lang="en-US" sz="3200" b="0" strike="noStrike" spc="-1">
              <a:latin typeface="Arial"/>
            </a:endParaRPr>
          </a:p>
          <a:p>
            <a:pPr marL="997200" lvl="1" indent="-4564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" charset="2"/>
              <a:buChar char="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Simultaneous balancing of multiple mesh entity dimensions</a:t>
            </a:r>
            <a:endParaRPr lang="en-US" sz="32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Multilevel graph methods are too memory intensive for large process counts</a:t>
            </a:r>
            <a:endParaRPr lang="en-US" sz="32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Diffusive methods are fast and allow incremental improvement.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1" strike="noStrike" spc="-1">
                <a:solidFill>
                  <a:srgbClr val="44546A"/>
                </a:solidFill>
                <a:latin typeface="Calibri Light"/>
                <a:ea typeface="DejaVu Sans"/>
              </a:rPr>
              <a:t>EnGPar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838080" y="1463040"/>
            <a:ext cx="10514520" cy="471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Our tool for fast partition improvement accounting for multiple criteria.</a:t>
            </a:r>
            <a:endParaRPr lang="en-US" sz="28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Uses multi-hypergraph, N-graph, to represent user data allowing multiple types of relational connections.</a:t>
            </a:r>
            <a:endParaRPr lang="en-US" sz="2800" b="0" strike="noStrike" spc="-1">
              <a:latin typeface="Arial"/>
            </a:endParaRPr>
          </a:p>
          <a:p>
            <a:pPr marL="883080" lvl="1" indent="-3423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" charset="2"/>
              <a:buChar char="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Vertices: Uniquely owned, represent the main source of data. </a:t>
            </a:r>
            <a:endParaRPr lang="en-US" sz="2800" b="0" strike="noStrike" spc="-1">
              <a:latin typeface="Arial"/>
            </a:endParaRPr>
          </a:p>
          <a:p>
            <a:pPr marL="883080" lvl="1" indent="-3423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" charset="2"/>
              <a:buChar char="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Hyperedges: Relational connections between sets of vertices.</a:t>
            </a:r>
            <a:endParaRPr lang="en-US" sz="2800" b="0" strike="noStrike" spc="-1">
              <a:latin typeface="Arial"/>
            </a:endParaRPr>
          </a:p>
          <a:p>
            <a:pPr marL="883080" lvl="1" indent="-3423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" charset="2"/>
              <a:buChar char="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Different sets of hyperedges represent different types of relations.</a:t>
            </a:r>
            <a:endParaRPr lang="en-US" sz="28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Mulitcriteria load balancing is performed on the N-graph using local diffusive methods.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838080" y="24336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1" strike="noStrike" spc="-1">
                <a:solidFill>
                  <a:srgbClr val="44546A"/>
                </a:solidFill>
                <a:latin typeface="Calibri Light"/>
                <a:ea typeface="DejaVu Sans"/>
              </a:rPr>
              <a:t>Partitioning Meshes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124" name="Picture 1"/>
          <p:cNvPicPr/>
          <p:nvPr/>
        </p:nvPicPr>
        <p:blipFill>
          <a:blip r:embed="rId2"/>
          <a:stretch/>
        </p:blipFill>
        <p:spPr>
          <a:xfrm>
            <a:off x="3946320" y="2645280"/>
            <a:ext cx="8080560" cy="3632400"/>
          </a:xfrm>
          <a:prstGeom prst="rect">
            <a:avLst/>
          </a:prstGeom>
          <a:ln>
            <a:noFill/>
          </a:ln>
        </p:spPr>
      </p:pic>
      <p:sp>
        <p:nvSpPr>
          <p:cNvPr id="125" name="CustomShape 2"/>
          <p:cNvSpPr/>
          <p:nvPr/>
        </p:nvSpPr>
        <p:spPr>
          <a:xfrm>
            <a:off x="306360" y="1320120"/>
            <a:ext cx="11577600" cy="264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Unstructured meshes are typically partitioned by elements or vertices</a:t>
            </a:r>
            <a:endParaRPr lang="en-US" sz="2400" b="0" strike="noStrike" spc="-1">
              <a:latin typeface="Arial"/>
            </a:endParaRPr>
          </a:p>
          <a:p>
            <a:pPr marL="883080" lvl="1" indent="-3423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Vertices in the N-graph represent the unique mesh dimension.</a:t>
            </a:r>
            <a:endParaRPr lang="en-US" sz="2400" b="0" strike="noStrike" spc="-1">
              <a:latin typeface="Arial"/>
            </a:endParaRPr>
          </a:p>
          <a:p>
            <a:pPr marL="883080" lvl="1" indent="-3423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Hyperedges are constructed for other mesh dimensions of computational importance.</a:t>
            </a:r>
            <a:endParaRPr lang="en-US" sz="24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Computation costs proportional</a:t>
            </a:r>
            <a:r>
              <a:t/>
            </a:r>
            <a:br/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to the weighted balance of </a:t>
            </a:r>
            <a:r>
              <a:t/>
            </a:r>
            <a:br/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mesh entities.</a:t>
            </a:r>
            <a:endParaRPr lang="en-US" sz="24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 costs </a:t>
            </a:r>
            <a:r>
              <a:t/>
            </a:r>
            <a:br/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proportional to the</a:t>
            </a:r>
            <a:r>
              <a:t/>
            </a:r>
            <a:br/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mesh entities on boundary.</a:t>
            </a:r>
            <a:endParaRPr lang="en-US" sz="2400" b="0" strike="noStrike" spc="-1">
              <a:latin typeface="Arial"/>
            </a:endParaRPr>
          </a:p>
          <a:p>
            <a:pPr marL="685800" lvl="1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Equivalent to the edge </a:t>
            </a:r>
            <a:r>
              <a:t/>
            </a:r>
            <a:br/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cut in the N-graph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531320" y="6398640"/>
            <a:ext cx="7092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Conversion from element-partitioned mesh (a) to N-graph (b) and (c)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1" strike="noStrike" spc="-1">
                <a:solidFill>
                  <a:srgbClr val="44546A"/>
                </a:solidFill>
                <a:latin typeface="Calibri Light"/>
                <a:ea typeface="DejaVu Sans"/>
              </a:rPr>
              <a:t>Element-Partitioned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838080" y="1363680"/>
            <a:ext cx="5971320" cy="489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Tests run on one billion element mesh up to 512Ki (512 * 2^10) parts</a:t>
            </a:r>
            <a:endParaRPr lang="en-US" sz="24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Partitions created by using ParMETIS globally up to 8Ki parts followed by locally up to 512Ki.</a:t>
            </a:r>
            <a:endParaRPr lang="en-US" sz="24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Goal is to balance mesh vertices and mesh elements.</a:t>
            </a:r>
            <a:endParaRPr lang="en-US" sz="24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Mesh vertex imbalances is reduced from 13% to 5% for 128Ki, 18% to 5% for 256Ki, and 53% to 6% for 512Ki.</a:t>
            </a:r>
            <a:endParaRPr lang="en-US" sz="24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Edge cut is increased by 1%.</a:t>
            </a:r>
            <a:endParaRPr lang="en-US" sz="24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EnGPar balances the 512Ki mesh in 4% of the time to create the partition from 8Ki parts.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129" name="Picture 1"/>
          <p:cNvPicPr/>
          <p:nvPr/>
        </p:nvPicPr>
        <p:blipFill>
          <a:blip r:embed="rId2"/>
          <a:stretch/>
        </p:blipFill>
        <p:spPr>
          <a:xfrm>
            <a:off x="7434720" y="365040"/>
            <a:ext cx="4542480" cy="3179520"/>
          </a:xfrm>
          <a:prstGeom prst="rect">
            <a:avLst/>
          </a:prstGeom>
          <a:ln>
            <a:noFill/>
          </a:ln>
        </p:spPr>
      </p:pic>
      <p:pic>
        <p:nvPicPr>
          <p:cNvPr id="130" name="Picture 5"/>
          <p:cNvPicPr/>
          <p:nvPr/>
        </p:nvPicPr>
        <p:blipFill>
          <a:blip r:embed="rId3"/>
          <a:stretch/>
        </p:blipFill>
        <p:spPr>
          <a:xfrm>
            <a:off x="7434720" y="3754080"/>
            <a:ext cx="4542480" cy="3179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1" strike="noStrike" spc="-1">
                <a:solidFill>
                  <a:srgbClr val="44546A"/>
                </a:solidFill>
                <a:latin typeface="Calibri Light"/>
                <a:ea typeface="DejaVu Sans"/>
              </a:rPr>
              <a:t>Vertex-Partitioned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838080" y="1424520"/>
            <a:ext cx="10866240" cy="50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Initial tests of EnGPar on a vertex-partitioned mixed mesh resulted in significant increases in edge cut as the mesh entities were balanced.</a:t>
            </a:r>
            <a:endParaRPr lang="en-US" sz="24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 8Ki parts, a reduction in 7 percent point decrease in imbalance resulted in a 15% increase in edge cut.  </a:t>
            </a:r>
            <a:endParaRPr lang="en-US" sz="24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To avoid large increases in edge cut, additional logic and a tunable parameter was added to reject migrating cavities (hyperedge and neighboring vertices) that would increase the edge cut significantly.</a:t>
            </a:r>
            <a:endParaRPr lang="en-US" sz="24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For each cavity we compute the </a:t>
            </a:r>
            <a:r>
              <a:t/>
            </a:r>
            <a:br/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ratio of intra-part pins to inter-part pins. </a:t>
            </a:r>
            <a:r>
              <a:t/>
            </a:r>
            <a:br/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If the ratio is greater than the tunable </a:t>
            </a:r>
            <a:r>
              <a:t/>
            </a:r>
            <a:br/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parameter the cavity will not be </a:t>
            </a:r>
            <a:r>
              <a:t/>
            </a:r>
            <a:br/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migrated.</a:t>
            </a:r>
            <a:endParaRPr lang="en-US" sz="24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400" b="0" strike="noStrike" spc="-1">
              <a:latin typeface="Arial"/>
            </a:endParaRPr>
          </a:p>
        </p:txBody>
      </p:sp>
      <p:pic>
        <p:nvPicPr>
          <p:cNvPr id="133" name="Picture 132"/>
          <p:cNvPicPr/>
          <p:nvPr/>
        </p:nvPicPr>
        <p:blipFill>
          <a:blip r:embed="rId2"/>
          <a:stretch/>
        </p:blipFill>
        <p:spPr>
          <a:xfrm>
            <a:off x="6077880" y="3749040"/>
            <a:ext cx="4986360" cy="2236680"/>
          </a:xfrm>
          <a:prstGeom prst="rect">
            <a:avLst/>
          </a:prstGeom>
          <a:ln>
            <a:noFill/>
          </a:ln>
        </p:spPr>
      </p:pic>
      <p:sp>
        <p:nvSpPr>
          <p:cNvPr id="134" name="TextShape 3"/>
          <p:cNvSpPr txBox="1"/>
          <p:nvPr/>
        </p:nvSpPr>
        <p:spPr>
          <a:xfrm>
            <a:off x="5852160" y="6018480"/>
            <a:ext cx="576072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800" b="0" strike="noStrike" spc="-1">
                <a:latin typeface="Arial"/>
              </a:rPr>
              <a:t>Three hyperedges on part boundary (A,B,C). Ratio for cavity of A = 5/3, B = 3/4 , C = 1/2. B and C are good candidates for migration.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1" strike="noStrike" spc="-1">
                <a:solidFill>
                  <a:srgbClr val="44546A"/>
                </a:solidFill>
                <a:latin typeface="Calibri Light"/>
                <a:ea typeface="DejaVu Sans"/>
              </a:rPr>
              <a:t>Vertex-Partitioned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838080" y="1424520"/>
            <a:ext cx="6476400" cy="50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Tests done on 60 million mixed element mesh up to 8Ki parts created by ParMETIS.</a:t>
            </a:r>
            <a:endParaRPr lang="en-US" sz="24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Vertex imbalance is restricted to be below 5%</a:t>
            </a:r>
            <a:endParaRPr lang="en-US" sz="24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Without the edge cut limits, a 7 percent point decrease in imbalance comes with a 15% increase in edge cut</a:t>
            </a:r>
            <a:endParaRPr lang="en-US" sz="24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Using the edge cut limiter at 1.2 results in a 5 percent point decrease in imbalance without increasing the edge cut.</a:t>
            </a:r>
            <a:endParaRPr lang="en-US" sz="24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 2.0 imbalance is reduced by 6 percent points with a 4% increase in edge cut.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137" name="Picture 1"/>
          <p:cNvPicPr/>
          <p:nvPr/>
        </p:nvPicPr>
        <p:blipFill>
          <a:blip r:embed="rId2"/>
          <a:stretch/>
        </p:blipFill>
        <p:spPr>
          <a:xfrm>
            <a:off x="7315200" y="208800"/>
            <a:ext cx="4570560" cy="3199320"/>
          </a:xfrm>
          <a:prstGeom prst="rect">
            <a:avLst/>
          </a:prstGeom>
          <a:ln>
            <a:noFill/>
          </a:ln>
        </p:spPr>
      </p:pic>
      <p:pic>
        <p:nvPicPr>
          <p:cNvPr id="138" name="Picture 2"/>
          <p:cNvPicPr/>
          <p:nvPr/>
        </p:nvPicPr>
        <p:blipFill>
          <a:blip r:embed="rId3"/>
          <a:stretch/>
        </p:blipFill>
        <p:spPr>
          <a:xfrm>
            <a:off x="7315200" y="3565080"/>
            <a:ext cx="4570560" cy="319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/>
          <p:cNvPicPr/>
          <p:nvPr/>
        </p:nvPicPr>
        <p:blipFill>
          <a:blip r:embed="rId2"/>
          <a:stretch/>
        </p:blipFill>
        <p:spPr>
          <a:xfrm>
            <a:off x="5342040" y="0"/>
            <a:ext cx="3129840" cy="4043880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128160" y="150840"/>
            <a:ext cx="10893600" cy="81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44546A"/>
                </a:solidFill>
                <a:latin typeface="Calibri"/>
                <a:ea typeface="DejaVu Sans"/>
              </a:rPr>
              <a:t>Accelerating Selection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0" y="962640"/>
            <a:ext cx="5227200" cy="504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Topological distance from the part center determines order of boundary traversal.</a:t>
            </a:r>
            <a:endParaRPr lang="en-US" sz="28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Outside-in (left) then </a:t>
            </a:r>
            <a:r>
              <a:t/>
            </a:r>
            <a:br/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inside-out (right) </a:t>
            </a:r>
            <a:r>
              <a:t/>
            </a:r>
            <a:br/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breadth first traversals</a:t>
            </a:r>
            <a:endParaRPr lang="en-US" sz="28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Use Sell-C-Sigma for memory coalescing.</a:t>
            </a:r>
            <a:endParaRPr lang="en-US" sz="28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Exploit uniform downward </a:t>
            </a:r>
            <a:r>
              <a:t/>
            </a:r>
            <a:br/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adjacencies (elms to verts) to unroll loops. 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42" name="Picture 1"/>
          <p:cNvPicPr/>
          <p:nvPr/>
        </p:nvPicPr>
        <p:blipFill>
          <a:blip r:embed="rId3"/>
          <a:stretch/>
        </p:blipFill>
        <p:spPr>
          <a:xfrm>
            <a:off x="8868600" y="0"/>
            <a:ext cx="3197880" cy="4043880"/>
          </a:xfrm>
          <a:prstGeom prst="rect">
            <a:avLst/>
          </a:prstGeom>
          <a:ln>
            <a:noFill/>
          </a:ln>
        </p:spPr>
      </p:pic>
      <p:pic>
        <p:nvPicPr>
          <p:cNvPr id="143" name="Picture 3"/>
          <p:cNvPicPr/>
          <p:nvPr/>
        </p:nvPicPr>
        <p:blipFill>
          <a:blip r:embed="rId4"/>
          <a:stretch/>
        </p:blipFill>
        <p:spPr>
          <a:xfrm>
            <a:off x="5227920" y="4327920"/>
            <a:ext cx="6963480" cy="2232000"/>
          </a:xfrm>
          <a:prstGeom prst="rect">
            <a:avLst/>
          </a:prstGeom>
          <a:ln>
            <a:noFill/>
          </a:ln>
        </p:spPr>
      </p:pic>
      <p:sp>
        <p:nvSpPr>
          <p:cNvPr id="144" name="CustomShape 3"/>
          <p:cNvSpPr/>
          <p:nvPr/>
        </p:nvSpPr>
        <p:spPr>
          <a:xfrm>
            <a:off x="6066720" y="6526080"/>
            <a:ext cx="5426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Sell-C-Sigma data structure (Besta and Merending, et al.)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7673760" y="4044600"/>
            <a:ext cx="22122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Distance computation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763</Words>
  <Application>Microsoft Macintosh PowerPoint</Application>
  <PresentationFormat>Widescreen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Calibri</vt:lpstr>
      <vt:lpstr>Calibri Light</vt:lpstr>
      <vt:lpstr>CMSS10</vt:lpstr>
      <vt:lpstr>CMSY10</vt:lpstr>
      <vt:lpstr>CMTT10</vt:lpstr>
      <vt:lpstr>Consolas</vt:lpstr>
      <vt:lpstr>DejaVu Sans</vt:lpstr>
      <vt:lpstr>Symbol</vt:lpstr>
      <vt:lpstr>Wingdings</vt:lpstr>
      <vt:lpstr>Arial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Accelerated Load Balancing of  Unstructured Meshes</dc:title>
  <dc:subject/>
  <dc:creator>arc-admin</dc:creator>
  <dc:description/>
  <cp:lastModifiedBy>Cameron Smith</cp:lastModifiedBy>
  <cp:revision>39</cp:revision>
  <dcterms:created xsi:type="dcterms:W3CDTF">2018-09-13T17:58:35Z</dcterms:created>
  <dcterms:modified xsi:type="dcterms:W3CDTF">2019-02-06T19:53:13Z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