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566" r:id="rId2"/>
    <p:sldId id="719" r:id="rId3"/>
    <p:sldId id="720" r:id="rId4"/>
    <p:sldId id="729" r:id="rId5"/>
    <p:sldId id="725" r:id="rId6"/>
    <p:sldId id="734" r:id="rId7"/>
    <p:sldId id="727" r:id="rId8"/>
    <p:sldId id="726" r:id="rId9"/>
    <p:sldId id="722" r:id="rId10"/>
    <p:sldId id="723" r:id="rId1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 Diachin" initials="lad" lastIdx="1" clrIdx="0"/>
  <p:cmAuthor id="1" name="ST User" initials="SU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4EE"/>
    <a:srgbClr val="E3A645"/>
    <a:srgbClr val="9999FF"/>
    <a:srgbClr val="3C938C"/>
    <a:srgbClr val="3C8C93"/>
    <a:srgbClr val="DFDFF5"/>
    <a:srgbClr val="124A91"/>
    <a:srgbClr val="55E604"/>
    <a:srgbClr val="242021"/>
    <a:srgbClr val="F3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3" autoAdjust="0"/>
    <p:restoredTop sz="84761" autoAdjust="0"/>
  </p:normalViewPr>
  <p:slideViewPr>
    <p:cSldViewPr snapToGrid="0">
      <p:cViewPr varScale="1">
        <p:scale>
          <a:sx n="96" d="100"/>
          <a:sy n="96" d="100"/>
        </p:scale>
        <p:origin x="9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2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EF080F96-2A2C-48EF-84C6-77EA9306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1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C5850C95-EB3C-46D2-9C24-CAE7AEB54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71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Current SOA before PISCEES:</a:t>
            </a:r>
            <a:r>
              <a:rPr lang="en-US" baseline="0" dirty="0"/>
              <a:t> A structured grid finite difference code (1) without the ability to refine or adapt the mesh to where it is needed, such as runoff glaciers and (2) with robustness issues.</a:t>
            </a:r>
          </a:p>
          <a:p>
            <a:r>
              <a:rPr lang="en-US" baseline="0" dirty="0"/>
              <a:t>Performance is always a concern as well. </a:t>
            </a:r>
          </a:p>
          <a:p>
            <a:r>
              <a:rPr lang="en-US" baseline="0" dirty="0"/>
              <a:t>These are being solved by the bullets at the bottom (AMR or unstructured gird, improved nonlinear and linear solvers, improved use of new architectures).</a:t>
            </a:r>
          </a:p>
          <a:p>
            <a:endParaRPr lang="en-US" baseline="0" dirty="0"/>
          </a:p>
          <a:p>
            <a:r>
              <a:rPr lang="en-US" baseline="0" dirty="0"/>
              <a:t>What work this will enable that current State of Art does not:</a:t>
            </a:r>
          </a:p>
          <a:p>
            <a:r>
              <a:rPr lang="en-US" baseline="0" dirty="0"/>
              <a:t>Improved grid and discretization enables us to resolve the dynamics much better, including runoff glaciers and the grounding line (Ice/Ocean/Land triple point).</a:t>
            </a:r>
          </a:p>
          <a:p>
            <a:r>
              <a:rPr lang="en-US" baseline="0" dirty="0"/>
              <a:t>Robustness is critical for releasing the code to a broad community, and </a:t>
            </a:r>
            <a:r>
              <a:rPr lang="en-US" baseline="0" dirty="0" err="1"/>
              <a:t>evn</a:t>
            </a:r>
            <a:r>
              <a:rPr lang="en-US" baseline="0" dirty="0"/>
              <a:t> more, to release it as a subcomponent of an full Earth System Model coupled to ocean and land models.</a:t>
            </a:r>
          </a:p>
          <a:p>
            <a:r>
              <a:rPr lang="en-US" baseline="0" dirty="0"/>
              <a:t>Engagement with linear solvers experts (Adams, </a:t>
            </a:r>
            <a:r>
              <a:rPr lang="en-US" baseline="0" dirty="0" err="1"/>
              <a:t>Tuminaro</a:t>
            </a:r>
            <a:r>
              <a:rPr lang="en-US" baseline="0" dirty="0"/>
              <a:t>) critical for achieving speed and scalability of the major linear solver cost.</a:t>
            </a:r>
          </a:p>
          <a:p>
            <a:endParaRPr lang="en-US" baseline="0" dirty="0"/>
          </a:p>
          <a:p>
            <a:r>
              <a:rPr lang="en-US" baseline="0" dirty="0"/>
              <a:t>------------------------------</a:t>
            </a:r>
          </a:p>
          <a:p>
            <a:endParaRPr lang="en-US" baseline="0" dirty="0"/>
          </a:p>
          <a:p>
            <a:r>
              <a:rPr lang="en-US" baseline="0" dirty="0"/>
              <a:t>The colors are ice flow – red is fast and needs refinement, blue is slow and can use coarser grids</a:t>
            </a:r>
          </a:p>
          <a:p>
            <a:endParaRPr lang="en-US" baseline="0" dirty="0"/>
          </a:p>
          <a:p>
            <a:r>
              <a:rPr lang="en-US" baseline="0" dirty="0"/>
              <a:t>Structured grid – aimed at getting the grounding line very accurate (where ice goes from touching land to going over the ocean) – when on the bedrock a very large friction coefficient and goes to almost no friction 0 this impacts the rate of the formation ice break/ice bergs</a:t>
            </a:r>
          </a:p>
          <a:p>
            <a:endParaRPr lang="en-US" baseline="0" dirty="0"/>
          </a:p>
          <a:p>
            <a:r>
              <a:rPr lang="en-US" baseline="0" dirty="0"/>
              <a:t>Finite element </a:t>
            </a:r>
            <a:r>
              <a:rPr lang="en-US" baseline="0" dirty="0" err="1"/>
              <a:t>trilinos</a:t>
            </a:r>
            <a:r>
              <a:rPr lang="en-US" baseline="0" dirty="0"/>
              <a:t> code – static refinement – no dynamic </a:t>
            </a:r>
            <a:r>
              <a:rPr lang="en-US" baseline="0" dirty="0" err="1"/>
              <a:t>adaptivity</a:t>
            </a:r>
            <a:r>
              <a:rPr lang="en-US" baseline="0" dirty="0"/>
              <a:t>.  Aiming for </a:t>
            </a:r>
            <a:r>
              <a:rPr lang="en-US" baseline="0" dirty="0" err="1"/>
              <a:t>callibration</a:t>
            </a:r>
            <a:r>
              <a:rPr lang="en-US" baseline="0" dirty="0"/>
              <a:t> and parameter inversion problem.  A lot of data and coefficients in the models – want to create a self consistent initial condition and then propagate into the future so we can do better predictions.  The initialization of the model is the bulk of the work – if we can’t calibrate the model so that today looks like today, there is very little hope of getting tomorrow correct.</a:t>
            </a:r>
          </a:p>
          <a:p>
            <a:endParaRPr lang="en-US" baseline="0" dirty="0"/>
          </a:p>
          <a:p>
            <a:r>
              <a:rPr lang="en-US" baseline="0" dirty="0"/>
              <a:t>In the first year, have written the solvers.  Now can co the </a:t>
            </a:r>
            <a:r>
              <a:rPr lang="en-US" baseline="0" dirty="0" err="1"/>
              <a:t>callibration</a:t>
            </a:r>
            <a:r>
              <a:rPr lang="en-US" baseline="0" dirty="0"/>
              <a:t> with uncertainty – will involve quest as well.</a:t>
            </a:r>
          </a:p>
          <a:p>
            <a:endParaRPr lang="en-US" baseline="0" dirty="0"/>
          </a:p>
          <a:p>
            <a:r>
              <a:rPr lang="en-US" baseline="0" dirty="0"/>
              <a:t>Second part for </a:t>
            </a:r>
            <a:r>
              <a:rPr lang="en-US" baseline="0" dirty="0" err="1"/>
              <a:t>fastmath</a:t>
            </a:r>
            <a:r>
              <a:rPr lang="en-US" baseline="0" dirty="0"/>
              <a:t> work – implicit solvers.   Nonlinear methods and </a:t>
            </a:r>
            <a:r>
              <a:rPr lang="en-US" baseline="0" dirty="0" err="1"/>
              <a:t>Homotopy</a:t>
            </a:r>
            <a:r>
              <a:rPr lang="en-US" baseline="0" dirty="0"/>
              <a:t> and FAS </a:t>
            </a:r>
            <a:r>
              <a:rPr lang="en-US" baseline="0" dirty="0" err="1"/>
              <a:t>multigrid</a:t>
            </a:r>
            <a:r>
              <a:rPr lang="en-US" baseline="0" dirty="0"/>
              <a:t>; majority of the time is in the iterative solves so have been spending a lot of time.  Spans the </a:t>
            </a:r>
            <a:r>
              <a:rPr lang="en-US" baseline="0" dirty="0" err="1"/>
              <a:t>FASTMath</a:t>
            </a:r>
            <a:r>
              <a:rPr lang="en-US" baseline="0" dirty="0"/>
              <a:t> topic areas very well.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50C95-EB3C-46D2-9C24-CAE7AEB547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50C95-EB3C-46D2-9C24-CAE7AEB547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50C95-EB3C-46D2-9C24-CAE7AEB547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50C95-EB3C-46D2-9C24-CAE7AEB547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850C95-EB3C-46D2-9C24-CAE7AEB547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1" name="Rectangle 2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33561" y="629278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lIns="0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39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235475"/>
            <a:ext cx="6553200" cy="79692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1">
                <a:solidFill>
                  <a:srgbClr val="124A9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93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27063" y="1892300"/>
            <a:ext cx="7772400" cy="1828800"/>
          </a:xfrm>
        </p:spPr>
        <p:txBody>
          <a:bodyPr anchor="ctr"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45"/>
            <a:ext cx="3850824" cy="1364194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45080" y="644518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" dir="2700000" algn="ctr" rotWithShape="0">
              <a:schemeClr val="bg2">
                <a:alpha val="50000"/>
              </a:schemeClr>
            </a:outerShdw>
          </a:effectLst>
        </p:spPr>
        <p:txBody>
          <a:bodyPr lIns="0" anchor="b"/>
          <a:lstStyle/>
          <a:p>
            <a:pPr eaLnBrk="1" hangingPunct="1">
              <a:defRPr/>
            </a:pPr>
            <a:endParaRPr lang="en-US" sz="2400" b="1">
              <a:solidFill>
                <a:srgbClr val="124A91"/>
              </a:solidFill>
              <a:latin typeface="Arial Narrow" pitchFamily="34" charset="0"/>
              <a:ea typeface="ＭＳ Ｐゴシック" pitchFamily="48" charset="-128"/>
            </a:endParaRPr>
          </a:p>
        </p:txBody>
      </p:sp>
      <p:sp>
        <p:nvSpPr>
          <p:cNvPr id="31" name="Rectangle 11"/>
          <p:cNvSpPr>
            <a:spLocks noChangeArrowheads="1"/>
          </p:cNvSpPr>
          <p:nvPr userDrawn="1"/>
        </p:nvSpPr>
        <p:spPr bwMode="auto">
          <a:xfrm>
            <a:off x="589350" y="5726253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" dir="2700000" algn="ctr" rotWithShape="0">
              <a:schemeClr val="bg2">
                <a:alpha val="50000"/>
              </a:schemeClr>
            </a:outerShdw>
          </a:effectLst>
        </p:spPr>
        <p:txBody>
          <a:bodyPr lIns="0" anchor="b"/>
          <a:lstStyle/>
          <a:p>
            <a:pPr eaLnBrk="1" hangingPunct="1">
              <a:defRPr/>
            </a:pPr>
            <a:endParaRPr lang="en-US" sz="2400" b="1">
              <a:solidFill>
                <a:srgbClr val="124A91"/>
              </a:solidFill>
              <a:latin typeface="Arial Narrow" pitchFamily="34" charset="0"/>
              <a:ea typeface="ＭＳ Ｐゴシック" pitchFamily="48" charset="-128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324" y="5713964"/>
            <a:ext cx="1174550" cy="52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0445" y="5713964"/>
            <a:ext cx="608329" cy="52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8880" y="5691817"/>
            <a:ext cx="726111" cy="56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7857" y="5713964"/>
            <a:ext cx="1022106" cy="52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7617" y="6379137"/>
            <a:ext cx="449369" cy="43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8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9548" y="6421398"/>
            <a:ext cx="1745310" cy="35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02DC67-6DD6-0D46-A78E-92035261B7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09" y="5708298"/>
            <a:ext cx="1027731" cy="5317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C6AD7C8-1C4B-ED42-A0B8-D8EF47262A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72" y="6389349"/>
            <a:ext cx="1642713" cy="416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0FAB0A4-EBD6-B340-9028-E1E10E6E5F6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3" y="6322820"/>
            <a:ext cx="1199490" cy="549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B1A5442-3656-284B-9F0C-1C8D64D663A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93" y="6399411"/>
            <a:ext cx="1689100" cy="40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4775" y="6546539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3"/>
            <a:ext cx="8229600" cy="707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324600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324600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324600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324600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990600"/>
            <a:ext cx="9142413" cy="152400"/>
            <a:chOff x="0" y="0"/>
            <a:chExt cx="5760" cy="708"/>
          </a:xfrm>
        </p:grpSpPr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</p:grpSp>
      <p:sp>
        <p:nvSpPr>
          <p:cNvPr id="61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2995"/>
            <a:ext cx="8077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228490" y="6740885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39A6"/>
              </a:solidFill>
              <a:latin typeface="Impact" pitchFamily="34" charset="0"/>
              <a:ea typeface="ＭＳ Ｐゴシック" pitchFamily="48" charset="-128"/>
            </a:endParaRPr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990490" y="5895265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lIns="0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235196"/>
            <a:ext cx="1657350" cy="5871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4" r:id="rId2"/>
    <p:sldLayoutId id="2147483906" r:id="rId3"/>
    <p:sldLayoutId id="2147483907" r:id="rId4"/>
    <p:sldLayoutId id="2147483908" r:id="rId5"/>
    <p:sldLayoutId id="2147483909" r:id="rId6"/>
    <p:sldLayoutId id="2147483914" r:id="rId7"/>
    <p:sldLayoutId id="2147483915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pitchFamily="18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Geneva CE" pitchFamily="-112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1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1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1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1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hyperlink" Target="http://github.com/HPCGraphAnalysis/PuLP/tree/master/pulp/0.2" TargetMode="External"/><Relationship Id="rId8" Type="http://schemas.openxmlformats.org/officeDocument/2006/relationships/hyperlink" Target="http://www.cs.sandia.gov/zoltan/" TargetMode="External"/><Relationship Id="rId9" Type="http://schemas.openxmlformats.org/officeDocument/2006/relationships/hyperlink" Target="http://scorec.github.io/EnGPa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HPCGraphAnalysis/PuLP/" TargetMode="External"/><Relationship Id="rId4" Type="http://schemas.openxmlformats.org/officeDocument/2006/relationships/hyperlink" Target="http://scorec.github.io/EnGPar/" TargetMode="External"/><Relationship Id="rId5" Type="http://schemas.openxmlformats.org/officeDocument/2006/relationships/hyperlink" Target="http://www.cs.sandia.gov/zoltan/" TargetMode="External"/><Relationship Id="rId6" Type="http://schemas.openxmlformats.org/officeDocument/2006/relationships/hyperlink" Target="http://github.com/Trilino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8113" y="4362475"/>
            <a:ext cx="6553200" cy="796925"/>
          </a:xfrm>
        </p:spPr>
        <p:txBody>
          <a:bodyPr/>
          <a:lstStyle/>
          <a:p>
            <a:r>
              <a:rPr lang="en-US" dirty="0"/>
              <a:t>Mehmet </a:t>
            </a:r>
            <a:r>
              <a:rPr lang="en-US" dirty="0" err="1"/>
              <a:t>Deveci</a:t>
            </a:r>
            <a:r>
              <a:rPr lang="en-US" dirty="0"/>
              <a:t>*, Karen Devine*, </a:t>
            </a:r>
            <a:br>
              <a:rPr lang="en-US" dirty="0"/>
            </a:br>
            <a:r>
              <a:rPr lang="en-US" dirty="0"/>
              <a:t>George </a:t>
            </a:r>
            <a:r>
              <a:rPr lang="en-US" dirty="0" err="1"/>
              <a:t>Slota</a:t>
            </a:r>
            <a:r>
              <a:rPr lang="en-US" dirty="0"/>
              <a:t>**, and Cameron Smith**</a:t>
            </a:r>
          </a:p>
          <a:p>
            <a:r>
              <a:rPr lang="en-US" dirty="0"/>
              <a:t>*Sandia National Laboratories</a:t>
            </a:r>
            <a:br>
              <a:rPr lang="en-US" dirty="0"/>
            </a:br>
            <a:r>
              <a:rPr lang="en-US" dirty="0"/>
              <a:t>**Rensselaer Polytechnic Institute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Load Balancing and Task Mapping for Extreme-Scale Dynamic Applications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5ABE133-696E-854B-BB24-46A96F48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06226"/>
            <a:ext cx="8077200" cy="514593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Albany Multiphysics</a:t>
            </a:r>
            <a:r>
              <a:rPr lang="en-US" dirty="0"/>
              <a:t> (POC:  Hansen)</a:t>
            </a:r>
          </a:p>
          <a:p>
            <a:pPr lvl="1"/>
            <a:r>
              <a:rPr lang="en-US" dirty="0" err="1"/>
              <a:t>EnGPar</a:t>
            </a:r>
            <a:r>
              <a:rPr lang="en-US" dirty="0"/>
              <a:t> partition improvement for adaptive unstructured mesh-based analysis</a:t>
            </a:r>
          </a:p>
          <a:p>
            <a:pPr lvl="1"/>
            <a:r>
              <a:rPr lang="en-US" dirty="0"/>
              <a:t>Increase performance of finite element analysis and adaptation procedures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MFEM</a:t>
            </a:r>
            <a:r>
              <a:rPr lang="en-US" dirty="0"/>
              <a:t> (POC:  </a:t>
            </a:r>
            <a:r>
              <a:rPr lang="en-US" dirty="0" err="1"/>
              <a:t>Kolev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Define criteria to efficiently balance high-order unstructured meshes using a combination of Zoltan graph-based partitioning and </a:t>
            </a:r>
            <a:r>
              <a:rPr lang="en-US" dirty="0" err="1"/>
              <a:t>EnGPar</a:t>
            </a:r>
            <a:r>
              <a:rPr lang="en-US" dirty="0"/>
              <a:t> partition improvement</a:t>
            </a:r>
          </a:p>
          <a:p>
            <a:pPr lvl="1"/>
            <a:r>
              <a:rPr lang="en-US" dirty="0"/>
              <a:t>Increase performance of finite element analysis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CODES</a:t>
            </a:r>
            <a:r>
              <a:rPr lang="en-US" dirty="0"/>
              <a:t> (POC:  Carothers)</a:t>
            </a:r>
          </a:p>
          <a:p>
            <a:pPr lvl="1"/>
            <a:r>
              <a:rPr lang="en-US" dirty="0" err="1"/>
              <a:t>EnGPar</a:t>
            </a:r>
            <a:r>
              <a:rPr lang="en-US" dirty="0"/>
              <a:t> balancing graph of super computer process and network elements simulating an application trace</a:t>
            </a:r>
          </a:p>
          <a:p>
            <a:pPr lvl="1"/>
            <a:r>
              <a:rPr lang="en-US" dirty="0"/>
              <a:t>Reduce time to solution by decreasing roll-back of speculatively executed events resulting from imbalance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E3SM</a:t>
            </a:r>
            <a:r>
              <a:rPr lang="en-US" dirty="0"/>
              <a:t> (POC:  Salinger, Taylor, </a:t>
            </a:r>
            <a:r>
              <a:rPr lang="en-US" dirty="0" err="1"/>
              <a:t>Grindeanu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Zoltan2 task mapping in E3SM components and coupling</a:t>
            </a:r>
          </a:p>
          <a:p>
            <a:pPr lvl="1"/>
            <a:r>
              <a:rPr lang="en-US" dirty="0"/>
              <a:t>Reduce communication time within and between E3SM components, thus reducing overall execution time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PISCEES FELIX </a:t>
            </a:r>
            <a:r>
              <a:rPr lang="en-US" dirty="0"/>
              <a:t>Ice Sheet (POC:  Pergo, </a:t>
            </a:r>
            <a:r>
              <a:rPr lang="en-US" dirty="0" err="1"/>
              <a:t>Tuminaro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Connected component labeling to detect cleaving</a:t>
            </a:r>
          </a:p>
          <a:p>
            <a:pPr lvl="1"/>
            <a:r>
              <a:rPr lang="en-US" dirty="0"/>
              <a:t>Better handling of cleaving in numerical solvers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52A6A5-2788-6740-B2A4-3D9819E6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interactions</a:t>
            </a:r>
          </a:p>
        </p:txBody>
      </p:sp>
    </p:spTree>
    <p:extLst>
      <p:ext uri="{BB962C8B-B14F-4D97-AF65-F5344CB8AC3E}">
        <p14:creationId xmlns:p14="http://schemas.microsoft.com/office/powerpoint/2010/main" val="79278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FASTMath</a:t>
            </a:r>
            <a:r>
              <a:rPr lang="en-US" dirty="0"/>
              <a:t> provides advanced dynamic load balancing and task mapping for extreme scale applications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7312320" y="2401231"/>
            <a:ext cx="1831680" cy="14058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>
            <a:off x="6035040" y="1224752"/>
            <a:ext cx="1828800" cy="1398960"/>
          </a:xfrm>
          <a:prstGeom prst="rect">
            <a:avLst/>
          </a:prstGeom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6552220" y="3796590"/>
            <a:ext cx="2591780" cy="1316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XtraPuLP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graph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partitioner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can compute balanced multi-object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partitionings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irregular trillion-edge graphs in minutes</a:t>
            </a:r>
          </a:p>
        </p:txBody>
      </p:sp>
      <p:sp>
        <p:nvSpPr>
          <p:cNvPr id="9" name="Line 5"/>
          <p:cNvSpPr/>
          <p:nvPr/>
        </p:nvSpPr>
        <p:spPr>
          <a:xfrm>
            <a:off x="7312320" y="2338578"/>
            <a:ext cx="335666" cy="376176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Picture 9" descr="xySolutionZWarpedOrigBBox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t="37638" r="8085" b="28411"/>
          <a:stretch/>
        </p:blipFill>
        <p:spPr>
          <a:xfrm>
            <a:off x="2640764" y="5908038"/>
            <a:ext cx="4030883" cy="94996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19" y="5397274"/>
            <a:ext cx="2538537" cy="13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3833183" y="5033553"/>
            <a:ext cx="26986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+mn-lt"/>
              </a:rPr>
              <a:t>Error-driven in-memory mesh adaptation of thermal creep in a flip-chip using Albany Multiphysics and Zoltan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83" y="1257857"/>
            <a:ext cx="8757048" cy="5222488"/>
          </a:xfrm>
        </p:spPr>
        <p:txBody>
          <a:bodyPr/>
          <a:lstStyle/>
          <a:p>
            <a:r>
              <a:rPr lang="en-US" sz="1800" b="1" dirty="0">
                <a:solidFill>
                  <a:srgbClr val="000090"/>
                </a:solidFill>
              </a:rPr>
              <a:t>Technology Area: </a:t>
            </a:r>
            <a:r>
              <a:rPr lang="en-US" sz="1800" dirty="0"/>
              <a:t>Unstructured Mesh Technologies</a:t>
            </a:r>
            <a:endParaRPr lang="en-US" sz="1800" b="1" dirty="0">
              <a:solidFill>
                <a:srgbClr val="000090"/>
              </a:solidFill>
            </a:endParaRPr>
          </a:p>
          <a:p>
            <a:r>
              <a:rPr lang="en-US" sz="1800" b="1" dirty="0" err="1">
                <a:solidFill>
                  <a:srgbClr val="000090"/>
                </a:solidFill>
              </a:rPr>
              <a:t>FASTMath</a:t>
            </a:r>
            <a:r>
              <a:rPr lang="en-US" sz="1800" b="1" dirty="0">
                <a:solidFill>
                  <a:srgbClr val="000090"/>
                </a:solidFill>
              </a:rPr>
              <a:t> Tasks</a:t>
            </a:r>
          </a:p>
          <a:p>
            <a:pPr lvl="1"/>
            <a:r>
              <a:rPr lang="en-US" sz="1800" dirty="0"/>
              <a:t>Massively parallel graph algorithms</a:t>
            </a:r>
          </a:p>
          <a:p>
            <a:pPr lvl="1"/>
            <a:r>
              <a:rPr lang="en-US" sz="1800" dirty="0"/>
              <a:t>Architecture aware load balancing and task mapping</a:t>
            </a:r>
          </a:p>
          <a:p>
            <a:pPr lvl="1"/>
            <a:r>
              <a:rPr lang="en-US" sz="1800" dirty="0"/>
              <a:t>Multi-criteria dynamic partition improvement</a:t>
            </a:r>
            <a:endParaRPr lang="en-US" sz="1800" b="1" dirty="0">
              <a:solidFill>
                <a:srgbClr val="000090"/>
              </a:solidFill>
            </a:endParaRPr>
          </a:p>
          <a:p>
            <a:r>
              <a:rPr lang="en-US" sz="1800" b="1" dirty="0">
                <a:solidFill>
                  <a:srgbClr val="000090"/>
                </a:solidFill>
              </a:rPr>
              <a:t>Relevant Software Tools</a:t>
            </a:r>
          </a:p>
          <a:p>
            <a:pPr lvl="1"/>
            <a:r>
              <a:rPr lang="en-US" sz="1800" dirty="0" err="1"/>
              <a:t>PuLP</a:t>
            </a:r>
            <a:r>
              <a:rPr lang="en-US" sz="1800" dirty="0"/>
              <a:t> and </a:t>
            </a:r>
            <a:r>
              <a:rPr lang="en-US" sz="1800" dirty="0" err="1"/>
              <a:t>XtraPuLP</a:t>
            </a:r>
            <a:r>
              <a:rPr lang="en-US" sz="1800" dirty="0"/>
              <a:t>: Graph Partitioning using </a:t>
            </a:r>
            <a:br>
              <a:rPr lang="en-US" sz="1800" dirty="0"/>
            </a:br>
            <a:r>
              <a:rPr lang="en-US" sz="1800" dirty="0"/>
              <a:t>Label Propagation - </a:t>
            </a:r>
            <a:r>
              <a:rPr lang="en-US" sz="1800" dirty="0">
                <a:hlinkClick r:id="rId7"/>
              </a:rPr>
              <a:t>github.com/HPCGraphAnalysis/PuLP/</a:t>
            </a:r>
            <a:endParaRPr lang="en-US" sz="1800" dirty="0"/>
          </a:p>
          <a:p>
            <a:pPr lvl="1"/>
            <a:r>
              <a:rPr lang="en-US" sz="1800" dirty="0"/>
              <a:t>Zoltan and Zoltan2 - </a:t>
            </a:r>
            <a:r>
              <a:rPr lang="en-US" sz="1800" dirty="0">
                <a:hlinkClick r:id="rId8"/>
              </a:rPr>
              <a:t>www.cs.sandia.gov/zoltan/</a:t>
            </a:r>
            <a:endParaRPr lang="en-US" sz="1800" dirty="0"/>
          </a:p>
          <a:p>
            <a:pPr lvl="1"/>
            <a:r>
              <a:rPr lang="en-US" sz="1800" dirty="0" err="1"/>
              <a:t>EnGPar</a:t>
            </a:r>
            <a:r>
              <a:rPr lang="en-US" sz="1800" dirty="0"/>
              <a:t> – </a:t>
            </a:r>
            <a:r>
              <a:rPr lang="en-US" sz="1800" dirty="0">
                <a:hlinkClick r:id="rId9"/>
              </a:rPr>
              <a:t>scorec.github.io/EnGPar/</a:t>
            </a:r>
            <a:endParaRPr lang="en-US" sz="1800" dirty="0"/>
          </a:p>
          <a:p>
            <a:r>
              <a:rPr lang="en-US" sz="1800" b="1" dirty="0">
                <a:solidFill>
                  <a:srgbClr val="000090"/>
                </a:solidFill>
              </a:rPr>
              <a:t>Applications Impacted</a:t>
            </a:r>
            <a:endParaRPr lang="en-US" sz="1800" b="1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Albany Multiphysics</a:t>
            </a:r>
          </a:p>
          <a:p>
            <a:pPr lvl="1"/>
            <a:r>
              <a:rPr lang="en-US" sz="1800" dirty="0"/>
              <a:t>MFEM</a:t>
            </a:r>
          </a:p>
          <a:p>
            <a:pPr lvl="1"/>
            <a:r>
              <a:rPr lang="en-US" sz="1800" dirty="0"/>
              <a:t>E3SM HOMME</a:t>
            </a:r>
          </a:p>
          <a:p>
            <a:pPr lvl="1"/>
            <a:r>
              <a:rPr lang="en-US" sz="1800" dirty="0"/>
              <a:t>NNSA Sierra</a:t>
            </a:r>
          </a:p>
          <a:p>
            <a:pPr lvl="1"/>
            <a:endParaRPr lang="en-US" sz="1800" dirty="0"/>
          </a:p>
          <a:p>
            <a:pPr lvl="1"/>
            <a:endParaRPr lang="en-US" sz="1800" b="1" dirty="0">
              <a:solidFill>
                <a:srgbClr val="000090"/>
              </a:solidFill>
            </a:endParaRPr>
          </a:p>
          <a:p>
            <a:pPr lvl="1"/>
            <a:endParaRPr lang="en-US" sz="18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459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5ABE133-696E-854B-BB24-46A96F48C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Massive Scale</a:t>
            </a:r>
            <a:r>
              <a:rPr lang="en-US" dirty="0"/>
              <a:t>:  Development of processing framework for massive (billion+ vertex, trillion+ edge) graphs</a:t>
            </a:r>
          </a:p>
          <a:p>
            <a:r>
              <a:rPr lang="en-US" i="1" dirty="0">
                <a:solidFill>
                  <a:srgbClr val="FF0000"/>
                </a:solidFill>
              </a:rPr>
              <a:t>Massive Parallelism</a:t>
            </a:r>
            <a:r>
              <a:rPr lang="en-US" dirty="0"/>
              <a:t>:  Scalability to hundreds of thousands of cores, optimized for processing and communication patterns typical to graph computations</a:t>
            </a:r>
          </a:p>
          <a:p>
            <a:r>
              <a:rPr lang="en-US" i="1" dirty="0">
                <a:solidFill>
                  <a:srgbClr val="FF0000"/>
                </a:solidFill>
              </a:rPr>
              <a:t>Important graph algorithms for applications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Connectivity: subroutines for graph connectivity and </a:t>
            </a:r>
            <a:r>
              <a:rPr lang="en-US" dirty="0" err="1"/>
              <a:t>biconnectivity</a:t>
            </a:r>
            <a:r>
              <a:rPr lang="en-US" dirty="0"/>
              <a:t> to support ice-sheet modeling applications and matrix re-ordering for solvers</a:t>
            </a:r>
          </a:p>
          <a:p>
            <a:pPr lvl="1"/>
            <a:r>
              <a:rPr lang="en-US" dirty="0"/>
              <a:t>Label Propagation: widely used algorithm for irregular graph partitioning, graph clustering, and community detection applications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52A6A5-2788-6740-B2A4-3D9819E6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2995"/>
            <a:ext cx="8077200" cy="809625"/>
          </a:xfrm>
        </p:spPr>
        <p:txBody>
          <a:bodyPr/>
          <a:lstStyle/>
          <a:p>
            <a:pPr lvl="1"/>
            <a:r>
              <a:rPr lang="en-US" sz="2800" dirty="0"/>
              <a:t>Graphs associated with mesh-based applications present challenges at extreme scale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9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6667007-A77E-0B44-B07C-2EACE4F8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7990114" cy="2198914"/>
          </a:xfrm>
        </p:spPr>
        <p:txBody>
          <a:bodyPr/>
          <a:lstStyle/>
          <a:p>
            <a:r>
              <a:rPr lang="en-US" dirty="0" err="1"/>
              <a:t>PuLP</a:t>
            </a:r>
            <a:r>
              <a:rPr lang="en-US" dirty="0"/>
              <a:t>: Shared-memory multi-objective and multi-constraint partitioning designed for highly irregular graphs and meshes</a:t>
            </a:r>
          </a:p>
          <a:p>
            <a:r>
              <a:rPr lang="en-US" dirty="0" err="1"/>
              <a:t>XtraPuLP</a:t>
            </a:r>
            <a:r>
              <a:rPr lang="en-US" dirty="0"/>
              <a:t>: Distributed implementation of </a:t>
            </a:r>
            <a:r>
              <a:rPr lang="en-US" dirty="0" err="1"/>
              <a:t>PuLP</a:t>
            </a:r>
            <a:r>
              <a:rPr lang="en-US" dirty="0"/>
              <a:t> using our ‘massively parallel graph processing’ framework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9E3F5A-A504-8347-AB66-4276EDEF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PuLP</a:t>
            </a:r>
            <a:r>
              <a:rPr lang="en-US" dirty="0"/>
              <a:t> / </a:t>
            </a:r>
            <a:r>
              <a:rPr lang="en-US" dirty="0" err="1"/>
              <a:t>XtraPuLP</a:t>
            </a:r>
            <a:r>
              <a:rPr lang="en-US" dirty="0"/>
              <a:t> provide scalable graph partitioning for multicore and distributed memory systems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568047"/>
              </p:ext>
            </p:extLst>
          </p:nvPr>
        </p:nvGraphicFramePr>
        <p:xfrm>
          <a:off x="5580289" y="3570513"/>
          <a:ext cx="3062968" cy="280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4" imgW="2333378" imgH="2133510" progId="AcroExch.Document.7">
                  <p:embed/>
                </p:oleObj>
              </mc:Choice>
              <mc:Fallback>
                <p:oleObj name="Acrobat Document" r:id="rId4" imgW="2333378" imgH="21335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0289" y="3570513"/>
                        <a:ext cx="3062968" cy="2800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36667007-A77E-0B44-B07C-2EACE4F8EF8C}"/>
              </a:ext>
            </a:extLst>
          </p:cNvPr>
          <p:cNvSpPr txBox="1">
            <a:spLocks/>
          </p:cNvSpPr>
          <p:nvPr/>
        </p:nvSpPr>
        <p:spPr bwMode="auto">
          <a:xfrm>
            <a:off x="685800" y="3439886"/>
            <a:ext cx="5072743" cy="28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Symbol" pitchFamily="18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Symbol" pitchFamily="18" charset="2"/>
              <a:buChar char="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Geneva CE" pitchFamily="-112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Geneva CE" pitchFamily="1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Geneva CE" pitchFamily="1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Geneva CE" pitchFamily="1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Geneva CE" pitchFamily="1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Performance testing has shown scaling to trillion edge graphs and thousands of cores with partitioning completion time in 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" y="5442857"/>
            <a:ext cx="5225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Right: Strong scaling for several test instances on the NCSA Blue Waters Supercomputer. WDC12 is the largest publicly available </a:t>
            </a:r>
            <a:r>
              <a:rPr lang="en-US" i="1" dirty="0" err="1"/>
              <a:t>webcrawl</a:t>
            </a:r>
            <a:r>
              <a:rPr lang="en-US" i="1" dirty="0"/>
              <a:t> with 3.5 billion vertices and 130 billion edges. Other test instances are random graphs of similar scale.</a:t>
            </a:r>
          </a:p>
        </p:txBody>
      </p:sp>
    </p:spTree>
    <p:extLst>
      <p:ext uri="{BB962C8B-B14F-4D97-AF65-F5344CB8AC3E}">
        <p14:creationId xmlns:p14="http://schemas.microsoft.com/office/powerpoint/2010/main" val="91140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5ABE133-696E-854B-BB24-46A96F48C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Partitioning and load balancing</a:t>
            </a:r>
            <a:r>
              <a:rPr lang="en-US" dirty="0"/>
              <a:t>:  assign work to processes in ways that avoid process idle time and minimize communication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Task mapping</a:t>
            </a:r>
            <a:r>
              <a:rPr lang="en-US" dirty="0"/>
              <a:t>:  assign processes to cores in ways that reduce messages distances and network congestion</a:t>
            </a:r>
          </a:p>
          <a:p>
            <a:r>
              <a:rPr lang="en-US" i="1" dirty="0">
                <a:solidFill>
                  <a:srgbClr val="FF0000"/>
                </a:solidFill>
              </a:rPr>
              <a:t>Important in extreme-scale systems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Small load imbalances can waste many resources</a:t>
            </a:r>
          </a:p>
          <a:p>
            <a:pPr lvl="1"/>
            <a:r>
              <a:rPr lang="en-US" dirty="0"/>
              <a:t>Large-scale networks can cause messages to travel long routes and induce congestion</a:t>
            </a:r>
          </a:p>
          <a:p>
            <a:r>
              <a:rPr lang="en-US" i="1" dirty="0">
                <a:solidFill>
                  <a:srgbClr val="FF0000"/>
                </a:solidFill>
              </a:rPr>
              <a:t>Challenge</a:t>
            </a:r>
            <a:r>
              <a:rPr lang="en-US" dirty="0"/>
              <a:t> to develop algorithms that…</a:t>
            </a:r>
          </a:p>
          <a:p>
            <a:pPr lvl="1"/>
            <a:r>
              <a:rPr lang="en-US" dirty="0"/>
              <a:t>account for underlying architectures &amp; hierarchies</a:t>
            </a:r>
          </a:p>
          <a:p>
            <a:pPr lvl="1"/>
            <a:r>
              <a:rPr lang="en-US" dirty="0"/>
              <a:t>run effectively side-by-side with application across many platforms (multicore, GPU)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52A6A5-2788-6740-B2A4-3D9819E6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2995"/>
            <a:ext cx="8077200" cy="809625"/>
          </a:xfrm>
        </p:spPr>
        <p:txBody>
          <a:bodyPr/>
          <a:lstStyle/>
          <a:p>
            <a:pPr lvl="1"/>
            <a:r>
              <a:rPr lang="en-US" sz="2800" dirty="0"/>
              <a:t>Architecture-aware partitioning and task mapping reduce application communication time at extreme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4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8FBD100-CC0A-484D-A02C-79D73B5D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04" y="1226704"/>
            <a:ext cx="7870703" cy="49815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Geometric:  parts contain physically close objects</a:t>
            </a:r>
          </a:p>
          <a:p>
            <a:pPr lvl="1"/>
            <a:r>
              <a:rPr lang="en-US" dirty="0"/>
              <a:t>Fast to compute </a:t>
            </a:r>
            <a:r>
              <a:rPr lang="en-US" dirty="0">
                <a:sym typeface="Wingdings" pitchFamily="2" charset="2"/>
              </a:rPr>
              <a:t> good for dynamic load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balancing</a:t>
            </a:r>
          </a:p>
          <a:p>
            <a:pPr lvl="1"/>
            <a:r>
              <a:rPr lang="en-US" dirty="0">
                <a:sym typeface="Wingdings" pitchFamily="2" charset="2"/>
              </a:rPr>
              <a:t>Applications:  Particle methods, contact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detection, adaptive mesh refinement,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architecture-aware task mapping</a:t>
            </a:r>
          </a:p>
          <a:p>
            <a:pPr lvl="1"/>
            <a:r>
              <a:rPr lang="en-US" dirty="0">
                <a:sym typeface="Wingdings" pitchFamily="2" charset="2"/>
              </a:rPr>
              <a:t>Recursive Coordinate/Inertial Bisection, </a:t>
            </a:r>
            <a:br>
              <a:rPr lang="en-US" dirty="0">
                <a:sym typeface="Wingdings" pitchFamily="2" charset="2"/>
              </a:rPr>
            </a:br>
            <a:r>
              <a:rPr lang="en-US" dirty="0" err="1">
                <a:sym typeface="Wingdings" pitchFamily="2" charset="2"/>
              </a:rPr>
              <a:t>MultiJagged</a:t>
            </a:r>
            <a:r>
              <a:rPr lang="en-US" dirty="0">
                <a:sym typeface="Wingdings" pitchFamily="2" charset="2"/>
              </a:rPr>
              <a:t>, Space Filling Curve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Topology-based:  parts contain topologically connected objects</a:t>
            </a:r>
          </a:p>
          <a:p>
            <a:pPr lvl="1"/>
            <a:r>
              <a:rPr lang="en-US" dirty="0">
                <a:sym typeface="Wingdings" pitchFamily="2" charset="2"/>
              </a:rPr>
              <a:t>Explicitly model communication costs  higher quality partitions</a:t>
            </a:r>
          </a:p>
          <a:p>
            <a:pPr lvl="1"/>
            <a:r>
              <a:rPr lang="en-US" dirty="0">
                <a:sym typeface="Wingdings" pitchFamily="2" charset="2"/>
              </a:rPr>
              <a:t>Applications:  Mesh-based methods,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linear systems, circuits, social networks</a:t>
            </a:r>
          </a:p>
          <a:p>
            <a:pPr lvl="1"/>
            <a:r>
              <a:rPr lang="en-US" dirty="0">
                <a:sym typeface="Wingdings" pitchFamily="2" charset="2"/>
              </a:rPr>
              <a:t>Graph (interfaces to </a:t>
            </a:r>
            <a:r>
              <a:rPr lang="en-US" dirty="0" err="1">
                <a:sym typeface="Wingdings" pitchFamily="2" charset="2"/>
              </a:rPr>
              <a:t>XtraPuLP</a:t>
            </a:r>
            <a:r>
              <a:rPr lang="en-US" dirty="0">
                <a:sym typeface="Wingdings" pitchFamily="2" charset="2"/>
              </a:rPr>
              <a:t>, </a:t>
            </a:r>
            <a:br>
              <a:rPr lang="en-US" dirty="0">
                <a:sym typeface="Wingdings" pitchFamily="2" charset="2"/>
              </a:rPr>
            </a:br>
            <a:r>
              <a:rPr lang="en-US" dirty="0" err="1">
                <a:sym typeface="Wingdings" pitchFamily="2" charset="2"/>
              </a:rPr>
              <a:t>ParMETIS</a:t>
            </a:r>
            <a:r>
              <a:rPr lang="en-US" dirty="0">
                <a:sym typeface="Wingdings" pitchFamily="2" charset="2"/>
              </a:rPr>
              <a:t>, Scotch)</a:t>
            </a:r>
          </a:p>
          <a:p>
            <a:pPr lvl="1"/>
            <a:r>
              <a:rPr lang="en-US" dirty="0">
                <a:sym typeface="Wingdings" pitchFamily="2" charset="2"/>
              </a:rPr>
              <a:t>Hypergraph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9251"/>
            <a:ext cx="8077200" cy="578205"/>
          </a:xfrm>
        </p:spPr>
        <p:txBody>
          <a:bodyPr>
            <a:normAutofit fontScale="90000"/>
          </a:bodyPr>
          <a:lstStyle/>
          <a:p>
            <a:r>
              <a:rPr lang="en-US" dirty="0"/>
              <a:t>Zoltan/Zoltan2 suite of </a:t>
            </a:r>
            <a:r>
              <a:rPr lang="en-US" dirty="0" err="1"/>
              <a:t>partitioners</a:t>
            </a:r>
            <a:r>
              <a:rPr lang="en-US" dirty="0"/>
              <a:t> supports a wide range of applications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79925" y="3228156"/>
            <a:ext cx="184648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>
            <a:spAutoFit/>
          </a:bodyPr>
          <a:lstStyle/>
          <a:p>
            <a:endParaRPr lang="en-US" sz="20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79925" y="3228156"/>
            <a:ext cx="184648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>
            <a:spAutoFit/>
          </a:bodyPr>
          <a:lstStyle/>
          <a:p>
            <a:endParaRPr lang="en-US" sz="2000"/>
          </a:p>
        </p:txBody>
      </p: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7028690" y="1075677"/>
            <a:ext cx="1942768" cy="1832266"/>
            <a:chOff x="5503554" y="3255619"/>
            <a:chExt cx="3197847" cy="2598654"/>
          </a:xfrm>
        </p:grpSpPr>
        <p:sp>
          <p:nvSpPr>
            <p:cNvPr id="86" name="Rectangle 85"/>
            <p:cNvSpPr/>
            <p:nvPr/>
          </p:nvSpPr>
          <p:spPr>
            <a:xfrm>
              <a:off x="5503556" y="3255619"/>
              <a:ext cx="3183248" cy="25986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6072897" y="3255619"/>
              <a:ext cx="14599" cy="259865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7028197" y="3255619"/>
              <a:ext cx="14599" cy="259865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503554" y="4583252"/>
              <a:ext cx="569341" cy="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518153" y="5363415"/>
              <a:ext cx="569341" cy="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102094" y="5173625"/>
              <a:ext cx="940700" cy="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072895" y="4260282"/>
              <a:ext cx="940700" cy="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013597" y="4850656"/>
              <a:ext cx="1673205" cy="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028196" y="3922714"/>
              <a:ext cx="1673205" cy="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6160396" y="5209218"/>
              <a:ext cx="87257" cy="86266"/>
            </a:xfrm>
            <a:prstGeom prst="ellipse">
              <a:avLst/>
            </a:prstGeom>
            <a:solidFill>
              <a:srgbClr val="3366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00385" y="5347018"/>
              <a:ext cx="87257" cy="86266"/>
            </a:xfrm>
            <a:prstGeom prst="ellipse">
              <a:avLst/>
            </a:prstGeom>
            <a:solidFill>
              <a:srgbClr val="3366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625775" y="5441022"/>
              <a:ext cx="87257" cy="86266"/>
            </a:xfrm>
            <a:prstGeom prst="ellipse">
              <a:avLst/>
            </a:prstGeom>
            <a:solidFill>
              <a:srgbClr val="3366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734380" y="5666416"/>
              <a:ext cx="87257" cy="86266"/>
            </a:xfrm>
            <a:prstGeom prst="ellipse">
              <a:avLst/>
            </a:prstGeom>
            <a:solidFill>
              <a:srgbClr val="3366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332057" y="4738493"/>
              <a:ext cx="87257" cy="86266"/>
            </a:xfrm>
            <a:prstGeom prst="ellipse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484457" y="5022283"/>
              <a:ext cx="87257" cy="86266"/>
            </a:xfrm>
            <a:prstGeom prst="ellipse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936153" y="5729441"/>
              <a:ext cx="87257" cy="86266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898778" y="5458470"/>
              <a:ext cx="87257" cy="86266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642435" y="5479479"/>
              <a:ext cx="87257" cy="86266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765639" y="5631879"/>
              <a:ext cx="87257" cy="86266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567687" y="5711283"/>
              <a:ext cx="87257" cy="86266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260824" y="5616206"/>
              <a:ext cx="87257" cy="86266"/>
            </a:xfrm>
            <a:prstGeom prst="ellipse">
              <a:avLst/>
            </a:prstGeom>
            <a:solidFill>
              <a:srgbClr val="3366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236290" y="4467522"/>
              <a:ext cx="87257" cy="86266"/>
            </a:xfrm>
            <a:prstGeom prst="ellipse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666053" y="4678317"/>
              <a:ext cx="87257" cy="86266"/>
            </a:xfrm>
            <a:prstGeom prst="ellipse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169720" y="4999494"/>
              <a:ext cx="87257" cy="86266"/>
            </a:xfrm>
            <a:prstGeom prst="ellipse">
              <a:avLst/>
            </a:prstGeom>
            <a:solidFill>
              <a:srgbClr val="FF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696165" y="5022281"/>
              <a:ext cx="87257" cy="86266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5848564" y="5174680"/>
              <a:ext cx="87257" cy="86266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00398" y="4765911"/>
              <a:ext cx="87257" cy="86266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927974" y="4903712"/>
              <a:ext cx="87257" cy="86266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533828" y="5151892"/>
              <a:ext cx="87257" cy="86266"/>
            </a:xfrm>
            <a:prstGeom prst="ellipse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702585" y="4050563"/>
              <a:ext cx="87257" cy="86266"/>
            </a:xfrm>
            <a:prstGeom prst="ellipse">
              <a:avLst/>
            </a:prstGeom>
            <a:solidFill>
              <a:srgbClr val="66006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869583" y="4348952"/>
              <a:ext cx="87257" cy="86266"/>
            </a:xfrm>
            <a:prstGeom prst="ellipse">
              <a:avLst/>
            </a:prstGeom>
            <a:solidFill>
              <a:srgbClr val="66006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621417" y="3648203"/>
              <a:ext cx="87257" cy="86266"/>
            </a:xfrm>
            <a:prstGeom prst="ellipse">
              <a:avLst/>
            </a:prstGeom>
            <a:solidFill>
              <a:srgbClr val="66006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948993" y="4077983"/>
              <a:ext cx="87257" cy="86266"/>
            </a:xfrm>
            <a:prstGeom prst="ellipse">
              <a:avLst/>
            </a:prstGeom>
            <a:solidFill>
              <a:srgbClr val="66006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54847" y="4326165"/>
              <a:ext cx="87257" cy="86266"/>
            </a:xfrm>
            <a:prstGeom prst="ellipse">
              <a:avLst/>
            </a:prstGeom>
            <a:solidFill>
              <a:srgbClr val="66006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732623" y="3781373"/>
              <a:ext cx="87257" cy="86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78465" y="4035964"/>
              <a:ext cx="87257" cy="86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417887" y="3495805"/>
              <a:ext cx="87257" cy="86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818453" y="3356226"/>
              <a:ext cx="87257" cy="86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263729" y="4013177"/>
              <a:ext cx="87257" cy="862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7217871" y="5142631"/>
              <a:ext cx="87257" cy="86266"/>
            </a:xfrm>
            <a:prstGeom prst="ellipse">
              <a:avLst/>
            </a:prstGeom>
            <a:solidFill>
              <a:srgbClr val="CC99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8333739" y="5280430"/>
              <a:ext cx="87257" cy="86266"/>
            </a:xfrm>
            <a:prstGeom prst="ellipse">
              <a:avLst/>
            </a:prstGeom>
            <a:solidFill>
              <a:srgbClr val="CC99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741641" y="4980263"/>
              <a:ext cx="87257" cy="86266"/>
            </a:xfrm>
            <a:prstGeom prst="ellipse">
              <a:avLst/>
            </a:prstGeom>
            <a:solidFill>
              <a:srgbClr val="CC99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215197" y="5599827"/>
              <a:ext cx="87257" cy="86266"/>
            </a:xfrm>
            <a:prstGeom prst="ellipse">
              <a:avLst/>
            </a:prstGeom>
            <a:solidFill>
              <a:srgbClr val="CC99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493475" y="5549618"/>
              <a:ext cx="87257" cy="86266"/>
            </a:xfrm>
            <a:prstGeom prst="ellipse">
              <a:avLst/>
            </a:prstGeom>
            <a:solidFill>
              <a:srgbClr val="CC99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370271" y="4200108"/>
              <a:ext cx="87257" cy="86266"/>
            </a:xfrm>
            <a:prstGeom prst="ellipse">
              <a:avLst/>
            </a:prstGeom>
            <a:solidFill>
              <a:srgbClr val="FF2CFA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8486137" y="4279513"/>
              <a:ext cx="87257" cy="86266"/>
            </a:xfrm>
            <a:prstGeom prst="ellipse">
              <a:avLst/>
            </a:prstGeom>
            <a:solidFill>
              <a:srgbClr val="FF2CFA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952432" y="4066940"/>
              <a:ext cx="87257" cy="86266"/>
            </a:xfrm>
            <a:prstGeom prst="ellipse">
              <a:avLst/>
            </a:prstGeom>
            <a:solidFill>
              <a:srgbClr val="FF2CFA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8367594" y="4598908"/>
              <a:ext cx="87257" cy="86266"/>
            </a:xfrm>
            <a:prstGeom prst="ellipse">
              <a:avLst/>
            </a:prstGeom>
            <a:solidFill>
              <a:srgbClr val="FF2CFA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645874" y="4548704"/>
              <a:ext cx="87257" cy="86266"/>
            </a:xfrm>
            <a:prstGeom prst="ellipse">
              <a:avLst/>
            </a:prstGeom>
            <a:solidFill>
              <a:srgbClr val="FF2CFA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478876" y="3359781"/>
              <a:ext cx="87257" cy="8626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8434164" y="3439186"/>
              <a:ext cx="87257" cy="8626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900457" y="3401803"/>
              <a:ext cx="87257" cy="8626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082050" y="3714803"/>
              <a:ext cx="87257" cy="8626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7272747" y="3708397"/>
              <a:ext cx="87257" cy="8626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lide Number Placeholder 1"/>
          <p:cNvSpPr txBox="1">
            <a:spLocks/>
          </p:cNvSpPr>
          <p:nvPr/>
        </p:nvSpPr>
        <p:spPr>
          <a:xfrm>
            <a:off x="8140700" y="6586775"/>
            <a:ext cx="817743" cy="2591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200" b="1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200" b="1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200" b="1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200" b="1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2DF47AA2-00EA-44EC-9392-309938103588}" type="slidenum">
              <a:rPr lang="en-US" sz="1400" b="0" smtClean="0"/>
              <a:pPr algn="r">
                <a:defRPr/>
              </a:pPr>
              <a:t>6</a:t>
            </a:fld>
            <a:endParaRPr lang="en-US" sz="1400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C19726-6AF7-4845-8580-691731DEB9E1}"/>
              </a:ext>
            </a:extLst>
          </p:cNvPr>
          <p:cNvSpPr txBox="1"/>
          <p:nvPr/>
        </p:nvSpPr>
        <p:spPr>
          <a:xfrm>
            <a:off x="6734784" y="2932282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/>
              <a:t>MultiJagged</a:t>
            </a:r>
            <a:r>
              <a:rPr lang="en-US" sz="1600" i="1" dirty="0"/>
              <a:t> partition of a </a:t>
            </a:r>
            <a:br>
              <a:rPr lang="en-US" sz="1600" i="1" dirty="0"/>
            </a:br>
            <a:r>
              <a:rPr lang="en-US" sz="1600" i="1" dirty="0"/>
              <a:t>particle simulation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8B990AB-EB04-8249-BB17-857FA4E25296}"/>
              </a:ext>
            </a:extLst>
          </p:cNvPr>
          <p:cNvGrpSpPr/>
          <p:nvPr/>
        </p:nvGrpSpPr>
        <p:grpSpPr>
          <a:xfrm>
            <a:off x="6143089" y="4461885"/>
            <a:ext cx="2935169" cy="1656151"/>
            <a:chOff x="6125924" y="4737606"/>
            <a:chExt cx="2935169" cy="1656151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6A26F4E3-FF34-8B46-AEE1-F2F0E8ED1F11}"/>
                </a:ext>
              </a:extLst>
            </p:cNvPr>
            <p:cNvGrpSpPr/>
            <p:nvPr/>
          </p:nvGrpSpPr>
          <p:grpSpPr>
            <a:xfrm>
              <a:off x="7787947" y="4969277"/>
              <a:ext cx="1273146" cy="1400945"/>
              <a:chOff x="5110858" y="1957361"/>
              <a:chExt cx="1382609" cy="1426910"/>
            </a:xfrm>
          </p:grpSpPr>
          <p:grpSp>
            <p:nvGrpSpPr>
              <p:cNvPr id="144" name="Group 439">
                <a:extLst>
                  <a:ext uri="{FF2B5EF4-FFF2-40B4-BE49-F238E27FC236}">
                    <a16:creationId xmlns:a16="http://schemas.microsoft.com/office/drawing/2014/main" xmlns="" id="{722469A2-B67F-7A4C-928F-19D6DEA8D096}"/>
                  </a:ext>
                </a:extLst>
              </p:cNvPr>
              <p:cNvGrpSpPr/>
              <p:nvPr/>
            </p:nvGrpSpPr>
            <p:grpSpPr>
              <a:xfrm>
                <a:off x="5110858" y="1999302"/>
                <a:ext cx="1382609" cy="1384969"/>
                <a:chOff x="-1" y="0"/>
                <a:chExt cx="1382607" cy="1384968"/>
              </a:xfrm>
            </p:grpSpPr>
            <p:sp>
              <p:nvSpPr>
                <p:cNvPr id="151" name="Shape 426">
                  <a:extLst>
                    <a:ext uri="{FF2B5EF4-FFF2-40B4-BE49-F238E27FC236}">
                      <a16:creationId xmlns:a16="http://schemas.microsoft.com/office/drawing/2014/main" xmlns="" id="{6E1B55E5-1594-7340-972B-C1CE8C31ABD3}"/>
                    </a:ext>
                  </a:extLst>
                </p:cNvPr>
                <p:cNvSpPr/>
                <p:nvPr/>
              </p:nvSpPr>
              <p:spPr>
                <a:xfrm>
                  <a:off x="579242" y="376982"/>
                  <a:ext cx="224121" cy="220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2" name="Shape 427">
                  <a:extLst>
                    <a:ext uri="{FF2B5EF4-FFF2-40B4-BE49-F238E27FC236}">
                      <a16:creationId xmlns:a16="http://schemas.microsoft.com/office/drawing/2014/main" xmlns="" id="{8DD12A65-CC2B-E944-A4CC-5455C77D3B3C}"/>
                    </a:ext>
                  </a:extLst>
                </p:cNvPr>
                <p:cNvSpPr/>
                <p:nvPr/>
              </p:nvSpPr>
              <p:spPr>
                <a:xfrm>
                  <a:off x="579946" y="1164085"/>
                  <a:ext cx="224121" cy="220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3" name="Shape 428">
                  <a:extLst>
                    <a:ext uri="{FF2B5EF4-FFF2-40B4-BE49-F238E27FC236}">
                      <a16:creationId xmlns:a16="http://schemas.microsoft.com/office/drawing/2014/main" xmlns="" id="{96AE5AC1-E3BA-F74E-9D1B-B79FFD258FFC}"/>
                    </a:ext>
                  </a:extLst>
                </p:cNvPr>
                <p:cNvSpPr/>
                <p:nvPr/>
              </p:nvSpPr>
              <p:spPr>
                <a:xfrm>
                  <a:off x="1158485" y="0"/>
                  <a:ext cx="224121" cy="220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Shape 429">
                  <a:extLst>
                    <a:ext uri="{FF2B5EF4-FFF2-40B4-BE49-F238E27FC236}">
                      <a16:creationId xmlns:a16="http://schemas.microsoft.com/office/drawing/2014/main" xmlns="" id="{2D572010-D5A0-664E-811C-C4EC69C40454}"/>
                    </a:ext>
                  </a:extLst>
                </p:cNvPr>
                <p:cNvSpPr/>
                <p:nvPr/>
              </p:nvSpPr>
              <p:spPr>
                <a:xfrm>
                  <a:off x="1158485" y="753964"/>
                  <a:ext cx="224121" cy="220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5" name="Shape 430">
                  <a:extLst>
                    <a:ext uri="{FF2B5EF4-FFF2-40B4-BE49-F238E27FC236}">
                      <a16:creationId xmlns:a16="http://schemas.microsoft.com/office/drawing/2014/main" xmlns="" id="{9C23784A-FE48-2C45-8026-571FDC89069E}"/>
                    </a:ext>
                  </a:extLst>
                </p:cNvPr>
                <p:cNvSpPr/>
                <p:nvPr/>
              </p:nvSpPr>
              <p:spPr>
                <a:xfrm>
                  <a:off x="-1" y="753964"/>
                  <a:ext cx="224121" cy="220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6" name="Shape 431">
                  <a:extLst>
                    <a:ext uri="{FF2B5EF4-FFF2-40B4-BE49-F238E27FC236}">
                      <a16:creationId xmlns:a16="http://schemas.microsoft.com/office/drawing/2014/main" xmlns="" id="{7352ED90-ADAB-534D-9A04-3FBA020270B7}"/>
                    </a:ext>
                  </a:extLst>
                </p:cNvPr>
                <p:cNvSpPr/>
                <p:nvPr/>
              </p:nvSpPr>
              <p:spPr>
                <a:xfrm>
                  <a:off x="2219" y="0"/>
                  <a:ext cx="224121" cy="220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7" name="Shape 432">
                  <a:extLst>
                    <a:ext uri="{FF2B5EF4-FFF2-40B4-BE49-F238E27FC236}">
                      <a16:creationId xmlns:a16="http://schemas.microsoft.com/office/drawing/2014/main" xmlns="" id="{061A1E7D-F0E6-5846-A0B7-AF645D8C3069}"/>
                    </a:ext>
                  </a:extLst>
                </p:cNvPr>
                <p:cNvSpPr/>
                <p:nvPr/>
              </p:nvSpPr>
              <p:spPr>
                <a:xfrm>
                  <a:off x="193518" y="188535"/>
                  <a:ext cx="418547" cy="22079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58" name="Shape 433">
                  <a:extLst>
                    <a:ext uri="{FF2B5EF4-FFF2-40B4-BE49-F238E27FC236}">
                      <a16:creationId xmlns:a16="http://schemas.microsoft.com/office/drawing/2014/main" xmlns="" id="{1C912CDF-0270-4C42-BB01-ADBEDE3E789B}"/>
                    </a:ext>
                  </a:extLst>
                </p:cNvPr>
                <p:cNvSpPr/>
                <p:nvPr/>
              </p:nvSpPr>
              <p:spPr>
                <a:xfrm>
                  <a:off x="770540" y="565517"/>
                  <a:ext cx="420766" cy="22079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59" name="Shape 434">
                  <a:extLst>
                    <a:ext uri="{FF2B5EF4-FFF2-40B4-BE49-F238E27FC236}">
                      <a16:creationId xmlns:a16="http://schemas.microsoft.com/office/drawing/2014/main" xmlns="" id="{A9D7CA48-00FB-C84F-B679-28549AF936B8}"/>
                    </a:ext>
                  </a:extLst>
                </p:cNvPr>
                <p:cNvSpPr/>
                <p:nvPr/>
              </p:nvSpPr>
              <p:spPr>
                <a:xfrm>
                  <a:off x="191298" y="942498"/>
                  <a:ext cx="421470" cy="25393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60" name="Shape 435">
                  <a:extLst>
                    <a:ext uri="{FF2B5EF4-FFF2-40B4-BE49-F238E27FC236}">
                      <a16:creationId xmlns:a16="http://schemas.microsoft.com/office/drawing/2014/main" xmlns="" id="{D1525485-E09C-8B4B-9B55-9FA42857486B}"/>
                    </a:ext>
                  </a:extLst>
                </p:cNvPr>
                <p:cNvSpPr/>
                <p:nvPr/>
              </p:nvSpPr>
              <p:spPr>
                <a:xfrm flipV="1">
                  <a:off x="770540" y="188535"/>
                  <a:ext cx="420766" cy="22079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61" name="Shape 436">
                  <a:extLst>
                    <a:ext uri="{FF2B5EF4-FFF2-40B4-BE49-F238E27FC236}">
                      <a16:creationId xmlns:a16="http://schemas.microsoft.com/office/drawing/2014/main" xmlns="" id="{2C63EB83-1540-354E-AFD9-80E59F32A75D}"/>
                    </a:ext>
                  </a:extLst>
                </p:cNvPr>
                <p:cNvSpPr/>
                <p:nvPr/>
              </p:nvSpPr>
              <p:spPr>
                <a:xfrm flipV="1">
                  <a:off x="191297" y="565517"/>
                  <a:ext cx="420766" cy="22079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62" name="Shape 437">
                  <a:extLst>
                    <a:ext uri="{FF2B5EF4-FFF2-40B4-BE49-F238E27FC236}">
                      <a16:creationId xmlns:a16="http://schemas.microsoft.com/office/drawing/2014/main" xmlns="" id="{E8709CF9-7F74-7042-AC3F-E3F567667DDD}"/>
                    </a:ext>
                  </a:extLst>
                </p:cNvPr>
                <p:cNvSpPr/>
                <p:nvPr/>
              </p:nvSpPr>
              <p:spPr>
                <a:xfrm flipV="1">
                  <a:off x="771244" y="942499"/>
                  <a:ext cx="420063" cy="25393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145" name="Shape 440">
                <a:extLst>
                  <a:ext uri="{FF2B5EF4-FFF2-40B4-BE49-F238E27FC236}">
                    <a16:creationId xmlns:a16="http://schemas.microsoft.com/office/drawing/2014/main" xmlns="" id="{F33FC7DE-BC9E-8242-98C1-BAF6F2E52678}"/>
                  </a:ext>
                </a:extLst>
              </p:cNvPr>
              <p:cNvSpPr/>
              <p:nvPr/>
            </p:nvSpPr>
            <p:spPr>
              <a:xfrm>
                <a:off x="5724717" y="3128240"/>
                <a:ext cx="148186" cy="2559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146" name="Shape 441">
                <a:extLst>
                  <a:ext uri="{FF2B5EF4-FFF2-40B4-BE49-F238E27FC236}">
                    <a16:creationId xmlns:a16="http://schemas.microsoft.com/office/drawing/2014/main" xmlns="" id="{C33F3E39-A51F-FF49-ACE5-3D74ADAB05A6}"/>
                  </a:ext>
                </a:extLst>
              </p:cNvPr>
              <p:cNvSpPr/>
              <p:nvPr/>
            </p:nvSpPr>
            <p:spPr>
              <a:xfrm>
                <a:off x="5727713" y="2335143"/>
                <a:ext cx="148186" cy="2559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147" name="Shape 442">
                <a:extLst>
                  <a:ext uri="{FF2B5EF4-FFF2-40B4-BE49-F238E27FC236}">
                    <a16:creationId xmlns:a16="http://schemas.microsoft.com/office/drawing/2014/main" xmlns="" id="{E9B4B76F-FEA1-4841-BDEC-167AF1040366}"/>
                  </a:ext>
                </a:extLst>
              </p:cNvPr>
              <p:cNvSpPr/>
              <p:nvPr/>
            </p:nvSpPr>
            <p:spPr>
              <a:xfrm>
                <a:off x="6287009" y="1962394"/>
                <a:ext cx="148186" cy="2559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400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  <p:sp>
            <p:nvSpPr>
              <p:cNvPr id="148" name="Shape 443">
                <a:extLst>
                  <a:ext uri="{FF2B5EF4-FFF2-40B4-BE49-F238E27FC236}">
                    <a16:creationId xmlns:a16="http://schemas.microsoft.com/office/drawing/2014/main" xmlns="" id="{ED437BD4-B790-604F-AC3D-B3FC90B85BE5}"/>
                  </a:ext>
                </a:extLst>
              </p:cNvPr>
              <p:cNvSpPr/>
              <p:nvPr/>
            </p:nvSpPr>
            <p:spPr>
              <a:xfrm>
                <a:off x="6290886" y="2713598"/>
                <a:ext cx="148186" cy="2559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400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149" name="Shape 444">
                <a:extLst>
                  <a:ext uri="{FF2B5EF4-FFF2-40B4-BE49-F238E27FC236}">
                    <a16:creationId xmlns:a16="http://schemas.microsoft.com/office/drawing/2014/main" xmlns="" id="{2D8D76E3-CF7D-4E42-AE05-946D8E9C325B}"/>
                  </a:ext>
                </a:extLst>
              </p:cNvPr>
              <p:cNvSpPr/>
              <p:nvPr/>
            </p:nvSpPr>
            <p:spPr>
              <a:xfrm>
                <a:off x="5128210" y="2722009"/>
                <a:ext cx="148186" cy="2559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400" dirty="0">
                    <a:solidFill>
                      <a:srgbClr val="FFFFFF"/>
                    </a:solidFill>
                  </a:rPr>
                  <a:t>6</a:t>
                </a:r>
              </a:p>
            </p:txBody>
          </p:sp>
          <p:sp>
            <p:nvSpPr>
              <p:cNvPr id="150" name="Shape 445">
                <a:extLst>
                  <a:ext uri="{FF2B5EF4-FFF2-40B4-BE49-F238E27FC236}">
                    <a16:creationId xmlns:a16="http://schemas.microsoft.com/office/drawing/2014/main" xmlns="" id="{22592717-E774-C64C-9F16-75756968E880}"/>
                  </a:ext>
                </a:extLst>
              </p:cNvPr>
              <p:cNvSpPr/>
              <p:nvPr/>
            </p:nvSpPr>
            <p:spPr>
              <a:xfrm>
                <a:off x="5137558" y="1957361"/>
                <a:ext cx="148186" cy="2559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F886D695-1B2C-E648-9774-F2F3996CFE60}"/>
                </a:ext>
              </a:extLst>
            </p:cNvPr>
            <p:cNvGrpSpPr/>
            <p:nvPr/>
          </p:nvGrpSpPr>
          <p:grpSpPr>
            <a:xfrm>
              <a:off x="6125924" y="4737606"/>
              <a:ext cx="1811223" cy="1656151"/>
              <a:chOff x="1954539" y="1825656"/>
              <a:chExt cx="1811223" cy="1656151"/>
            </a:xfrm>
          </p:grpSpPr>
          <p:sp>
            <p:nvSpPr>
              <p:cNvPr id="164" name="Shape 452">
                <a:extLst>
                  <a:ext uri="{FF2B5EF4-FFF2-40B4-BE49-F238E27FC236}">
                    <a16:creationId xmlns:a16="http://schemas.microsoft.com/office/drawing/2014/main" xmlns="" id="{4B145262-52A5-3242-8466-218604616D33}"/>
                  </a:ext>
                </a:extLst>
              </p:cNvPr>
              <p:cNvSpPr/>
              <p:nvPr/>
            </p:nvSpPr>
            <p:spPr>
              <a:xfrm>
                <a:off x="1954539" y="2004479"/>
                <a:ext cx="113814" cy="147732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beve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/>
                <a:r>
                  <a:rPr sz="1600" dirty="0"/>
                  <a:t>1</a:t>
                </a:r>
              </a:p>
              <a:p>
                <a:pPr lvl="0"/>
                <a:r>
                  <a:rPr sz="1600" dirty="0"/>
                  <a:t>2</a:t>
                </a:r>
              </a:p>
              <a:p>
                <a:pPr lvl="0"/>
                <a:r>
                  <a:rPr sz="1600" dirty="0"/>
                  <a:t>3</a:t>
                </a:r>
              </a:p>
              <a:p>
                <a:pPr lvl="0"/>
                <a:r>
                  <a:rPr sz="1600" dirty="0"/>
                  <a:t>4</a:t>
                </a:r>
              </a:p>
              <a:p>
                <a:pPr lvl="0"/>
                <a:r>
                  <a:rPr sz="1600" dirty="0"/>
                  <a:t>5</a:t>
                </a:r>
              </a:p>
              <a:p>
                <a:pPr lvl="0"/>
                <a:r>
                  <a:rPr sz="1600" dirty="0"/>
                  <a:t>6</a:t>
                </a:r>
              </a:p>
            </p:txBody>
          </p:sp>
          <p:sp>
            <p:nvSpPr>
              <p:cNvPr id="165" name="Shape 453">
                <a:extLst>
                  <a:ext uri="{FF2B5EF4-FFF2-40B4-BE49-F238E27FC236}">
                    <a16:creationId xmlns:a16="http://schemas.microsoft.com/office/drawing/2014/main" xmlns="" id="{E43AD81C-6710-5B4F-B140-6C2BF2BF6C97}"/>
                  </a:ext>
                </a:extLst>
              </p:cNvPr>
              <p:cNvSpPr/>
              <p:nvPr/>
            </p:nvSpPr>
            <p:spPr>
              <a:xfrm>
                <a:off x="2116407" y="1825656"/>
                <a:ext cx="164935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400" dirty="0"/>
                  <a:t>1  </a:t>
                </a:r>
                <a:r>
                  <a:rPr lang="en-US" sz="1400" dirty="0"/>
                  <a:t> </a:t>
                </a:r>
                <a:r>
                  <a:rPr sz="1400" dirty="0"/>
                  <a:t>2</a:t>
                </a:r>
                <a:r>
                  <a:rPr lang="en-US" sz="1400" dirty="0"/>
                  <a:t> </a:t>
                </a:r>
                <a:r>
                  <a:rPr sz="1400" dirty="0"/>
                  <a:t> 3 </a:t>
                </a:r>
                <a:r>
                  <a:rPr lang="en-US" sz="1400" dirty="0"/>
                  <a:t> </a:t>
                </a:r>
                <a:r>
                  <a:rPr sz="1400" dirty="0"/>
                  <a:t>4 </a:t>
                </a:r>
                <a:r>
                  <a:rPr lang="en-US" sz="1400" dirty="0"/>
                  <a:t> </a:t>
                </a:r>
                <a:r>
                  <a:rPr sz="1400" dirty="0"/>
                  <a:t>5 </a:t>
                </a:r>
                <a:r>
                  <a:rPr lang="en-US" sz="1400" dirty="0"/>
                  <a:t> </a:t>
                </a:r>
                <a:r>
                  <a:rPr sz="1400" dirty="0"/>
                  <a:t> 6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xmlns="" id="{C2838B65-4092-3449-8D11-04CC5799598D}"/>
                  </a:ext>
                </a:extLst>
              </p:cNvPr>
              <p:cNvSpPr txBox="1"/>
              <p:nvPr/>
            </p:nvSpPr>
            <p:spPr>
              <a:xfrm>
                <a:off x="2092154" y="2053119"/>
                <a:ext cx="1353256" cy="2711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FFFFFF"/>
                    </a:solidFill>
                  </a:rPr>
                  <a:t>X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  <a:r>
                  <a:rPr lang="en-US" dirty="0"/>
                  <a:t>    </a:t>
                </a:r>
                <a:r>
                  <a:rPr lang="en-US" dirty="0">
                    <a:solidFill>
                      <a:srgbClr val="FF0000"/>
                    </a:solidFill>
                  </a:rPr>
                  <a:t>X X X X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xmlns="" id="{DCE1D7E5-F518-A74A-8F78-B6B05B68A377}"/>
                  </a:ext>
                </a:extLst>
              </p:cNvPr>
              <p:cNvSpPr txBox="1"/>
              <p:nvPr/>
            </p:nvSpPr>
            <p:spPr>
              <a:xfrm>
                <a:off x="2092154" y="2285620"/>
                <a:ext cx="1353256" cy="2711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FFFFFF"/>
                    </a:solidFill>
                  </a:rPr>
                  <a:t>X  X  X </a:t>
                </a:r>
                <a:r>
                  <a:rPr lang="en-US" dirty="0">
                    <a:solidFill>
                      <a:srgbClr val="FF0000"/>
                    </a:solidFill>
                  </a:rPr>
                  <a:t>X  </a:t>
                </a:r>
                <a:r>
                  <a:rPr lang="en-US" dirty="0">
                    <a:solidFill>
                      <a:srgbClr val="FFFFFF"/>
                    </a:solidFill>
                  </a:rPr>
                  <a:t>X  X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17A1AF57-4BDD-B14A-8978-62CE5971245D}"/>
                  </a:ext>
                </a:extLst>
              </p:cNvPr>
              <p:cNvSpPr txBox="1"/>
              <p:nvPr/>
            </p:nvSpPr>
            <p:spPr>
              <a:xfrm>
                <a:off x="2092154" y="2506089"/>
                <a:ext cx="1353256" cy="27116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>
                    <a:solidFill>
                      <a:srgbClr val="3366FF"/>
                    </a:solidFill>
                  </a:rPr>
                  <a:t>  </a:t>
                </a:r>
                <a:r>
                  <a:rPr lang="en-US" dirty="0">
                    <a:solidFill>
                      <a:srgbClr val="FFFFFF"/>
                    </a:solidFill>
                  </a:rPr>
                  <a:t>X  X  X </a:t>
                </a:r>
                <a:r>
                  <a:rPr lang="en-US" dirty="0">
                    <a:solidFill>
                      <a:srgbClr val="0000FF"/>
                    </a:solidFill>
                  </a:rPr>
                  <a:t>X  X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xmlns="" id="{4280235A-F583-3143-B47F-D7DA0E877A5A}"/>
                  </a:ext>
                </a:extLst>
              </p:cNvPr>
              <p:cNvSpPr txBox="1"/>
              <p:nvPr/>
            </p:nvSpPr>
            <p:spPr>
              <a:xfrm>
                <a:off x="2092154" y="2738590"/>
                <a:ext cx="1353256" cy="27116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0000FF"/>
                    </a:solidFill>
                  </a:rPr>
                  <a:t>X X   </a:t>
                </a:r>
                <a:r>
                  <a:rPr lang="en-US" dirty="0">
                    <a:solidFill>
                      <a:srgbClr val="FFFFFF"/>
                    </a:solidFill>
                  </a:rPr>
                  <a:t>X  X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X 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FF"/>
                    </a:solidFill>
                  </a:rPr>
                  <a:t>X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0F31419F-8740-1A4D-9B5A-73AFD9C6C45B}"/>
                  </a:ext>
                </a:extLst>
              </p:cNvPr>
              <p:cNvSpPr txBox="1"/>
              <p:nvPr/>
            </p:nvSpPr>
            <p:spPr>
              <a:xfrm>
                <a:off x="2092154" y="2935058"/>
                <a:ext cx="1353256" cy="2711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X 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FF"/>
                    </a:solidFill>
                  </a:rPr>
                  <a:t>X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X X</a:t>
                </a:r>
                <a:r>
                  <a:rPr lang="en-US" dirty="0"/>
                  <a:t>   </a:t>
                </a:r>
                <a:r>
                  <a:rPr lang="en-US" dirty="0">
                    <a:solidFill>
                      <a:srgbClr val="FFFFFF"/>
                    </a:solidFill>
                  </a:rPr>
                  <a:t>X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1DE938F8-DBAD-EA47-95D6-0D05D851089B}"/>
                  </a:ext>
                </a:extLst>
              </p:cNvPr>
              <p:cNvSpPr txBox="1"/>
              <p:nvPr/>
            </p:nvSpPr>
            <p:spPr>
              <a:xfrm>
                <a:off x="2092154" y="3179659"/>
                <a:ext cx="1353256" cy="27116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rgbClr val="FFFFFF"/>
                    </a:solidFill>
                  </a:rPr>
                  <a:t>X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/>
                  <a:t>   </a:t>
                </a:r>
                <a:r>
                  <a:rPr lang="en-US" dirty="0">
                    <a:solidFill>
                      <a:srgbClr val="FFFFFF"/>
                    </a:solidFill>
                  </a:rPr>
                  <a:t>X </a:t>
                </a:r>
                <a:r>
                  <a:rPr lang="en-US" dirty="0">
                    <a:solidFill>
                      <a:srgbClr val="0000FF"/>
                    </a:solidFill>
                  </a:rPr>
                  <a:t>X  </a:t>
                </a:r>
                <a:r>
                  <a:rPr lang="en-US" dirty="0">
                    <a:solidFill>
                      <a:srgbClr val="FFFFFF"/>
                    </a:solidFill>
                  </a:rPr>
                  <a:t>X</a:t>
                </a:r>
              </a:p>
            </p:txBody>
          </p:sp>
        </p:grp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2CF4B8D5-7701-0A49-8A93-836242BBB98C}"/>
              </a:ext>
            </a:extLst>
          </p:cNvPr>
          <p:cNvSpPr txBox="1"/>
          <p:nvPr/>
        </p:nvSpPr>
        <p:spPr>
          <a:xfrm>
            <a:off x="5992981" y="6102873"/>
            <a:ext cx="31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Row-based partition of a sparse matrix via graph partitioning</a:t>
            </a:r>
          </a:p>
        </p:txBody>
      </p:sp>
    </p:spTree>
    <p:extLst>
      <p:ext uri="{BB962C8B-B14F-4D97-AF65-F5344CB8AC3E}">
        <p14:creationId xmlns:p14="http://schemas.microsoft.com/office/powerpoint/2010/main" val="132698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CEE220D-40E9-CA4A-B173-59395AAB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Zoltan2 is development/delivery platform for architecture-aware partitioning and task placement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7350547-BF64-344C-9672-1C8554FE4D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MultiJagged</a:t>
            </a:r>
            <a:r>
              <a:rPr lang="en-US" sz="2000" dirty="0">
                <a:solidFill>
                  <a:srgbClr val="FF0000"/>
                </a:solidFill>
              </a:rPr>
              <a:t> geometric </a:t>
            </a:r>
            <a:r>
              <a:rPr lang="en-US" sz="2000" dirty="0" err="1">
                <a:solidFill>
                  <a:srgbClr val="FF0000"/>
                </a:solidFill>
              </a:rPr>
              <a:t>partitioner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MPI+OpenMP</a:t>
            </a:r>
            <a:r>
              <a:rPr lang="en-US" sz="2000" dirty="0"/>
              <a:t>) provides highly scalable load balancing for large-scale computations</a:t>
            </a:r>
          </a:p>
          <a:p>
            <a:pPr lvl="1"/>
            <a:r>
              <a:rPr lang="en-US" sz="1800" dirty="0"/>
              <a:t>Ex:  </a:t>
            </a:r>
            <a:r>
              <a:rPr lang="en-US" sz="1800" i="1" dirty="0">
                <a:solidFill>
                  <a:srgbClr val="FF0000"/>
                </a:solidFill>
              </a:rPr>
              <a:t>redistributes coarse operators of 2.5B row matrix in multigrid code </a:t>
            </a:r>
            <a:r>
              <a:rPr lang="en-US" sz="1800" i="1" dirty="0" err="1">
                <a:solidFill>
                  <a:srgbClr val="FF0000"/>
                </a:solidFill>
              </a:rPr>
              <a:t>MueLu</a:t>
            </a:r>
            <a:r>
              <a:rPr lang="en-US" sz="1800" i="1" dirty="0">
                <a:solidFill>
                  <a:srgbClr val="FF0000"/>
                </a:solidFill>
              </a:rPr>
              <a:t> on 1M cores in 0.84 seconds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7E15D305-1CC9-3F4D-B510-08AEC7C17B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Geometric task placement </a:t>
            </a:r>
            <a:r>
              <a:rPr lang="en-US" sz="2000" dirty="0"/>
              <a:t>reduces communication (and, thus, execution) time by placing interdependent tasks in “nearby” cores</a:t>
            </a:r>
          </a:p>
          <a:p>
            <a:pPr lvl="1"/>
            <a:r>
              <a:rPr lang="en-US" sz="1800" dirty="0"/>
              <a:t>Ex:  </a:t>
            </a:r>
            <a:r>
              <a:rPr lang="en-US" sz="1800" i="1" dirty="0">
                <a:solidFill>
                  <a:srgbClr val="FF0000"/>
                </a:solidFill>
              </a:rPr>
              <a:t>reduces communication time in E3SM HOMME by up to 31% on 16K cores BG/Q</a:t>
            </a:r>
          </a:p>
          <a:p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8FCFDB9-B2AE-EA46-B913-77CB24C600EA}"/>
              </a:ext>
            </a:extLst>
          </p:cNvPr>
          <p:cNvGrpSpPr/>
          <p:nvPr/>
        </p:nvGrpSpPr>
        <p:grpSpPr>
          <a:xfrm>
            <a:off x="4740220" y="4004791"/>
            <a:ext cx="4475365" cy="3016046"/>
            <a:chOff x="639192" y="1740020"/>
            <a:chExt cx="7925010" cy="4175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FE4699D-29C8-B743-B9E2-6753EA2E6CEF}"/>
                </a:ext>
              </a:extLst>
            </p:cNvPr>
            <p:cNvGrpSpPr/>
            <p:nvPr/>
          </p:nvGrpSpPr>
          <p:grpSpPr>
            <a:xfrm>
              <a:off x="639192" y="1740020"/>
              <a:ext cx="7689190" cy="4175848"/>
              <a:chOff x="0" y="1775532"/>
              <a:chExt cx="7689190" cy="417584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F801D3C-A53A-2B4B-BF7E-D055823C2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75532"/>
                <a:ext cx="6651986" cy="4175848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723157B-CD45-2646-8B0F-96986F8DBA58}"/>
                  </a:ext>
                </a:extLst>
              </p:cNvPr>
              <p:cNvSpPr txBox="1"/>
              <p:nvPr/>
            </p:nvSpPr>
            <p:spPr>
              <a:xfrm>
                <a:off x="5564910" y="1860674"/>
                <a:ext cx="1586716" cy="551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70C0"/>
                    </a:solidFill>
                  </a:rPr>
                  <a:t>Default task </a:t>
                </a:r>
                <a:br>
                  <a:rPr lang="en-US" sz="1200" i="1" dirty="0">
                    <a:solidFill>
                      <a:srgbClr val="0070C0"/>
                    </a:solidFill>
                  </a:rPr>
                </a:br>
                <a:r>
                  <a:rPr lang="en-US" sz="1200" i="1" dirty="0">
                    <a:solidFill>
                      <a:srgbClr val="0070C0"/>
                    </a:solidFill>
                  </a:rPr>
                  <a:t>placement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5BF71A8-30EE-D34A-AC3D-3A875A6BAA69}"/>
                  </a:ext>
                </a:extLst>
              </p:cNvPr>
              <p:cNvSpPr txBox="1"/>
              <p:nvPr/>
            </p:nvSpPr>
            <p:spPr>
              <a:xfrm>
                <a:off x="5842999" y="2609478"/>
                <a:ext cx="1846191" cy="551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FF0000"/>
                    </a:solidFill>
                  </a:rPr>
                  <a:t>Custom 2x2x4 </a:t>
                </a:r>
                <a:br>
                  <a:rPr lang="en-US" sz="1200" i="1" dirty="0">
                    <a:solidFill>
                      <a:srgbClr val="FF0000"/>
                    </a:solidFill>
                  </a:rPr>
                </a:br>
                <a:r>
                  <a:rPr lang="en-US" sz="1200" i="1" dirty="0">
                    <a:solidFill>
                      <a:srgbClr val="FF0000"/>
                    </a:solidFill>
                  </a:rPr>
                  <a:t>grouping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8EBD0E3-EE9E-A64E-BD50-1CF554995019}"/>
                  </a:ext>
                </a:extLst>
              </p:cNvPr>
              <p:cNvSpPr txBox="1"/>
              <p:nvPr/>
            </p:nvSpPr>
            <p:spPr>
              <a:xfrm>
                <a:off x="5237390" y="3422057"/>
                <a:ext cx="1625882" cy="551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B0F0"/>
                    </a:solidFill>
                  </a:rPr>
                  <a:t>Zoltan2 task </a:t>
                </a:r>
                <a:br>
                  <a:rPr lang="en-US" sz="1200" i="1" dirty="0">
                    <a:solidFill>
                      <a:srgbClr val="00B0F0"/>
                    </a:solidFill>
                  </a:rPr>
                </a:br>
                <a:r>
                  <a:rPr lang="en-US" sz="1200" i="1" dirty="0">
                    <a:solidFill>
                      <a:srgbClr val="00B0F0"/>
                    </a:solidFill>
                  </a:rPr>
                  <a:t>placement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91A3BBA-4684-2E4F-9AE3-81F8F7B1EC93}"/>
                  </a:ext>
                </a:extLst>
              </p:cNvPr>
              <p:cNvSpPr txBox="1"/>
              <p:nvPr/>
            </p:nvSpPr>
            <p:spPr>
              <a:xfrm>
                <a:off x="2528094" y="5454216"/>
                <a:ext cx="13051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Number of cores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8C5D4B1-437D-6341-91C0-8894EAD1A035}"/>
                  </a:ext>
                </a:extLst>
              </p:cNvPr>
              <p:cNvSpPr txBox="1"/>
              <p:nvPr/>
            </p:nvSpPr>
            <p:spPr>
              <a:xfrm rot="16200000">
                <a:off x="-239699" y="3512240"/>
                <a:ext cx="11865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/>
                  <a:t>Execution time</a:t>
                </a:r>
                <a:endParaRPr lang="en-US" sz="1100" b="1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54B09B5-FCF7-8B4E-8BC4-031DCD8BAFD1}"/>
                </a:ext>
              </a:extLst>
            </p:cNvPr>
            <p:cNvSpPr txBox="1"/>
            <p:nvPr/>
          </p:nvSpPr>
          <p:spPr>
            <a:xfrm>
              <a:off x="639192" y="4215712"/>
              <a:ext cx="7925010" cy="1150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Weak Scaling of </a:t>
              </a:r>
              <a:r>
                <a:rPr lang="en-US" sz="1600" i="1" dirty="0" err="1"/>
                <a:t>MiniGhost</a:t>
              </a:r>
              <a:r>
                <a:rPr lang="en-US" sz="1600" i="1" dirty="0"/>
                <a:t>  (boundary-exchange proxy app); Zoltan2 task placement recovers scalability at high core counts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63D035E-64B0-B84F-9089-51C145AD3A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6439" r="15661" b="15835"/>
          <a:stretch/>
        </p:blipFill>
        <p:spPr>
          <a:xfrm>
            <a:off x="2146584" y="4464402"/>
            <a:ext cx="2199965" cy="21973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4145A7-CBE5-9D4E-B3C5-9EDBE8DA13B9}"/>
              </a:ext>
            </a:extLst>
          </p:cNvPr>
          <p:cNvSpPr txBox="1"/>
          <p:nvPr/>
        </p:nvSpPr>
        <p:spPr>
          <a:xfrm>
            <a:off x="0" y="4608237"/>
            <a:ext cx="2130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/>
              <a:t>MultiJagged</a:t>
            </a:r>
            <a:r>
              <a:rPr lang="en-US" sz="1600" i="1" dirty="0"/>
              <a:t> partition of an adaptive mesh into 16 parts; fast geometric partitioning is effective for dynamic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49358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5ABE133-696E-854B-BB24-46A96F48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219200"/>
            <a:ext cx="8445500" cy="4724400"/>
          </a:xfrm>
        </p:spPr>
        <p:txBody>
          <a:bodyPr/>
          <a:lstStyle/>
          <a:p>
            <a:r>
              <a:rPr lang="en-US" dirty="0"/>
              <a:t>Multi-(hyper)graph supports representing multiple types of dependencies (edges) between application work/data items (vertices)</a:t>
            </a:r>
          </a:p>
          <a:p>
            <a:r>
              <a:rPr lang="en-US" dirty="0"/>
              <a:t>Loop over app. defined list of edge types</a:t>
            </a:r>
          </a:p>
          <a:p>
            <a:r>
              <a:rPr lang="en-US" dirty="0"/>
              <a:t>Diffusion sends boundary edges from </a:t>
            </a:r>
            <a:br>
              <a:rPr lang="en-US" dirty="0"/>
            </a:br>
            <a:r>
              <a:rPr lang="en-US" dirty="0"/>
              <a:t>heavily loaded parts to lighter parts</a:t>
            </a:r>
          </a:p>
          <a:p>
            <a:pPr lvl="1"/>
            <a:r>
              <a:rPr lang="en-US" sz="1800" dirty="0"/>
              <a:t>Bias selection towards edges</a:t>
            </a:r>
            <a:br>
              <a:rPr lang="en-US" sz="1800" dirty="0"/>
            </a:br>
            <a:r>
              <a:rPr lang="en-US" sz="1800" dirty="0"/>
              <a:t>that are far from the graph ‘center’</a:t>
            </a:r>
          </a:p>
          <a:p>
            <a:pPr lvl="1"/>
            <a:r>
              <a:rPr lang="en-US" sz="1800" dirty="0"/>
              <a:t>Multiple traversals of boundary </a:t>
            </a:r>
            <a:br>
              <a:rPr lang="en-US" sz="1800" dirty="0"/>
            </a:br>
            <a:r>
              <a:rPr lang="en-US" sz="1800" dirty="0"/>
              <a:t>with increasing limit of edge degree</a:t>
            </a:r>
          </a:p>
          <a:p>
            <a:pPr lvl="1"/>
            <a:r>
              <a:rPr lang="en-US" sz="1800" dirty="0"/>
              <a:t>Receiver cancels send if it imbalances</a:t>
            </a:r>
            <a:br>
              <a:rPr lang="en-US" sz="1800" dirty="0"/>
            </a:br>
            <a:r>
              <a:rPr lang="en-US" sz="1800" dirty="0"/>
              <a:t>higher priority edge type</a:t>
            </a:r>
            <a:endParaRPr lang="en-US" dirty="0"/>
          </a:p>
          <a:p>
            <a:r>
              <a:rPr lang="en-US" dirty="0"/>
              <a:t>On a 1.3B element mesh, </a:t>
            </a:r>
            <a:r>
              <a:rPr lang="en-US" dirty="0" err="1"/>
              <a:t>EnGPar</a:t>
            </a:r>
            <a:r>
              <a:rPr lang="en-US" dirty="0"/>
              <a:t> reduces </a:t>
            </a:r>
            <a:br>
              <a:rPr lang="en-US" dirty="0"/>
            </a:br>
            <a:r>
              <a:rPr lang="en-US" dirty="0"/>
              <a:t>a &gt;50% </a:t>
            </a:r>
            <a:r>
              <a:rPr lang="en-US" dirty="0" err="1"/>
              <a:t>vtx</a:t>
            </a:r>
            <a:r>
              <a:rPr lang="en-US" dirty="0"/>
              <a:t> imbalance to 10% in 7 sec. while</a:t>
            </a:r>
            <a:br>
              <a:rPr lang="en-US" dirty="0"/>
            </a:br>
            <a:r>
              <a:rPr lang="en-US" dirty="0"/>
              <a:t>              maintaining a 5% elm imbalance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52A6A5-2788-6740-B2A4-3D9819E6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132995"/>
            <a:ext cx="8770556" cy="809625"/>
          </a:xfrm>
        </p:spPr>
        <p:txBody>
          <a:bodyPr/>
          <a:lstStyle/>
          <a:p>
            <a:pPr lvl="1"/>
            <a:r>
              <a:rPr lang="en-US" sz="2800" dirty="0" err="1"/>
              <a:t>EnGPar</a:t>
            </a:r>
            <a:r>
              <a:rPr lang="en-US" sz="2800" dirty="0"/>
              <a:t> quickly reduces large imbalances on (hyper)graphs with billions of edges on up to 512K 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955800"/>
            <a:ext cx="2908300" cy="2035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925253"/>
            <a:ext cx="2978150" cy="208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4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5ABE133-696E-854B-BB24-46A96F48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599"/>
            <a:ext cx="8077200" cy="493192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PuLP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XtraPuLP</a:t>
            </a:r>
            <a:r>
              <a:rPr lang="en-US" dirty="0"/>
              <a:t>: Partitioning using Label Propagation</a:t>
            </a:r>
          </a:p>
          <a:p>
            <a:pPr lvl="1"/>
            <a:r>
              <a:rPr lang="en-US" dirty="0"/>
              <a:t>Scalable multi-criteria graph partitioning</a:t>
            </a:r>
          </a:p>
          <a:p>
            <a:pPr lvl="1"/>
            <a:r>
              <a:rPr lang="en-US" dirty="0"/>
              <a:t>C++ with </a:t>
            </a:r>
            <a:r>
              <a:rPr lang="en-US" dirty="0" err="1"/>
              <a:t>OpenMP</a:t>
            </a:r>
            <a:r>
              <a:rPr lang="en-US" dirty="0"/>
              <a:t> and MPI; interface available in Zoltan2; BSD license</a:t>
            </a:r>
          </a:p>
          <a:p>
            <a:pPr lvl="1"/>
            <a:r>
              <a:rPr lang="en-US" dirty="0"/>
              <a:t>Download: </a:t>
            </a:r>
            <a:r>
              <a:rPr lang="en-US" dirty="0">
                <a:hlinkClick r:id="rId3"/>
              </a:rPr>
              <a:t>http://github.com/HPCGraphAnalysis/PuLP/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EnGPar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/>
              <a:t>Multicriteria</a:t>
            </a:r>
            <a:r>
              <a:rPr lang="en-US" dirty="0"/>
              <a:t> partition improvement on a multi-graph</a:t>
            </a:r>
          </a:p>
          <a:p>
            <a:pPr lvl="1"/>
            <a:r>
              <a:rPr lang="en-US" dirty="0"/>
              <a:t>C++ with MPI; F90 interface; fork for OpenCL evaluation</a:t>
            </a:r>
          </a:p>
          <a:p>
            <a:pPr lvl="1"/>
            <a:r>
              <a:rPr lang="en-US" dirty="0"/>
              <a:t>Download: </a:t>
            </a:r>
            <a:r>
              <a:rPr lang="en-US" dirty="0">
                <a:hlinkClick r:id="rId4"/>
              </a:rPr>
              <a:t>http://scorec.github.io/EnGPar/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Zoltan</a:t>
            </a:r>
          </a:p>
          <a:p>
            <a:pPr lvl="1"/>
            <a:r>
              <a:rPr lang="en-US" dirty="0"/>
              <a:t>Distributed memory partitioning, load balancing, coloring, ordering, data directories</a:t>
            </a:r>
          </a:p>
          <a:p>
            <a:pPr lvl="1"/>
            <a:r>
              <a:rPr lang="en-US" dirty="0"/>
              <a:t>C code with optional C++ and F90 interfaces; MPI-only</a:t>
            </a:r>
          </a:p>
          <a:p>
            <a:pPr lvl="1"/>
            <a:r>
              <a:rPr lang="en-US" dirty="0"/>
              <a:t>Download:  </a:t>
            </a:r>
            <a:r>
              <a:rPr lang="en-US" dirty="0">
                <a:hlinkClick r:id="rId5"/>
              </a:rPr>
              <a:t>http://www.cs.sandia.gov/zoltan/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Zoltan2</a:t>
            </a:r>
          </a:p>
          <a:p>
            <a:pPr lvl="1"/>
            <a:r>
              <a:rPr lang="en-US" dirty="0"/>
              <a:t>Parallel (MPI+X) partitioning, load balancing, task mapping, ordering</a:t>
            </a:r>
          </a:p>
          <a:p>
            <a:pPr lvl="1"/>
            <a:r>
              <a:rPr lang="en-US" dirty="0"/>
              <a:t>Templated C++ code; use stand-alone or integrated with </a:t>
            </a:r>
            <a:r>
              <a:rPr lang="en-US" dirty="0" err="1"/>
              <a:t>Trilinos</a:t>
            </a:r>
            <a:r>
              <a:rPr lang="en-US" dirty="0"/>
              <a:t> classes</a:t>
            </a:r>
          </a:p>
          <a:p>
            <a:pPr lvl="1"/>
            <a:r>
              <a:rPr lang="en-US" dirty="0"/>
              <a:t>Download with </a:t>
            </a:r>
            <a:r>
              <a:rPr lang="en-US" dirty="0" err="1"/>
              <a:t>Trilinos</a:t>
            </a:r>
            <a:r>
              <a:rPr lang="en-US" dirty="0"/>
              <a:t>:  </a:t>
            </a:r>
            <a:r>
              <a:rPr lang="en-US" dirty="0">
                <a:hlinkClick r:id="rId6"/>
              </a:rPr>
              <a:t>http://github.com/Trilinos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E52A6A5-2788-6740-B2A4-3D9819E6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FASTMath</a:t>
            </a:r>
            <a:r>
              <a:rPr lang="en-US" dirty="0"/>
              <a:t> software tools for partitioning, load balancing, task placement</a:t>
            </a:r>
          </a:p>
        </p:txBody>
      </p:sp>
    </p:spTree>
    <p:extLst>
      <p:ext uri="{BB962C8B-B14F-4D97-AF65-F5344CB8AC3E}">
        <p14:creationId xmlns:p14="http://schemas.microsoft.com/office/powerpoint/2010/main" val="1206594083"/>
      </p:ext>
    </p:extLst>
  </p:cSld>
  <p:clrMapOvr>
    <a:masterClrMapping/>
  </p:clrMapOvr>
</p:sld>
</file>

<file path=ppt/theme/theme1.xml><?xml version="1.0" encoding="utf-8"?>
<a:theme xmlns:a="http://schemas.openxmlformats.org/drawingml/2006/main" name="directorate_template_vg">
  <a:themeElements>
    <a:clrScheme name="directorate_template_v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rectorate_template_vg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directorate_template_v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41034</TotalTime>
  <Words>1337</Words>
  <Application>Microsoft Macintosh PowerPoint</Application>
  <PresentationFormat>On-screen Show (4:3)</PresentationFormat>
  <Paragraphs>160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 Narrow</vt:lpstr>
      <vt:lpstr>Geneva CE</vt:lpstr>
      <vt:lpstr>Helvetica</vt:lpstr>
      <vt:lpstr>Impact</vt:lpstr>
      <vt:lpstr>ＭＳ Ｐゴシック</vt:lpstr>
      <vt:lpstr>Symbol</vt:lpstr>
      <vt:lpstr>Times</vt:lpstr>
      <vt:lpstr>Wingdings</vt:lpstr>
      <vt:lpstr>Arial</vt:lpstr>
      <vt:lpstr>directorate_template_vg</vt:lpstr>
      <vt:lpstr>Acrobat Document</vt:lpstr>
      <vt:lpstr>Dynamic Load Balancing and Task Mapping for Extreme-Scale Dynamic Applications</vt:lpstr>
      <vt:lpstr>FASTMath provides advanced dynamic load balancing and task mapping for extreme scale applications</vt:lpstr>
      <vt:lpstr>Graphs associated with mesh-based applications present challenges at extreme scale</vt:lpstr>
      <vt:lpstr>PuLP / XtraPuLP provide scalable graph partitioning for multicore and distributed memory systems</vt:lpstr>
      <vt:lpstr>Architecture-aware partitioning and task mapping reduce application communication time at extreme scale</vt:lpstr>
      <vt:lpstr>Zoltan/Zoltan2 suite of partitioners supports a wide range of applications</vt:lpstr>
      <vt:lpstr>Zoltan2 is development/delivery platform for architecture-aware partitioning and task placement</vt:lpstr>
      <vt:lpstr>EnGPar quickly reduces large imbalances on (hyper)graphs with billions of edges on up to 512K processes</vt:lpstr>
      <vt:lpstr>FASTMath software tools for partitioning, load balancing, task placement</vt:lpstr>
      <vt:lpstr>Application interactions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Option: Date</dc:title>
  <dc:subject/>
  <dc:creator>Slota, George M.</dc:creator>
  <cp:keywords/>
  <dc:description/>
  <cp:lastModifiedBy>Cameron Smith</cp:lastModifiedBy>
  <cp:revision>323</cp:revision>
  <cp:lastPrinted>2013-07-24T20:49:24Z</cp:lastPrinted>
  <dcterms:modified xsi:type="dcterms:W3CDTF">2019-02-06T20:18:43Z</dcterms:modified>
  <cp:category/>
</cp:coreProperties>
</file>