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"/>
  </p:notesMasterIdLst>
  <p:sldIdLst>
    <p:sldId id="359" r:id="rId2"/>
  </p:sldIdLst>
  <p:sldSz cx="36576000" cy="27432000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3D7EB"/>
    <a:srgbClr val="35889E"/>
    <a:srgbClr val="3496AD"/>
    <a:srgbClr val="265C67"/>
    <a:srgbClr val="337A51"/>
    <a:srgbClr val="42778A"/>
    <a:srgbClr val="00809B"/>
    <a:srgbClr val="0A68C1"/>
    <a:srgbClr val="93D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077" autoAdjust="0"/>
    <p:restoredTop sz="95782" autoAdjust="0"/>
  </p:normalViewPr>
  <p:slideViewPr>
    <p:cSldViewPr snapToGrid="0">
      <p:cViewPr varScale="1">
        <p:scale>
          <a:sx n="29" d="100"/>
          <a:sy n="29" d="100"/>
        </p:scale>
        <p:origin x="3080" y="320"/>
      </p:cViewPr>
      <p:guideLst>
        <p:guide orient="horz" pos="8640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864" y="-72"/>
      </p:cViewPr>
      <p:guideLst>
        <p:guide orient="horz" pos="2880"/>
        <p:guide pos="2160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ffectLst/>
                <a:latin typeface="Times New Roman" pitchFamily="18" charset="0"/>
              </a:defRPr>
            </a:lvl1pPr>
          </a:lstStyle>
          <a:p>
            <a:fld id="{4F6975B9-34AD-4F50-90D1-E25C433CF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4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975B9-34AD-4F50-90D1-E25C433CFA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7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8534400"/>
            <a:ext cx="31089600" cy="30480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Here to Add 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15544800"/>
            <a:ext cx="25603200" cy="70104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193500" y="1447800"/>
            <a:ext cx="7048500" cy="853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0" y="1447800"/>
            <a:ext cx="20993100" cy="853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0" y="17627600"/>
            <a:ext cx="31089600" cy="54483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0" y="11626850"/>
            <a:ext cx="31089600" cy="60007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0" y="51816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7600" y="51816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98550"/>
            <a:ext cx="32918400" cy="457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140450"/>
            <a:ext cx="16160750" cy="2559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699500"/>
            <a:ext cx="16160750" cy="15805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0" y="6140450"/>
            <a:ext cx="16167100" cy="2559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0" y="8699500"/>
            <a:ext cx="16167100" cy="15805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92200"/>
            <a:ext cx="12033250" cy="4648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92200"/>
            <a:ext cx="20447000" cy="23412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740400"/>
            <a:ext cx="12033250" cy="18764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0" y="19202400"/>
            <a:ext cx="21945600" cy="2266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0" y="2451100"/>
            <a:ext cx="21945600" cy="16459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0" y="21469350"/>
            <a:ext cx="21945600" cy="3219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EEF3"/>
            </a:gs>
            <a:gs pos="100000">
              <a:srgbClr val="3496AD">
                <a:alpha val="48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4" name="Rectangle 34"/>
          <p:cNvSpPr>
            <a:spLocks noChangeArrowheads="1"/>
          </p:cNvSpPr>
          <p:nvPr userDrawn="1"/>
        </p:nvSpPr>
        <p:spPr bwMode="auto">
          <a:xfrm>
            <a:off x="0" y="26289000"/>
            <a:ext cx="36576000" cy="1143000"/>
          </a:xfrm>
          <a:prstGeom prst="rect">
            <a:avLst/>
          </a:prstGeom>
          <a:solidFill>
            <a:srgbClr val="FFFFFF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800600"/>
            <a:ext cx="8686800" cy="480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182880" rIns="365760" bIns="182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229600" y="228600"/>
            <a:ext cx="28117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760" tIns="182880" rIns="365760" bIns="1828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here to edit Master Title style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80936"/>
            <a:ext cx="8229600" cy="2915419"/>
          </a:xfrm>
          <a:prstGeom prst="rect">
            <a:avLst/>
          </a:prstGeom>
        </p:spPr>
      </p:pic>
      <p:pic>
        <p:nvPicPr>
          <p:cNvPr id="20" name="Picture 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4445" y="26287990"/>
            <a:ext cx="2581756" cy="114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11958" y="26287989"/>
            <a:ext cx="1337156" cy="114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700000" y="26294164"/>
            <a:ext cx="2519833" cy="128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786893" y="26275206"/>
            <a:ext cx="1189847" cy="115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919553" y="26500667"/>
            <a:ext cx="3974888" cy="93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2971800"/>
            <a:ext cx="36576000" cy="234615"/>
          </a:xfrm>
          <a:prstGeom prst="rect">
            <a:avLst/>
          </a:prstGeom>
          <a:gradFill flip="none" rotWithShape="1">
            <a:gsLst>
              <a:gs pos="0">
                <a:srgbClr val="0A68C1"/>
              </a:gs>
              <a:gs pos="100000">
                <a:srgbClr val="008000"/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36576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2" name="Picture 1" descr="SMUlogo.jp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1628" y="26560644"/>
            <a:ext cx="2548056" cy="8713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02DC67-6DD6-0D46-A78E-92035261B7B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2622" y="26272267"/>
            <a:ext cx="2241282" cy="11597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C6AD7C8-1C4B-ED42-A0B8-D8EF47262A61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4941" y="26362386"/>
            <a:ext cx="4219037" cy="10696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B1A5442-3656-284B-9F0C-1C8D64D663A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5694" y="26363656"/>
            <a:ext cx="4440305" cy="1068344"/>
          </a:xfrm>
          <a:prstGeom prst="rect">
            <a:avLst/>
          </a:prstGeom>
        </p:spPr>
      </p:pic>
      <p:pic>
        <p:nvPicPr>
          <p:cNvPr id="4" name="Picture 3" descr="LLNL-logo.pn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350" y="26267884"/>
            <a:ext cx="6038850" cy="1164116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randomBar/>
  </p:transition>
  <p:txStyles>
    <p:titleStyle>
      <a:lvl1pPr algn="l" defTabSz="3657600" rtl="0" eaLnBrk="0" fontAlgn="base" hangingPunct="0">
        <a:spcBef>
          <a:spcPct val="0"/>
        </a:spcBef>
        <a:spcAft>
          <a:spcPct val="0"/>
        </a:spcAft>
        <a:defRPr kumimoji="1" sz="8000">
          <a:solidFill>
            <a:srgbClr val="0A68C1"/>
          </a:solidFill>
          <a:latin typeface="+mj-lt"/>
          <a:ea typeface="+mj-ea"/>
          <a:cs typeface="+mj-cs"/>
        </a:defRPr>
      </a:lvl1pPr>
      <a:lvl2pPr algn="ctr" defTabSz="3657600" rtl="0" eaLnBrk="0" fontAlgn="base" hangingPunct="0">
        <a:spcBef>
          <a:spcPct val="0"/>
        </a:spcBef>
        <a:spcAft>
          <a:spcPct val="0"/>
        </a:spcAft>
        <a:defRPr kumimoji="1" sz="8000">
          <a:solidFill>
            <a:srgbClr val="008000"/>
          </a:solidFill>
          <a:latin typeface="Tahoma" pitchFamily="34" charset="0"/>
        </a:defRPr>
      </a:lvl2pPr>
      <a:lvl3pPr algn="ctr" defTabSz="3657600" rtl="0" eaLnBrk="0" fontAlgn="base" hangingPunct="0">
        <a:spcBef>
          <a:spcPct val="0"/>
        </a:spcBef>
        <a:spcAft>
          <a:spcPct val="0"/>
        </a:spcAft>
        <a:defRPr kumimoji="1" sz="8000">
          <a:solidFill>
            <a:srgbClr val="008000"/>
          </a:solidFill>
          <a:latin typeface="Tahoma" pitchFamily="34" charset="0"/>
        </a:defRPr>
      </a:lvl3pPr>
      <a:lvl4pPr algn="ctr" defTabSz="3657600" rtl="0" eaLnBrk="0" fontAlgn="base" hangingPunct="0">
        <a:spcBef>
          <a:spcPct val="0"/>
        </a:spcBef>
        <a:spcAft>
          <a:spcPct val="0"/>
        </a:spcAft>
        <a:defRPr kumimoji="1" sz="8000">
          <a:solidFill>
            <a:srgbClr val="008000"/>
          </a:solidFill>
          <a:latin typeface="Tahoma" pitchFamily="34" charset="0"/>
        </a:defRPr>
      </a:lvl4pPr>
      <a:lvl5pPr algn="ctr" defTabSz="3657600" rtl="0" eaLnBrk="0" fontAlgn="base" hangingPunct="0">
        <a:spcBef>
          <a:spcPct val="0"/>
        </a:spcBef>
        <a:spcAft>
          <a:spcPct val="0"/>
        </a:spcAft>
        <a:defRPr kumimoji="1" sz="8000">
          <a:solidFill>
            <a:srgbClr val="008000"/>
          </a:solidFill>
          <a:latin typeface="Tahoma" pitchFamily="34" charset="0"/>
        </a:defRPr>
      </a:lvl5pPr>
      <a:lvl6pPr marL="457200" algn="ctr" defTabSz="3657600" rtl="0" eaLnBrk="0" fontAlgn="base" hangingPunct="0">
        <a:spcBef>
          <a:spcPct val="0"/>
        </a:spcBef>
        <a:spcAft>
          <a:spcPct val="0"/>
        </a:spcAft>
        <a:defRPr kumimoji="1" sz="8000">
          <a:solidFill>
            <a:srgbClr val="008000"/>
          </a:solidFill>
          <a:latin typeface="Tahoma" pitchFamily="34" charset="0"/>
        </a:defRPr>
      </a:lvl6pPr>
      <a:lvl7pPr marL="914400" algn="ctr" defTabSz="3657600" rtl="0" eaLnBrk="0" fontAlgn="base" hangingPunct="0">
        <a:spcBef>
          <a:spcPct val="0"/>
        </a:spcBef>
        <a:spcAft>
          <a:spcPct val="0"/>
        </a:spcAft>
        <a:defRPr kumimoji="1" sz="8000">
          <a:solidFill>
            <a:srgbClr val="008000"/>
          </a:solidFill>
          <a:latin typeface="Tahoma" pitchFamily="34" charset="0"/>
        </a:defRPr>
      </a:lvl7pPr>
      <a:lvl8pPr marL="1371600" algn="ctr" defTabSz="3657600" rtl="0" eaLnBrk="0" fontAlgn="base" hangingPunct="0">
        <a:spcBef>
          <a:spcPct val="0"/>
        </a:spcBef>
        <a:spcAft>
          <a:spcPct val="0"/>
        </a:spcAft>
        <a:defRPr kumimoji="1" sz="8000">
          <a:solidFill>
            <a:srgbClr val="008000"/>
          </a:solidFill>
          <a:latin typeface="Tahoma" pitchFamily="34" charset="0"/>
        </a:defRPr>
      </a:lvl8pPr>
      <a:lvl9pPr marL="1828800" algn="ctr" defTabSz="3657600" rtl="0" eaLnBrk="0" fontAlgn="base" hangingPunct="0">
        <a:spcBef>
          <a:spcPct val="0"/>
        </a:spcBef>
        <a:spcAft>
          <a:spcPct val="0"/>
        </a:spcAft>
        <a:defRPr kumimoji="1" sz="8000">
          <a:solidFill>
            <a:srgbClr val="008000"/>
          </a:solidFill>
          <a:latin typeface="Tahoma" pitchFamily="34" charset="0"/>
        </a:defRPr>
      </a:lvl9pPr>
    </p:titleStyle>
    <p:bodyStyle>
      <a:lvl1pPr marL="1371600" indent="-1371600" algn="l" defTabSz="3657600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Monotype Sorts" pitchFamily="2" charset="2"/>
        <a:buChar char="n"/>
        <a:defRPr kumimoji="1" sz="2400">
          <a:solidFill>
            <a:schemeClr val="bg1"/>
          </a:solidFill>
          <a:latin typeface="+mn-lt"/>
          <a:ea typeface="+mn-ea"/>
          <a:cs typeface="+mn-cs"/>
        </a:defRPr>
      </a:lvl1pPr>
      <a:lvl2pPr marL="2971800" indent="-1143000" algn="l" defTabSz="3657600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80000"/>
        <a:buFont typeface="Monotype Sorts" pitchFamily="2" charset="2"/>
        <a:buChar char="n"/>
        <a:defRPr kumimoji="1" sz="2000">
          <a:solidFill>
            <a:schemeClr val="bg1"/>
          </a:solidFill>
          <a:latin typeface="+mn-lt"/>
        </a:defRPr>
      </a:lvl2pPr>
      <a:lvl3pPr marL="4572000" indent="-914400" algn="l" defTabSz="3657600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60000"/>
        <a:buFont typeface="Monotype Sorts" pitchFamily="2" charset="2"/>
        <a:buChar char="n"/>
        <a:defRPr kumimoji="1" sz="2000">
          <a:solidFill>
            <a:schemeClr val="bg1"/>
          </a:solidFill>
          <a:latin typeface="+mn-lt"/>
        </a:defRPr>
      </a:lvl3pPr>
      <a:lvl4pPr marL="6400800" indent="-914400" algn="l" defTabSz="3657600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50000"/>
        <a:buFont typeface="Monotype Sorts" pitchFamily="2" charset="2"/>
        <a:buChar char="n"/>
        <a:defRPr kumimoji="1" sz="1600">
          <a:solidFill>
            <a:schemeClr val="bg1"/>
          </a:solidFill>
          <a:latin typeface="+mn-lt"/>
        </a:defRPr>
      </a:lvl4pPr>
      <a:lvl5pPr marL="8229600" indent="-914400" algn="l" defTabSz="3657600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50000"/>
        <a:buFont typeface="Monotype Sorts" pitchFamily="2" charset="2"/>
        <a:defRPr kumimoji="1" sz="6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8686800" indent="-914400" algn="l" defTabSz="3657600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50000"/>
        <a:buFont typeface="Monotype Sorts" pitchFamily="2" charset="2"/>
        <a:defRPr kumimoji="1" sz="6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9144000" indent="-914400" algn="l" defTabSz="3657600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50000"/>
        <a:buFont typeface="Monotype Sorts" pitchFamily="2" charset="2"/>
        <a:defRPr kumimoji="1" sz="6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9601200" indent="-914400" algn="l" defTabSz="3657600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50000"/>
        <a:buFont typeface="Monotype Sorts" pitchFamily="2" charset="2"/>
        <a:defRPr kumimoji="1" sz="6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10058400" indent="-914400" algn="l" defTabSz="3657600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50000"/>
        <a:buFont typeface="Monotype Sorts" pitchFamily="2" charset="2"/>
        <a:defRPr kumimoji="1" sz="6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jpe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emf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tiff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jpe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8" Type="http://schemas.openxmlformats.org/officeDocument/2006/relationships/image" Target="../media/image16.png"/><Relationship Id="rId3" Type="http://schemas.openxmlformats.org/officeDocument/2006/relationships/hyperlink" Target="mailto:shephard@rpi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EEF3"/>
            </a:gs>
            <a:gs pos="100000">
              <a:srgbClr val="93D7EB">
                <a:alpha val="65000"/>
              </a:srgbClr>
            </a:gs>
          </a:gsLst>
          <a:lin ang="9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C385A9DD-D5D3-E140-B802-3BEDA0619D79}"/>
              </a:ext>
            </a:extLst>
          </p:cNvPr>
          <p:cNvSpPr/>
          <p:nvPr/>
        </p:nvSpPr>
        <p:spPr bwMode="auto">
          <a:xfrm>
            <a:off x="24515492" y="7857050"/>
            <a:ext cx="11171563" cy="715060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809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36576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0" y="483455"/>
            <a:ext cx="28224104" cy="22860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Unstructured Mesh Technologies for Fusion Simulation Codes</a:t>
            </a:r>
          </a:p>
        </p:txBody>
      </p:sp>
      <p:sp>
        <p:nvSpPr>
          <p:cNvPr id="502787" name="Rectangle 3"/>
          <p:cNvSpPr>
            <a:spLocks noChangeArrowheads="1"/>
          </p:cNvSpPr>
          <p:nvPr/>
        </p:nvSpPr>
        <p:spPr bwMode="auto">
          <a:xfrm>
            <a:off x="1116090" y="4810944"/>
            <a:ext cx="34714246" cy="2047056"/>
          </a:xfrm>
          <a:prstGeom prst="rect">
            <a:avLst/>
          </a:prstGeom>
          <a:solidFill>
            <a:srgbClr val="0A68C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anchor="ctr"/>
          <a:lstStyle/>
          <a:p>
            <a:pPr algn="ctr" defTabSz="3657600">
              <a:spcBef>
                <a:spcPct val="0"/>
              </a:spcBef>
            </a:pPr>
            <a:r>
              <a:rPr lang="en-US" sz="4400" i="1" dirty="0">
                <a:solidFill>
                  <a:srgbClr val="FFFFFF"/>
                </a:solidFill>
                <a:effectLst/>
                <a:latin typeface="Calibri"/>
                <a:cs typeface="Calibri"/>
              </a:rPr>
              <a:t>Unstructured meshes are well suited to modeling the complex physics and geometries of fusion reactors. </a:t>
            </a:r>
            <a:r>
              <a:rPr lang="en-US" sz="4400" i="1" dirty="0" err="1">
                <a:solidFill>
                  <a:srgbClr val="FFFFFF"/>
                </a:solidFill>
                <a:effectLst/>
                <a:latin typeface="Calibri"/>
                <a:cs typeface="Calibri"/>
              </a:rPr>
              <a:t>FASTMath</a:t>
            </a:r>
            <a:r>
              <a:rPr lang="en-US" sz="4400" i="1" dirty="0">
                <a:solidFill>
                  <a:srgbClr val="FFFFFF"/>
                </a:solidFill>
                <a:effectLst/>
                <a:latin typeface="Calibri"/>
                <a:cs typeface="Calibri"/>
              </a:rPr>
              <a:t> and the fusion </a:t>
            </a:r>
            <a:r>
              <a:rPr lang="en-US" sz="4400" i="1" dirty="0" err="1">
                <a:solidFill>
                  <a:srgbClr val="FFFFFF"/>
                </a:solidFill>
                <a:effectLst/>
                <a:latin typeface="Calibri"/>
                <a:cs typeface="Calibri"/>
              </a:rPr>
              <a:t>SciDACs</a:t>
            </a:r>
            <a:r>
              <a:rPr lang="en-US" sz="4400" i="1" dirty="0">
                <a:solidFill>
                  <a:srgbClr val="FFFFFF"/>
                </a:solidFill>
                <a:effectLst/>
                <a:latin typeface="Calibri"/>
                <a:cs typeface="Calibri"/>
              </a:rPr>
              <a:t> are supporting the development </a:t>
            </a:r>
            <a:r>
              <a:rPr lang="en-US" sz="4400" i="1" dirty="0">
                <a:solidFill>
                  <a:srgbClr val="FFFFFF"/>
                </a:solidFill>
                <a:effectLst/>
                <a:latin typeface="Calibri" pitchFamily="34" charset="0"/>
              </a:rPr>
              <a:t>of unstructured mesh technologies needed by the fusion </a:t>
            </a:r>
            <a:r>
              <a:rPr lang="en-US" sz="4400" i="1" dirty="0" err="1">
                <a:solidFill>
                  <a:srgbClr val="FFFFFF"/>
                </a:solidFill>
                <a:effectLst/>
                <a:latin typeface="Calibri" pitchFamily="34" charset="0"/>
              </a:rPr>
              <a:t>SciDAC</a:t>
            </a:r>
            <a:r>
              <a:rPr lang="en-US" sz="4400" i="1" dirty="0">
                <a:solidFill>
                  <a:srgbClr val="FFFFFF"/>
                </a:solidFill>
                <a:effectLst/>
                <a:latin typeface="Calibri" pitchFamily="34" charset="0"/>
              </a:rPr>
              <a:t> Partnerships for their near-</a:t>
            </a:r>
            <a:r>
              <a:rPr lang="en-US" sz="4400" i="1" dirty="0" err="1">
                <a:solidFill>
                  <a:srgbClr val="FFFFFF"/>
                </a:solidFill>
                <a:effectLst/>
                <a:latin typeface="Calibri" pitchFamily="34" charset="0"/>
              </a:rPr>
              <a:t>exascale</a:t>
            </a:r>
            <a:r>
              <a:rPr lang="en-US" sz="4400" i="1" dirty="0">
                <a:solidFill>
                  <a:srgbClr val="FFFFFF"/>
                </a:solidFill>
                <a:effectLst/>
                <a:latin typeface="Calibri" pitchFamily="34" charset="0"/>
              </a:rPr>
              <a:t> simulations.</a:t>
            </a:r>
          </a:p>
        </p:txBody>
      </p:sp>
      <p:sp>
        <p:nvSpPr>
          <p:cNvPr id="502922" name="Rectangle 138"/>
          <p:cNvSpPr>
            <a:spLocks noChangeArrowheads="1"/>
          </p:cNvSpPr>
          <p:nvPr/>
        </p:nvSpPr>
        <p:spPr bwMode="auto">
          <a:xfrm>
            <a:off x="15403329" y="25687422"/>
            <a:ext cx="2125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75000"/>
              <a:buFont typeface="Monotype Sorts" pitchFamily="2" charset="2"/>
              <a:buNone/>
            </a:pPr>
            <a:r>
              <a:rPr kumimoji="1" lang="en-US" sz="3200" b="1" dirty="0">
                <a:solidFill>
                  <a:srgbClr val="008000"/>
                </a:solidFill>
                <a:effectLst/>
              </a:rPr>
              <a:t>More Information</a:t>
            </a:r>
            <a:r>
              <a:rPr kumimoji="1" lang="en-US" sz="3200" dirty="0">
                <a:solidFill>
                  <a:srgbClr val="008000"/>
                </a:solidFill>
                <a:effectLst/>
              </a:rPr>
              <a:t>: http://</a:t>
            </a:r>
            <a:r>
              <a:rPr kumimoji="1" lang="en-US" sz="3200" dirty="0" err="1">
                <a:solidFill>
                  <a:srgbClr val="008000"/>
                </a:solidFill>
                <a:effectLst/>
              </a:rPr>
              <a:t>www.fastmath-scidac.org</a:t>
            </a:r>
            <a:r>
              <a:rPr kumimoji="1" lang="en-US" sz="3200" dirty="0">
                <a:solidFill>
                  <a:srgbClr val="008000"/>
                </a:solidFill>
                <a:effectLst/>
              </a:rPr>
              <a:t> or contact </a:t>
            </a:r>
            <a:r>
              <a:rPr kumimoji="1" lang="en-US" sz="3200" dirty="0">
                <a:solidFill>
                  <a:srgbClr val="002060"/>
                </a:solidFill>
                <a:effectLst/>
              </a:rPr>
              <a:t>Mark Shephard, </a:t>
            </a:r>
            <a:r>
              <a:rPr kumimoji="1" lang="en-US" sz="3200" dirty="0">
                <a:solidFill>
                  <a:srgbClr val="00206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shephard@rpi.edu</a:t>
            </a:r>
            <a:r>
              <a:rPr kumimoji="1" lang="en-US" sz="3200" dirty="0">
                <a:solidFill>
                  <a:srgbClr val="002060"/>
                </a:solidFill>
                <a:effectLst/>
              </a:rPr>
              <a:t>, 518-276-8044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75000"/>
              <a:buFont typeface="Monotype Sorts" pitchFamily="2" charset="2"/>
              <a:buNone/>
            </a:pPr>
            <a:r>
              <a:rPr kumimoji="1" lang="en-US" sz="3200" dirty="0">
                <a:solidFill>
                  <a:srgbClr val="008000"/>
                </a:solidFill>
                <a:effectLst/>
              </a:rPr>
              <a:t>						</a:t>
            </a:r>
            <a:endParaRPr kumimoji="1" lang="en-US" sz="3200" b="1" dirty="0">
              <a:solidFill>
                <a:srgbClr val="008000"/>
              </a:solidFill>
              <a:effectLst/>
            </a:endParaRPr>
          </a:p>
        </p:txBody>
      </p:sp>
      <p:sp>
        <p:nvSpPr>
          <p:cNvPr id="503076" name="Rectangle 292"/>
          <p:cNvSpPr>
            <a:spLocks noChangeArrowheads="1"/>
          </p:cNvSpPr>
          <p:nvPr/>
        </p:nvSpPr>
        <p:spPr bwMode="auto">
          <a:xfrm>
            <a:off x="10744200" y="26289000"/>
            <a:ext cx="258318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130924" y="7213600"/>
            <a:ext cx="11264544" cy="731520"/>
          </a:xfrm>
          <a:prstGeom prst="rect">
            <a:avLst/>
          </a:prstGeom>
          <a:solidFill>
            <a:srgbClr val="0A68C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657600"/>
            <a:r>
              <a:rPr lang="en-US" sz="4000" dirty="0">
                <a:solidFill>
                  <a:srgbClr val="FFFFFF"/>
                </a:solidFill>
                <a:effectLst/>
              </a:rPr>
              <a:t>Areas of Development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12788899" y="17392540"/>
            <a:ext cx="11218628" cy="824587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809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36576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12787291" y="16882329"/>
            <a:ext cx="11248763" cy="731520"/>
          </a:xfrm>
          <a:prstGeom prst="rect">
            <a:avLst/>
          </a:prstGeom>
          <a:solidFill>
            <a:srgbClr val="0A68C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657600"/>
            <a:r>
              <a:rPr lang="en-US" sz="4000" dirty="0">
                <a:solidFill>
                  <a:srgbClr val="FFFFFF"/>
                </a:solidFill>
                <a:effectLst/>
              </a:rPr>
              <a:t>Infrastructure for Unstructured Mesh PIC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925407" y="21982940"/>
            <a:ext cx="102235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2"/>
                </a:solidFill>
                <a:effectLst/>
              </a:rPr>
              <a:t>***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2800" dirty="0">
                <a:solidFill>
                  <a:schemeClr val="bg2"/>
                </a:solidFill>
                <a:effectLst/>
              </a:rPr>
              <a:t>***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2"/>
                </a:solidFill>
                <a:effectLst/>
              </a:rPr>
              <a:t>***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2800" dirty="0">
                <a:solidFill>
                  <a:schemeClr val="bg2"/>
                </a:solidFill>
                <a:effectLst/>
              </a:rPr>
              <a:t>****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94398" y="12073805"/>
            <a:ext cx="11024045" cy="218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2"/>
                </a:solidFill>
                <a:effectLst/>
              </a:rPr>
              <a:t>***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2800" dirty="0">
                <a:solidFill>
                  <a:schemeClr val="bg2"/>
                </a:solidFill>
                <a:effectLst/>
              </a:rPr>
              <a:t>***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2"/>
                </a:solidFill>
                <a:effectLst/>
              </a:rPr>
              <a:t>***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2800" dirty="0">
                <a:solidFill>
                  <a:schemeClr val="bg2"/>
                </a:solidFill>
                <a:effectLst/>
              </a:rPr>
              <a:t>****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1130924" y="12006423"/>
            <a:ext cx="11295290" cy="443569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809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36576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135211" y="11393586"/>
            <a:ext cx="11275515" cy="707886"/>
          </a:xfrm>
          <a:prstGeom prst="rect">
            <a:avLst/>
          </a:prstGeom>
          <a:solidFill>
            <a:srgbClr val="0A68C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657600"/>
            <a:r>
              <a:rPr lang="en-US" sz="4000" dirty="0">
                <a:solidFill>
                  <a:srgbClr val="FFFFFF"/>
                </a:solidFill>
                <a:effectLst/>
              </a:rPr>
              <a:t>Solver for Runaway Electron Kinetics 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515493" y="21798837"/>
            <a:ext cx="11218628" cy="3837109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809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36576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4515492" y="21529759"/>
            <a:ext cx="11218628" cy="707886"/>
          </a:xfrm>
          <a:prstGeom prst="rect">
            <a:avLst/>
          </a:prstGeom>
          <a:solidFill>
            <a:srgbClr val="0A68C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36576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effectLst/>
              </a:rPr>
              <a:t>Fusion Partnership Interactions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6362118" y="18764773"/>
            <a:ext cx="978408" cy="484632"/>
          </a:xfrm>
          <a:prstGeom prst="rightArrow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36576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180561" y="12123486"/>
            <a:ext cx="10064405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solidFill>
                  <a:schemeClr val="bg2"/>
                </a:solidFill>
                <a:effectLst/>
              </a:rPr>
              <a:t>Conservative solver for runaway electron kinetics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Discretization of the Landau collision integral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Conserve mass, momentum and energy, more if desired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 err="1">
                <a:solidFill>
                  <a:schemeClr val="bg2"/>
                </a:solidFill>
                <a:effectLst/>
              </a:rPr>
              <a:t>DMSwarm</a:t>
            </a:r>
            <a:r>
              <a:rPr lang="en-US" dirty="0">
                <a:solidFill>
                  <a:schemeClr val="bg2"/>
                </a:solidFill>
                <a:effectLst/>
              </a:rPr>
              <a:t> manages parallel particle fields in </a:t>
            </a:r>
            <a:r>
              <a:rPr lang="en-US" dirty="0" err="1">
                <a:solidFill>
                  <a:schemeClr val="bg2"/>
                </a:solidFill>
                <a:effectLst/>
              </a:rPr>
              <a:t>PETSc</a:t>
            </a:r>
            <a:endParaRPr lang="en-US" dirty="0">
              <a:solidFill>
                <a:schemeClr val="bg2"/>
              </a:solidFill>
              <a:effectLst/>
            </a:endParaRP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 err="1">
                <a:solidFill>
                  <a:schemeClr val="bg2"/>
                </a:solidFill>
                <a:effectLst/>
              </a:rPr>
              <a:t>Symplectic</a:t>
            </a:r>
            <a:r>
              <a:rPr lang="en-US" dirty="0">
                <a:solidFill>
                  <a:schemeClr val="bg2"/>
                </a:solidFill>
                <a:effectLst/>
              </a:rPr>
              <a:t> integrators of order 1 to 4 implemented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Non-conforming mesh adaptation</a:t>
            </a: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solidFill>
                  <a:schemeClr val="bg2"/>
                </a:solidFill>
                <a:effectLst/>
              </a:rPr>
              <a:t>Scalable MHD solver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Builds on MFEM high-order finite element solver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Non-conforming mesh adaptation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Dynamic mesh adaptation applied to the island </a:t>
            </a:r>
            <a:br>
              <a:rPr lang="en-US" dirty="0">
                <a:solidFill>
                  <a:schemeClr val="bg2"/>
                </a:solidFill>
                <a:effectLst/>
              </a:rPr>
            </a:br>
            <a:r>
              <a:rPr lang="en-US" dirty="0">
                <a:solidFill>
                  <a:schemeClr val="bg2"/>
                </a:solidFill>
                <a:effectLst/>
              </a:rPr>
              <a:t>coalescence problem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endParaRPr lang="en-US" dirty="0">
              <a:solidFill>
                <a:schemeClr val="bg2"/>
              </a:solidFill>
              <a:effectLst/>
            </a:endParaRPr>
          </a:p>
          <a:p>
            <a:pPr marL="4763" indent="-234950">
              <a:spcBef>
                <a:spcPts val="600"/>
              </a:spcBef>
              <a:buFont typeface="Arial"/>
              <a:buChar char="•"/>
            </a:pPr>
            <a:endParaRPr lang="en-US" dirty="0">
              <a:solidFill>
                <a:schemeClr val="bg2"/>
              </a:solidFill>
              <a:effectLst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12738100" y="7857050"/>
            <a:ext cx="11248763" cy="879860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809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36576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12738820" y="7220522"/>
            <a:ext cx="11264544" cy="707886"/>
          </a:xfrm>
          <a:prstGeom prst="rect">
            <a:avLst/>
          </a:prstGeom>
          <a:solidFill>
            <a:srgbClr val="0A68C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657600"/>
            <a:r>
              <a:rPr lang="en-US" sz="4000" dirty="0">
                <a:solidFill>
                  <a:srgbClr val="FFFFFF"/>
                </a:solidFill>
                <a:effectLst/>
              </a:rPr>
              <a:t>Adaptive RF Simulation Workflow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1139598" y="7857051"/>
            <a:ext cx="11226635" cy="335312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809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36576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46374" y="8017939"/>
            <a:ext cx="1102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solidFill>
                  <a:schemeClr val="bg2"/>
                </a:solidFill>
                <a:effectLst/>
              </a:rPr>
              <a:t>Finite Element solvers for runaway electron kinetics and MHD</a:t>
            </a: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solidFill>
                  <a:schemeClr val="bg2"/>
                </a:solidFill>
                <a:effectLst/>
              </a:rPr>
              <a:t>Mesh generation/adaptation advances for fusion </a:t>
            </a:r>
            <a:r>
              <a:rPr lang="en-US" sz="2400" dirty="0" err="1">
                <a:solidFill>
                  <a:schemeClr val="bg2"/>
                </a:solidFill>
                <a:effectLst/>
              </a:rPr>
              <a:t>SciDACs</a:t>
            </a:r>
            <a:endParaRPr lang="en-US" sz="2400" dirty="0">
              <a:solidFill>
                <a:schemeClr val="bg2"/>
              </a:solidFill>
              <a:effectLst/>
            </a:endParaRP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solidFill>
                  <a:schemeClr val="bg2"/>
                </a:solidFill>
                <a:effectLst/>
              </a:rPr>
              <a:t>Support of M3D-C1 extended MHD code for core plasma</a:t>
            </a: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solidFill>
                  <a:schemeClr val="bg2"/>
                </a:solidFill>
                <a:effectLst/>
              </a:rPr>
              <a:t>Adaptive RF simulation workflow</a:t>
            </a: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solidFill>
                  <a:schemeClr val="bg2"/>
                </a:solidFill>
                <a:effectLst/>
              </a:rPr>
              <a:t>Infrastructure for unstructured mesh PIC simulations </a:t>
            </a: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400" dirty="0" err="1">
                <a:solidFill>
                  <a:schemeClr val="bg2"/>
                </a:solidFill>
                <a:effectLst/>
              </a:rPr>
              <a:t>XGCm</a:t>
            </a:r>
            <a:r>
              <a:rPr lang="en-US" sz="2400" dirty="0">
                <a:solidFill>
                  <a:schemeClr val="bg2"/>
                </a:solidFill>
                <a:effectLst/>
              </a:rPr>
              <a:t> – mesh-based version of the XGC edge plasma code</a:t>
            </a: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400" dirty="0" err="1">
                <a:solidFill>
                  <a:schemeClr val="bg2"/>
                </a:solidFill>
                <a:effectLst/>
              </a:rPr>
              <a:t>GITRm</a:t>
            </a:r>
            <a:r>
              <a:rPr lang="en-US" sz="2400" dirty="0">
                <a:solidFill>
                  <a:schemeClr val="bg2"/>
                </a:solidFill>
                <a:effectLst/>
              </a:rPr>
              <a:t> – mesh-based version of the GITR impurity transport code 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2824559" y="17668773"/>
            <a:ext cx="757775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solidFill>
                  <a:schemeClr val="bg2"/>
                </a:solidFill>
                <a:effectLst/>
              </a:rPr>
              <a:t>Mesh-based particle-in-cell infrastructure 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PIC code specific optimal mesh distribution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Particles migration and dynamic load balancing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Fast adjacency searches and wall intersections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Efficient particle-to-mesh and mesh-to-particle operations </a:t>
            </a: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400" dirty="0" err="1">
                <a:solidFill>
                  <a:schemeClr val="bg2"/>
                </a:solidFill>
                <a:effectLst/>
              </a:rPr>
              <a:t>PICpart</a:t>
            </a:r>
            <a:r>
              <a:rPr lang="en-US" sz="2400" dirty="0">
                <a:solidFill>
                  <a:schemeClr val="bg2"/>
                </a:solidFill>
                <a:effectLst/>
              </a:rPr>
              <a:t> definition (in more data efficient version)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 err="1">
                <a:solidFill>
                  <a:schemeClr val="bg2"/>
                </a:solidFill>
                <a:effectLst/>
              </a:rPr>
              <a:t>PICpart</a:t>
            </a:r>
            <a:r>
              <a:rPr lang="en-US" dirty="0">
                <a:solidFill>
                  <a:schemeClr val="bg2"/>
                </a:solidFill>
                <a:effectLst/>
              </a:rPr>
              <a:t> with be a “part” of partitioned mesh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Plus neighboring and close parts up to the full mesh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Memory requirements reduced from original approach</a:t>
            </a:r>
            <a:endParaRPr lang="en-US" sz="2400" dirty="0">
              <a:solidFill>
                <a:schemeClr val="bg2"/>
              </a:solidFill>
              <a:effectLst/>
            </a:endParaRP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solidFill>
                  <a:schemeClr val="bg2"/>
                </a:solidFill>
                <a:effectLst/>
              </a:rPr>
              <a:t>Mesh data structure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Omega - GPU enabled mesh topology data structure 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BFS-like algorithms for effective local performance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On-node OpenMP or CUDA parallelism using </a:t>
            </a:r>
            <a:r>
              <a:rPr lang="en-US" dirty="0" err="1">
                <a:solidFill>
                  <a:schemeClr val="bg2"/>
                </a:solidFill>
                <a:effectLst/>
              </a:rPr>
              <a:t>Kokkos</a:t>
            </a:r>
            <a:endParaRPr lang="en-US" dirty="0">
              <a:solidFill>
                <a:schemeClr val="bg2"/>
              </a:solidFill>
              <a:effectLst/>
            </a:endParaRP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 </a:t>
            </a:r>
            <a:r>
              <a:rPr lang="en-US" sz="2400" dirty="0">
                <a:solidFill>
                  <a:schemeClr val="bg2"/>
                </a:solidFill>
                <a:effectLst/>
              </a:rPr>
              <a:t>Particles structures critical for GPU performance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Particles related to elements 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Sell-C-</a:t>
            </a:r>
            <a:r>
              <a:rPr lang="el-GR" dirty="0">
                <a:solidFill>
                  <a:schemeClr val="bg2"/>
                </a:solidFill>
                <a:effectLst/>
              </a:rPr>
              <a:t>σ </a:t>
            </a:r>
            <a:r>
              <a:rPr lang="en-US" dirty="0">
                <a:solidFill>
                  <a:schemeClr val="bg2"/>
                </a:solidFill>
                <a:effectLst/>
              </a:rPr>
              <a:t>defined for particles/element – needed to be more advanced than flat arrays due variable # particles/element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Coordinating with the COPA ECP particle co-design center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24507721" y="7238229"/>
            <a:ext cx="11201400" cy="707886"/>
          </a:xfrm>
          <a:prstGeom prst="rect">
            <a:avLst/>
          </a:prstGeom>
          <a:solidFill>
            <a:srgbClr val="0A68C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657600"/>
            <a:r>
              <a:rPr lang="en-US" sz="4000" dirty="0">
                <a:solidFill>
                  <a:srgbClr val="FFFFFF"/>
                </a:solidFill>
                <a:effectLst/>
              </a:rPr>
              <a:t>Mesh-Based Edge Plasma PIC Code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24551190" y="15863252"/>
            <a:ext cx="11180756" cy="5436417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809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36576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24540868" y="15159008"/>
            <a:ext cx="11201400" cy="707886"/>
          </a:xfrm>
          <a:prstGeom prst="rect">
            <a:avLst/>
          </a:prstGeom>
          <a:solidFill>
            <a:srgbClr val="0A68C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657600"/>
            <a:r>
              <a:rPr lang="en-US" sz="4000" dirty="0">
                <a:solidFill>
                  <a:srgbClr val="FFFFFF"/>
                </a:solidFill>
                <a:effectLst/>
              </a:rPr>
              <a:t>Mesh-Based Impurity Transport Code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8228" y="1772009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1" name="Rectangle 5"/>
          <p:cNvSpPr txBox="1">
            <a:spLocks noChangeArrowheads="1"/>
          </p:cNvSpPr>
          <p:nvPr/>
        </p:nvSpPr>
        <p:spPr bwMode="auto">
          <a:xfrm>
            <a:off x="0" y="3257599"/>
            <a:ext cx="36576000" cy="122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760" tIns="182880" rIns="365760" bIns="182880" numCol="1" anchor="ctr" anchorCtr="0" compatLnSpc="1">
            <a:prstTxWarp prst="textNoShape">
              <a:avLst/>
            </a:prstTxWarp>
          </a:bodyPr>
          <a:lstStyle>
            <a:lvl1pPr algn="l" defTabSz="3657600" rtl="0" eaLnBrk="0" fontAlgn="base" hangingPunct="0">
              <a:spcBef>
                <a:spcPct val="0"/>
              </a:spcBef>
              <a:spcAft>
                <a:spcPct val="0"/>
              </a:spcAft>
              <a:defRPr kumimoji="1" sz="8000">
                <a:solidFill>
                  <a:srgbClr val="0A68C1"/>
                </a:solidFill>
                <a:latin typeface="+mj-lt"/>
                <a:ea typeface="+mj-ea"/>
                <a:cs typeface="+mj-cs"/>
              </a:defRPr>
            </a:lvl1pPr>
            <a:lvl2pPr algn="ctr" defTabSz="3657600" rtl="0" eaLnBrk="0" fontAlgn="base" hangingPunct="0">
              <a:spcBef>
                <a:spcPct val="0"/>
              </a:spcBef>
              <a:spcAft>
                <a:spcPct val="0"/>
              </a:spcAft>
              <a:defRPr kumimoji="1" sz="8000">
                <a:solidFill>
                  <a:srgbClr val="008000"/>
                </a:solidFill>
                <a:latin typeface="Tahoma" pitchFamily="34" charset="0"/>
              </a:defRPr>
            </a:lvl2pPr>
            <a:lvl3pPr algn="ctr" defTabSz="3657600" rtl="0" eaLnBrk="0" fontAlgn="base" hangingPunct="0">
              <a:spcBef>
                <a:spcPct val="0"/>
              </a:spcBef>
              <a:spcAft>
                <a:spcPct val="0"/>
              </a:spcAft>
              <a:defRPr kumimoji="1" sz="8000">
                <a:solidFill>
                  <a:srgbClr val="008000"/>
                </a:solidFill>
                <a:latin typeface="Tahoma" pitchFamily="34" charset="0"/>
              </a:defRPr>
            </a:lvl3pPr>
            <a:lvl4pPr algn="ctr" defTabSz="3657600" rtl="0" eaLnBrk="0" fontAlgn="base" hangingPunct="0">
              <a:spcBef>
                <a:spcPct val="0"/>
              </a:spcBef>
              <a:spcAft>
                <a:spcPct val="0"/>
              </a:spcAft>
              <a:defRPr kumimoji="1" sz="8000">
                <a:solidFill>
                  <a:srgbClr val="008000"/>
                </a:solidFill>
                <a:latin typeface="Tahoma" pitchFamily="34" charset="0"/>
              </a:defRPr>
            </a:lvl4pPr>
            <a:lvl5pPr algn="ctr" defTabSz="3657600" rtl="0" eaLnBrk="0" fontAlgn="base" hangingPunct="0">
              <a:spcBef>
                <a:spcPct val="0"/>
              </a:spcBef>
              <a:spcAft>
                <a:spcPct val="0"/>
              </a:spcAft>
              <a:defRPr kumimoji="1" sz="8000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defTabSz="3657600" rtl="0" eaLnBrk="0" fontAlgn="base" hangingPunct="0">
              <a:spcBef>
                <a:spcPct val="0"/>
              </a:spcBef>
              <a:spcAft>
                <a:spcPct val="0"/>
              </a:spcAft>
              <a:defRPr kumimoji="1" sz="8000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defTabSz="3657600" rtl="0" eaLnBrk="0" fontAlgn="base" hangingPunct="0">
              <a:spcBef>
                <a:spcPct val="0"/>
              </a:spcBef>
              <a:spcAft>
                <a:spcPct val="0"/>
              </a:spcAft>
              <a:defRPr kumimoji="1" sz="8000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defTabSz="3657600" rtl="0" eaLnBrk="0" fontAlgn="base" hangingPunct="0">
              <a:spcBef>
                <a:spcPct val="0"/>
              </a:spcBef>
              <a:spcAft>
                <a:spcPct val="0"/>
              </a:spcAft>
              <a:defRPr kumimoji="1" sz="8000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defTabSz="3657600" rtl="0" eaLnBrk="0" fontAlgn="base" hangingPunct="0">
              <a:spcBef>
                <a:spcPct val="0"/>
              </a:spcBef>
              <a:spcAft>
                <a:spcPct val="0"/>
              </a:spcAft>
              <a:defRPr kumimoji="1" sz="8000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3600" dirty="0" err="1">
                <a:solidFill>
                  <a:schemeClr val="bg1">
                    <a:lumMod val="75000"/>
                  </a:schemeClr>
                </a:solidFill>
                <a:effectLst/>
              </a:rPr>
              <a:t>FASTMath</a:t>
            </a:r>
            <a:r>
              <a:rPr lang="en-US" sz="3600" baseline="0" dirty="0">
                <a:solidFill>
                  <a:schemeClr val="bg1">
                    <a:lumMod val="75000"/>
                  </a:schemeClr>
                </a:solidFill>
                <a:effectLst/>
              </a:rPr>
              <a:t> Team Members: M.F. Adams</a:t>
            </a:r>
            <a:r>
              <a:rPr lang="en-US" sz="3600" baseline="30000" dirty="0">
                <a:solidFill>
                  <a:schemeClr val="bg1">
                    <a:lumMod val="75000"/>
                  </a:schemeClr>
                </a:solidFill>
                <a:effectLst/>
              </a:rPr>
              <a:t>1</a:t>
            </a:r>
            <a:r>
              <a:rPr lang="en-US" sz="3600" baseline="0" dirty="0">
                <a:solidFill>
                  <a:schemeClr val="bg1">
                    <a:lumMod val="75000"/>
                  </a:schemeClr>
                </a:solidFill>
                <a:effectLst/>
              </a:rPr>
              <a:t>, G. Diamond</a:t>
            </a:r>
            <a:r>
              <a:rPr lang="en-US" sz="3600" baseline="30000" dirty="0">
                <a:solidFill>
                  <a:schemeClr val="bg1">
                    <a:lumMod val="75000"/>
                  </a:schemeClr>
                </a:solidFill>
                <a:effectLst/>
              </a:rPr>
              <a:t>2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, V. Dobrev</a:t>
            </a:r>
            <a:r>
              <a:rPr lang="en-US" sz="3600" baseline="30000" dirty="0">
                <a:solidFill>
                  <a:schemeClr val="bg1">
                    <a:lumMod val="75000"/>
                  </a:schemeClr>
                </a:solidFill>
                <a:effectLst/>
              </a:rPr>
              <a:t>3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, M. Hakimi</a:t>
            </a:r>
            <a:r>
              <a:rPr lang="en-US" sz="3600" baseline="30000" dirty="0">
                <a:solidFill>
                  <a:schemeClr val="bg1">
                    <a:lumMod val="75000"/>
                  </a:schemeClr>
                </a:solidFill>
                <a:effectLst/>
              </a:rPr>
              <a:t>2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, D. Ibanez</a:t>
            </a:r>
            <a:r>
              <a:rPr lang="en-US" sz="3600" baseline="30000" dirty="0">
                <a:solidFill>
                  <a:schemeClr val="bg1">
                    <a:lumMod val="75000"/>
                  </a:schemeClr>
                </a:solidFill>
                <a:effectLst/>
              </a:rPr>
              <a:t>4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, M. Kneplay</a:t>
            </a:r>
            <a:r>
              <a:rPr lang="en-US" sz="3600" baseline="30000" dirty="0">
                <a:solidFill>
                  <a:schemeClr val="bg1">
                    <a:lumMod val="75000"/>
                  </a:schemeClr>
                </a:solidFill>
                <a:effectLst/>
              </a:rPr>
              <a:t>5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, T.V. Kolev</a:t>
            </a:r>
            <a:r>
              <a:rPr lang="en-US" sz="3600" baseline="30000" dirty="0">
                <a:solidFill>
                  <a:schemeClr val="bg1">
                    <a:lumMod val="75000"/>
                  </a:schemeClr>
                </a:solidFill>
                <a:effectLst/>
              </a:rPr>
              <a:t>3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, G. Perumpilly</a:t>
            </a:r>
            <a:r>
              <a:rPr lang="en-US" sz="3600" baseline="30000" dirty="0">
                <a:solidFill>
                  <a:schemeClr val="bg1">
                    <a:lumMod val="75000"/>
                  </a:schemeClr>
                </a:solidFill>
                <a:effectLst/>
              </a:rPr>
              <a:t>2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, O. Sahni</a:t>
            </a:r>
            <a:r>
              <a:rPr lang="en-US" sz="3600" baseline="30000" dirty="0">
                <a:solidFill>
                  <a:schemeClr val="bg1">
                    <a:lumMod val="75000"/>
                  </a:schemeClr>
                </a:solidFill>
                <a:effectLst/>
              </a:rPr>
              <a:t>2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, S. Seol</a:t>
            </a:r>
            <a:r>
              <a:rPr lang="en-US" sz="3600" baseline="30000" dirty="0">
                <a:solidFill>
                  <a:schemeClr val="bg1">
                    <a:lumMod val="75000"/>
                  </a:schemeClr>
                </a:solidFill>
                <a:effectLst/>
              </a:rPr>
              <a:t>2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,   </a:t>
            </a:r>
            <a:b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</a:b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	           M.S. Shephard</a:t>
            </a:r>
            <a:r>
              <a:rPr lang="en-US" sz="3600" baseline="30000" dirty="0">
                <a:solidFill>
                  <a:schemeClr val="bg1">
                    <a:lumMod val="75000"/>
                  </a:schemeClr>
                </a:solidFill>
                <a:effectLst/>
              </a:rPr>
              <a:t>2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, C.W. Smith</a:t>
            </a:r>
            <a:r>
              <a:rPr lang="en-US" sz="3600" baseline="30000" dirty="0">
                <a:solidFill>
                  <a:schemeClr val="bg1">
                    <a:lumMod val="75000"/>
                  </a:schemeClr>
                </a:solidFill>
                <a:effectLst/>
              </a:rPr>
              <a:t>2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, M.L. Stowell</a:t>
            </a:r>
            <a:r>
              <a:rPr lang="en-US" sz="3600" baseline="30000" dirty="0">
                <a:solidFill>
                  <a:schemeClr val="bg1">
                    <a:lumMod val="75000"/>
                  </a:schemeClr>
                </a:solidFill>
                <a:effectLst/>
              </a:rPr>
              <a:t>3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, W.R. Tobin</a:t>
            </a:r>
            <a:r>
              <a:rPr lang="en-US" sz="3600" baseline="30000" dirty="0">
                <a:solidFill>
                  <a:schemeClr val="bg1">
                    <a:lumMod val="75000"/>
                  </a:schemeClr>
                </a:solidFill>
                <a:effectLst/>
              </a:rPr>
              <a:t>2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, A. Truszkowska</a:t>
            </a:r>
            <a:r>
              <a:rPr lang="en-US" sz="3600" baseline="30000" dirty="0">
                <a:solidFill>
                  <a:schemeClr val="bg1">
                    <a:lumMod val="75000"/>
                  </a:schemeClr>
                </a:solidFill>
                <a:effectLst/>
              </a:rPr>
              <a:t>2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, C. Zhang</a:t>
            </a:r>
            <a:r>
              <a:rPr lang="en-US" sz="3600" baseline="30000" dirty="0">
                <a:solidFill>
                  <a:schemeClr val="bg1">
                    <a:lumMod val="75000"/>
                  </a:schemeClr>
                </a:solidFill>
                <a:effectLst/>
              </a:rPr>
              <a:t>2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      </a:t>
            </a:r>
            <a:r>
              <a:rPr lang="en-US" sz="3600" baseline="30000" dirty="0">
                <a:solidFill>
                  <a:schemeClr val="bg1">
                    <a:lumMod val="75000"/>
                  </a:schemeClr>
                </a:solidFill>
                <a:effectLst/>
              </a:rPr>
              <a:t>1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LBL, </a:t>
            </a:r>
            <a:r>
              <a:rPr lang="en-US" sz="3600" baseline="30000" dirty="0">
                <a:solidFill>
                  <a:schemeClr val="bg1">
                    <a:lumMod val="75000"/>
                  </a:schemeClr>
                </a:solidFill>
                <a:effectLst/>
              </a:rPr>
              <a:t>2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RPI, </a:t>
            </a:r>
            <a:r>
              <a:rPr lang="en-US" sz="3600" baseline="30000" dirty="0">
                <a:solidFill>
                  <a:schemeClr val="bg1">
                    <a:lumMod val="75000"/>
                  </a:schemeClr>
                </a:solidFill>
                <a:effectLst/>
              </a:rPr>
              <a:t>3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LLNL, </a:t>
            </a:r>
            <a:r>
              <a:rPr lang="en-US" sz="3600" baseline="30000" dirty="0">
                <a:solidFill>
                  <a:schemeClr val="bg1">
                    <a:lumMod val="75000"/>
                  </a:schemeClr>
                </a:solidFill>
                <a:effectLst/>
              </a:rPr>
              <a:t>4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SNL, </a:t>
            </a:r>
            <a:r>
              <a:rPr lang="en-US" sz="3600" baseline="30000" dirty="0">
                <a:solidFill>
                  <a:schemeClr val="bg1">
                    <a:lumMod val="75000"/>
                  </a:schemeClr>
                </a:solidFill>
                <a:effectLst/>
              </a:rPr>
              <a:t>5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</a:rPr>
              <a:t>Buffalo</a:t>
            </a:r>
            <a:r>
              <a:rPr lang="en-US" sz="3600" baseline="30000" dirty="0">
                <a:solidFill>
                  <a:schemeClr val="bg1">
                    <a:lumMod val="75000"/>
                  </a:schemeClr>
                </a:solidFill>
                <a:effectLst/>
              </a:rPr>
              <a:t> </a:t>
            </a:r>
            <a:endParaRPr lang="en-US" sz="3600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9E72C5-937C-4146-BEC6-099E2351F3D7}"/>
              </a:ext>
            </a:extLst>
          </p:cNvPr>
          <p:cNvGrpSpPr/>
          <p:nvPr/>
        </p:nvGrpSpPr>
        <p:grpSpPr>
          <a:xfrm>
            <a:off x="1098794" y="22675462"/>
            <a:ext cx="11169599" cy="3466625"/>
            <a:chOff x="12861288" y="19924131"/>
            <a:chExt cx="11169599" cy="4821386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12861288" y="19954748"/>
              <a:ext cx="11162728" cy="4790769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809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3657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12866727" y="19924131"/>
              <a:ext cx="11164160" cy="984529"/>
            </a:xfrm>
            <a:prstGeom prst="rect">
              <a:avLst/>
            </a:prstGeom>
            <a:solidFill>
              <a:srgbClr val="0A68C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3657600"/>
              <a:r>
                <a:rPr lang="en-US" sz="4000" dirty="0">
                  <a:solidFill>
                    <a:srgbClr val="FFFFFF"/>
                  </a:solidFill>
                  <a:effectLst/>
                </a:rPr>
                <a:t>Support for M3D-C1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2923120" y="21082760"/>
              <a:ext cx="8771701" cy="3488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8288" lvl="1" indent="-268288">
                <a:spcBef>
                  <a:spcPts val="600"/>
                </a:spcBef>
                <a:buFont typeface="Arial"/>
                <a:buChar char="•"/>
              </a:pPr>
              <a:r>
                <a:rPr lang="en-US" sz="2400" dirty="0">
                  <a:solidFill>
                    <a:schemeClr val="bg2"/>
                  </a:solidFill>
                  <a:effectLst/>
                </a:rPr>
                <a:t>Support of alternative ordering of unknowns</a:t>
              </a:r>
            </a:p>
            <a:p>
              <a:pPr marL="508000" lvl="1" indent="-266700">
                <a:spcBef>
                  <a:spcPts val="600"/>
                </a:spcBef>
                <a:buFont typeface="Arial"/>
                <a:buChar char="•"/>
              </a:pPr>
              <a:r>
                <a:rPr lang="en-US" dirty="0">
                  <a:solidFill>
                    <a:schemeClr val="bg2"/>
                  </a:solidFill>
                  <a:effectLst/>
                </a:rPr>
                <a:t>By-component DOF ordering</a:t>
              </a:r>
            </a:p>
            <a:p>
              <a:pPr marL="508000" lvl="1" indent="-266700">
                <a:spcBef>
                  <a:spcPts val="600"/>
                </a:spcBef>
                <a:buFont typeface="Arial"/>
                <a:buChar char="•"/>
              </a:pPr>
              <a:r>
                <a:rPr lang="en-US" dirty="0">
                  <a:solidFill>
                    <a:schemeClr val="bg2"/>
                  </a:solidFill>
                  <a:effectLst/>
                </a:rPr>
                <a:t>Implementation supports ordering at process, poloidal plan or globally  </a:t>
              </a:r>
              <a:endParaRPr lang="en-US" sz="2400" dirty="0">
                <a:solidFill>
                  <a:schemeClr val="bg2"/>
                </a:solidFill>
                <a:effectLst/>
              </a:endParaRPr>
            </a:p>
            <a:p>
              <a:pPr marL="268288" lvl="1" indent="-268288">
                <a:spcBef>
                  <a:spcPts val="600"/>
                </a:spcBef>
                <a:buFont typeface="Arial"/>
                <a:buChar char="•"/>
              </a:pPr>
              <a:r>
                <a:rPr lang="en-US" sz="2400" dirty="0">
                  <a:solidFill>
                    <a:schemeClr val="bg2"/>
                  </a:solidFill>
                  <a:effectLst/>
                </a:rPr>
                <a:t>Support of M3D-C1 mesh infrastructure and software </a:t>
              </a:r>
            </a:p>
            <a:p>
              <a:pPr marL="268288" lvl="1" indent="-268288">
                <a:spcBef>
                  <a:spcPts val="600"/>
                </a:spcBef>
                <a:buFont typeface="Arial"/>
                <a:buChar char="•"/>
              </a:pPr>
              <a:r>
                <a:rPr lang="en-US" sz="2400" dirty="0">
                  <a:solidFill>
                    <a:schemeClr val="bg2"/>
                  </a:solidFill>
                  <a:effectLst/>
                </a:rPr>
                <a:t>Initial support of the addition of PIC to M3D-C1</a:t>
              </a:r>
              <a:endParaRPr lang="en-US" dirty="0">
                <a:solidFill>
                  <a:schemeClr val="bg2"/>
                </a:solidFill>
                <a:effectLst/>
              </a:endParaRPr>
            </a:p>
            <a:p>
              <a:pPr marL="508000" lvl="1" indent="-266700">
                <a:spcBef>
                  <a:spcPts val="600"/>
                </a:spcBef>
                <a:buFont typeface="Arial"/>
                <a:buChar char="•"/>
              </a:pPr>
              <a:r>
                <a:rPr lang="en-US" dirty="0">
                  <a:solidFill>
                    <a:schemeClr val="bg2"/>
                  </a:solidFill>
                  <a:effectLst/>
                </a:rPr>
                <a:t>Plan to integrate our developing GPU mesh/particle structures in future</a:t>
              </a:r>
            </a:p>
          </p:txBody>
        </p:sp>
      </p:grpSp>
      <p:sp>
        <p:nvSpPr>
          <p:cNvPr id="129" name="CustomShape 4"/>
          <p:cNvSpPr/>
          <p:nvPr/>
        </p:nvSpPr>
        <p:spPr>
          <a:xfrm>
            <a:off x="20421600" y="10628722"/>
            <a:ext cx="2755900" cy="420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trike="noStrike" spc="-1" dirty="0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CAD model clean-up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E05CF0-B0E8-854E-8B04-25E17117FFF4}"/>
              </a:ext>
            </a:extLst>
          </p:cNvPr>
          <p:cNvGrpSpPr/>
          <p:nvPr/>
        </p:nvGrpSpPr>
        <p:grpSpPr>
          <a:xfrm>
            <a:off x="1123096" y="16613286"/>
            <a:ext cx="11218183" cy="5883742"/>
            <a:chOff x="11044897" y="-503431"/>
            <a:chExt cx="11218183" cy="5883742"/>
          </a:xfrm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E421D8E6-FC19-2A43-B461-C778560AC602}"/>
                </a:ext>
              </a:extLst>
            </p:cNvPr>
            <p:cNvSpPr/>
            <p:nvPr/>
          </p:nvSpPr>
          <p:spPr bwMode="auto">
            <a:xfrm>
              <a:off x="11053569" y="215668"/>
              <a:ext cx="11209511" cy="516464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809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3657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967B18A3-F2AC-924C-8FD9-B3A41764B2E8}"/>
                </a:ext>
              </a:extLst>
            </p:cNvPr>
            <p:cNvSpPr/>
            <p:nvPr/>
          </p:nvSpPr>
          <p:spPr bwMode="auto">
            <a:xfrm>
              <a:off x="11044897" y="-503431"/>
              <a:ext cx="11218183" cy="707886"/>
            </a:xfrm>
            <a:prstGeom prst="rect">
              <a:avLst/>
            </a:prstGeom>
            <a:solidFill>
              <a:srgbClr val="0A68C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3657600"/>
              <a:r>
                <a:rPr lang="en-US" sz="4000" dirty="0">
                  <a:solidFill>
                    <a:srgbClr val="FFFFFF"/>
                  </a:solidFill>
                  <a:effectLst/>
                </a:rPr>
                <a:t>Mesh Generation/Adaptation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067E0D2C-1543-6A40-AA31-D1F476EB3C43}"/>
                </a:ext>
              </a:extLst>
            </p:cNvPr>
            <p:cNvSpPr txBox="1"/>
            <p:nvPr/>
          </p:nvSpPr>
          <p:spPr>
            <a:xfrm>
              <a:off x="11140221" y="317338"/>
              <a:ext cx="6588086" cy="372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0188" indent="-230188">
                <a:spcBef>
                  <a:spcPts val="600"/>
                </a:spcBef>
                <a:buFont typeface="Arial"/>
                <a:buChar char="•"/>
              </a:pPr>
              <a:r>
                <a:rPr lang="en-US" sz="2400" dirty="0">
                  <a:solidFill>
                    <a:schemeClr val="bg2"/>
                  </a:solidFill>
                  <a:effectLst/>
                </a:rPr>
                <a:t>Tokamak geometry and meshing</a:t>
              </a:r>
            </a:p>
            <a:p>
              <a:pPr marL="508000" indent="-228600">
                <a:spcBef>
                  <a:spcPts val="600"/>
                </a:spcBef>
                <a:buFont typeface="Arial"/>
                <a:buChar char="•"/>
              </a:pPr>
              <a:r>
                <a:rPr lang="en-US" dirty="0">
                  <a:solidFill>
                    <a:schemeClr val="bg2"/>
                  </a:solidFill>
                  <a:effectLst/>
                </a:rPr>
                <a:t>Reordering mesh for better memory access</a:t>
              </a:r>
            </a:p>
            <a:p>
              <a:pPr marL="508000" indent="-228600">
                <a:spcBef>
                  <a:spcPts val="600"/>
                </a:spcBef>
                <a:buFont typeface="Arial"/>
                <a:buChar char="•"/>
              </a:pPr>
              <a:r>
                <a:rPr lang="en-US" dirty="0">
                  <a:solidFill>
                    <a:schemeClr val="bg2"/>
                  </a:solidFill>
                  <a:effectLst/>
                </a:rPr>
                <a:t>ITER, DIII-D, </a:t>
              </a:r>
              <a:r>
                <a:rPr lang="en-US" dirty="0" err="1">
                  <a:solidFill>
                    <a:schemeClr val="bg2"/>
                  </a:solidFill>
                  <a:effectLst/>
                </a:rPr>
                <a:t>Alcator</a:t>
              </a:r>
              <a:r>
                <a:rPr lang="en-US" dirty="0">
                  <a:solidFill>
                    <a:schemeClr val="bg2"/>
                  </a:solidFill>
                  <a:effectLst/>
                </a:rPr>
                <a:t> C-MOD, NSTX, KSTAR, etc.</a:t>
              </a:r>
            </a:p>
            <a:p>
              <a:pPr marL="508000" indent="-228600">
                <a:spcBef>
                  <a:spcPts val="600"/>
                </a:spcBef>
                <a:buFont typeface="Arial"/>
                <a:buChar char="•"/>
              </a:pPr>
              <a:r>
                <a:rPr lang="en-US" dirty="0">
                  <a:solidFill>
                    <a:schemeClr val="bg2"/>
                  </a:solidFill>
                  <a:effectLst/>
                </a:rPr>
                <a:t>EFIT physics geometry</a:t>
              </a:r>
            </a:p>
            <a:p>
              <a:pPr marL="508000" indent="-228600">
                <a:spcBef>
                  <a:spcPts val="600"/>
                </a:spcBef>
                <a:buFont typeface="Arial"/>
                <a:buChar char="•"/>
              </a:pPr>
              <a:r>
                <a:rPr lang="en-US" dirty="0">
                  <a:solidFill>
                    <a:schemeClr val="bg2"/>
                  </a:solidFill>
                  <a:effectLst/>
                </a:rPr>
                <a:t>Improved mesh quality</a:t>
              </a:r>
            </a:p>
            <a:p>
              <a:pPr marL="230188" indent="-230188">
                <a:spcBef>
                  <a:spcPts val="600"/>
                </a:spcBef>
                <a:buFont typeface="Arial"/>
                <a:buChar char="•"/>
              </a:pPr>
              <a:r>
                <a:rPr lang="en-US" sz="2400" dirty="0">
                  <a:solidFill>
                    <a:schemeClr val="bg2"/>
                  </a:solidFill>
                  <a:effectLst/>
                </a:rPr>
                <a:t>Higher order curved mesh generation</a:t>
              </a:r>
            </a:p>
            <a:p>
              <a:pPr marL="230188" indent="-230188">
                <a:spcBef>
                  <a:spcPts val="600"/>
                </a:spcBef>
                <a:buFont typeface="Arial"/>
                <a:buChar char="•"/>
              </a:pPr>
              <a:r>
                <a:rPr lang="en-US" sz="2400" dirty="0">
                  <a:solidFill>
                    <a:schemeClr val="bg2"/>
                  </a:solidFill>
                  <a:effectLst/>
                </a:rPr>
                <a:t>Higher order curved mesh adaptation</a:t>
              </a:r>
            </a:p>
            <a:p>
              <a:pPr marL="230188" indent="-230188">
                <a:spcBef>
                  <a:spcPts val="600"/>
                </a:spcBef>
                <a:buFont typeface="Arial"/>
                <a:buChar char="•"/>
              </a:pPr>
              <a:r>
                <a:rPr lang="en-US" sz="2400" dirty="0">
                  <a:solidFill>
                    <a:schemeClr val="bg2"/>
                  </a:solidFill>
                  <a:effectLst/>
                </a:rPr>
                <a:t>Special meshing tool for </a:t>
              </a:r>
              <a:r>
                <a:rPr lang="en-US" sz="2400" dirty="0" err="1">
                  <a:solidFill>
                    <a:schemeClr val="bg2"/>
                  </a:solidFill>
                  <a:effectLst/>
                </a:rPr>
                <a:t>hPIC</a:t>
              </a:r>
              <a:endParaRPr lang="en-US" sz="2400" dirty="0">
                <a:solidFill>
                  <a:schemeClr val="bg2"/>
                </a:solidFill>
                <a:effectLst/>
              </a:endParaRPr>
            </a:p>
            <a:p>
              <a:pPr marL="230188" indent="-230188">
                <a:spcBef>
                  <a:spcPts val="600"/>
                </a:spcBef>
                <a:buFont typeface="Arial"/>
                <a:buChar char="•"/>
              </a:pPr>
              <a:endParaRPr lang="en-US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1" name="CustomShape 4">
              <a:extLst>
                <a:ext uri="{FF2B5EF4-FFF2-40B4-BE49-F238E27FC236}">
                  <a16:creationId xmlns:a16="http://schemas.microsoft.com/office/drawing/2014/main" id="{B5D5F9EF-58FF-6F47-BB9D-310B707C453C}"/>
                </a:ext>
              </a:extLst>
            </p:cNvPr>
            <p:cNvSpPr/>
            <p:nvPr/>
          </p:nvSpPr>
          <p:spPr>
            <a:xfrm>
              <a:off x="18008697" y="2147485"/>
              <a:ext cx="3522851" cy="40884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>
              <a:lvl1pPr>
                <a:defRPr>
                  <a:latin typeface="+mn-lt"/>
                  <a:ea typeface="+mn-ea"/>
                  <a:cs typeface="+mn-cs"/>
                </a:defRPr>
              </a:lvl1pPr>
              <a:lvl2pPr>
                <a:defRPr>
                  <a:latin typeface="+mn-lt"/>
                  <a:ea typeface="+mn-ea"/>
                  <a:cs typeface="+mn-cs"/>
                </a:defRPr>
              </a:lvl2pPr>
              <a:lvl3pPr>
                <a:defRPr>
                  <a:latin typeface="+mn-lt"/>
                  <a:ea typeface="+mn-ea"/>
                  <a:cs typeface="+mn-cs"/>
                </a:defRPr>
              </a:lvl3pPr>
              <a:lvl4pPr>
                <a:defRPr>
                  <a:latin typeface="+mn-lt"/>
                  <a:ea typeface="+mn-ea"/>
                  <a:cs typeface="+mn-cs"/>
                </a:defRPr>
              </a:lvl4pPr>
              <a:lvl5pPr>
                <a:defRPr>
                  <a:latin typeface="+mn-lt"/>
                  <a:ea typeface="+mn-ea"/>
                  <a:cs typeface="+mn-cs"/>
                </a:defRPr>
              </a:lvl5pPr>
              <a:lvl6pPr>
                <a:defRPr>
                  <a:latin typeface="+mn-lt"/>
                  <a:ea typeface="+mn-ea"/>
                  <a:cs typeface="+mn-cs"/>
                </a:defRPr>
              </a:lvl6pPr>
              <a:lvl7pPr>
                <a:defRPr>
                  <a:latin typeface="+mn-lt"/>
                  <a:ea typeface="+mn-ea"/>
                  <a:cs typeface="+mn-cs"/>
                </a:defRPr>
              </a:lvl7pPr>
              <a:lvl8pPr>
                <a:defRPr>
                  <a:latin typeface="+mn-lt"/>
                  <a:ea typeface="+mn-ea"/>
                  <a:cs typeface="+mn-cs"/>
                </a:defRPr>
              </a:lvl8pPr>
              <a:lvl9pPr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pc="-1" dirty="0">
                  <a:solidFill>
                    <a:srgbClr val="000000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Arial"/>
                </a:rPr>
                <a:t>Improved XGC mesh control</a:t>
              </a: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24556088" y="7931605"/>
            <a:ext cx="834452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solidFill>
                  <a:schemeClr val="bg2"/>
                </a:solidFill>
                <a:effectLst/>
              </a:rPr>
              <a:t>Implementing XGC physics and </a:t>
            </a:r>
            <a:r>
              <a:rPr lang="en-US" sz="2400" dirty="0" err="1">
                <a:solidFill>
                  <a:schemeClr val="bg2"/>
                </a:solidFill>
                <a:effectLst/>
              </a:rPr>
              <a:t>numerics</a:t>
            </a:r>
            <a:endParaRPr lang="en-US" sz="2400" dirty="0">
              <a:solidFill>
                <a:schemeClr val="bg2"/>
              </a:solidFill>
              <a:effectLst/>
            </a:endParaRP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Since data structures are changed code being rewritten in C++</a:t>
            </a: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solidFill>
                  <a:schemeClr val="bg2"/>
                </a:solidFill>
                <a:effectLst/>
              </a:rPr>
              <a:t>Status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Based on original PUMI structures – GPU focused structures will be integrated later – will only influence mesh/particle operations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Mesh/particle interaction operations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Mesh solve in place (needs optimization)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Ion and electron push (including </a:t>
            </a:r>
            <a:r>
              <a:rPr lang="en-US" dirty="0" err="1">
                <a:solidFill>
                  <a:schemeClr val="bg2"/>
                </a:solidFill>
                <a:effectLst/>
              </a:rPr>
              <a:t>subcycling</a:t>
            </a:r>
            <a:r>
              <a:rPr lang="en-US" dirty="0">
                <a:solidFill>
                  <a:schemeClr val="bg2"/>
                </a:solidFill>
                <a:effectLst/>
              </a:rPr>
              <a:t>)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Initial </a:t>
            </a:r>
            <a:r>
              <a:rPr lang="en-US" dirty="0">
                <a:solidFill>
                  <a:schemeClr val="bg2"/>
                </a:solidFill>
                <a:effectLst/>
                <a:latin typeface="Symbol" pitchFamily="2" charset="2"/>
              </a:rPr>
              <a:t>d</a:t>
            </a:r>
            <a:r>
              <a:rPr lang="en-US" dirty="0">
                <a:solidFill>
                  <a:schemeClr val="bg2"/>
                </a:solidFill>
                <a:effectLst/>
              </a:rPr>
              <a:t>f simulations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Performance evaluation and improvement underway</a:t>
            </a: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solidFill>
                  <a:schemeClr val="bg2"/>
                </a:solidFill>
                <a:effectLst/>
              </a:rPr>
              <a:t>Small </a:t>
            </a:r>
            <a:r>
              <a:rPr lang="en-US" sz="2400" dirty="0">
                <a:solidFill>
                  <a:schemeClr val="bg2"/>
                </a:solidFill>
                <a:effectLst/>
                <a:latin typeface="Symbol" pitchFamily="2" charset="2"/>
              </a:rPr>
              <a:t>d</a:t>
            </a:r>
            <a:r>
              <a:rPr lang="en-US" sz="2400" i="1" dirty="0">
                <a:solidFill>
                  <a:schemeClr val="bg2"/>
                </a:solidFill>
                <a:effectLst/>
              </a:rPr>
              <a:t>f</a:t>
            </a:r>
            <a:r>
              <a:rPr lang="en-US" sz="2400" dirty="0">
                <a:solidFill>
                  <a:schemeClr val="bg2"/>
                </a:solidFill>
                <a:effectLst/>
              </a:rPr>
              <a:t>  test case – 6.2K elements, 8 poloidal planes</a:t>
            </a:r>
            <a:endParaRPr lang="en-US" dirty="0">
              <a:solidFill>
                <a:schemeClr val="bg2"/>
              </a:solidFill>
              <a:effectLst/>
            </a:endParaRP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300k particles/rank, 64-512 ranks, 1-8 Cori KNL nodes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Total timings (minus FE solve) equivalent to XGC1</a:t>
            </a: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solidFill>
                  <a:schemeClr val="bg2"/>
                </a:solidFill>
                <a:effectLst/>
              </a:rPr>
              <a:t>Medium </a:t>
            </a:r>
            <a:r>
              <a:rPr lang="en-US" sz="2400" dirty="0">
                <a:solidFill>
                  <a:schemeClr val="bg2"/>
                </a:solidFill>
                <a:effectLst/>
                <a:latin typeface="Symbol" pitchFamily="2" charset="2"/>
              </a:rPr>
              <a:t>d</a:t>
            </a:r>
            <a:r>
              <a:rPr lang="en-US" sz="2400" i="1" dirty="0">
                <a:solidFill>
                  <a:schemeClr val="bg2"/>
                </a:solidFill>
                <a:effectLst/>
              </a:rPr>
              <a:t>f  </a:t>
            </a:r>
            <a:r>
              <a:rPr lang="en-US" sz="2400" dirty="0">
                <a:solidFill>
                  <a:schemeClr val="bg2"/>
                </a:solidFill>
                <a:effectLst/>
              </a:rPr>
              <a:t>test case – 127k elements, 8 poloidal planes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300k particles/rank, 256-1024 ranks, 4-16 Cori KNL nodes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Push operation 25% faster than XGC (key and encouraging)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Total time double XGC – need new structure to optimize 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Buffer zone has substantial influence on timings</a:t>
            </a:r>
          </a:p>
        </p:txBody>
      </p:sp>
      <p:pic>
        <p:nvPicPr>
          <p:cNvPr id="212" name="그림 4">
            <a:extLst>
              <a:ext uri="{FF2B5EF4-FFF2-40B4-BE49-F238E27FC236}">
                <a16:creationId xmlns:a16="http://schemas.microsoft.com/office/drawing/2014/main" id="{FFE264A2-5473-8143-B3B4-AFBACA168A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00381" y="12154196"/>
            <a:ext cx="3147783" cy="2161169"/>
          </a:xfrm>
          <a:prstGeom prst="rect">
            <a:avLst/>
          </a:prstGeom>
        </p:spPr>
      </p:pic>
      <p:pic>
        <p:nvPicPr>
          <p:cNvPr id="219" name="Content Placeholder 4">
            <a:extLst>
              <a:ext uri="{FF2B5EF4-FFF2-40B4-BE49-F238E27FC236}">
                <a16:creationId xmlns:a16="http://schemas.microsoft.com/office/drawing/2014/main" id="{3E6CCE3F-F881-D44C-89A9-E9E268AEE9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996" y="12165068"/>
            <a:ext cx="3912152" cy="2200157"/>
          </a:xfrm>
          <a:prstGeom prst="rect">
            <a:avLst/>
          </a:prstGeom>
        </p:spPr>
      </p:pic>
      <p:sp>
        <p:nvSpPr>
          <p:cNvPr id="221" name="CustomShape 4">
            <a:extLst>
              <a:ext uri="{FF2B5EF4-FFF2-40B4-BE49-F238E27FC236}">
                <a16:creationId xmlns:a16="http://schemas.microsoft.com/office/drawing/2014/main" id="{F30921C9-FAAE-2040-9D69-614F0C4D4974}"/>
              </a:ext>
            </a:extLst>
          </p:cNvPr>
          <p:cNvSpPr/>
          <p:nvPr/>
        </p:nvSpPr>
        <p:spPr>
          <a:xfrm>
            <a:off x="10531056" y="13829591"/>
            <a:ext cx="1928021" cy="6989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spc="-1" dirty="0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Electron beam thermalizing </a:t>
            </a:r>
            <a:br>
              <a:rPr lang="en-US" sz="1800" spc="-1" dirty="0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1800" spc="-1" dirty="0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with ions</a:t>
            </a:r>
          </a:p>
          <a:p>
            <a:pPr algn="ctr">
              <a:lnSpc>
                <a:spcPct val="100000"/>
              </a:lnSpc>
            </a:pPr>
            <a:endParaRPr lang="en-US" spc="-1" dirty="0" err="1">
              <a:solidFill>
                <a:srgbClr val="000000"/>
              </a:solidFill>
              <a:effectLst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4">
            <a:extLst>
              <a:ext uri="{FF2B5EF4-FFF2-40B4-BE49-F238E27FC236}">
                <a16:creationId xmlns:a16="http://schemas.microsoft.com/office/drawing/2014/main" id="{150096D8-D8B0-6D4F-BBC0-85CC39742D8B}"/>
              </a:ext>
            </a:extLst>
          </p:cNvPr>
          <p:cNvSpPr/>
          <p:nvPr/>
        </p:nvSpPr>
        <p:spPr>
          <a:xfrm>
            <a:off x="31884805" y="14288502"/>
            <a:ext cx="3847141" cy="6660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Electrostatic potential fluctuation at four toroidal angles for mesh-based XGC</a:t>
            </a:r>
          </a:p>
          <a:p>
            <a:pPr algn="ctr">
              <a:lnSpc>
                <a:spcPct val="100000"/>
              </a:lnSpc>
            </a:pPr>
            <a:endParaRPr lang="en-US" sz="1600" spc="-1" dirty="0">
              <a:solidFill>
                <a:srgbClr val="000000"/>
              </a:solidFill>
              <a:effectLst/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pc="-1" dirty="0" err="1">
              <a:solidFill>
                <a:srgbClr val="000000"/>
              </a:solidFill>
              <a:effectLst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Picture 86" descr="A close up of a machine&#10;&#10;Description generated with very high confidence">
            <a:extLst>
              <a:ext uri="{FF2B5EF4-FFF2-40B4-BE49-F238E27FC236}">
                <a16:creationId xmlns:a16="http://schemas.microsoft.com/office/drawing/2014/main" id="{4014AFE6-F1BC-454F-9E9D-818D6D263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26603" y="8287403"/>
            <a:ext cx="2330218" cy="231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" name="Picture 194" descr="slab_mesh_after.png">
            <a:extLst>
              <a:ext uri="{FF2B5EF4-FFF2-40B4-BE49-F238E27FC236}">
                <a16:creationId xmlns:a16="http://schemas.microsoft.com/office/drawing/2014/main" id="{76DA520C-6EFD-9543-A938-62392EAA6D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939" r="3605" b="10594"/>
          <a:stretch/>
        </p:blipFill>
        <p:spPr>
          <a:xfrm>
            <a:off x="4488440" y="20783415"/>
            <a:ext cx="2269931" cy="1411329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9255E288-46F7-9442-ADDF-1AE1430ACA7C}"/>
              </a:ext>
            </a:extLst>
          </p:cNvPr>
          <p:cNvGrpSpPr/>
          <p:nvPr/>
        </p:nvGrpSpPr>
        <p:grpSpPr>
          <a:xfrm>
            <a:off x="8363124" y="17436978"/>
            <a:ext cx="3282851" cy="1760364"/>
            <a:chOff x="430830" y="4548554"/>
            <a:chExt cx="3742585" cy="2080018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88853E2A-CEAB-9F43-AFC2-B7FF1107EF11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30" y="4548554"/>
              <a:ext cx="1810003" cy="2080018"/>
            </a:xfrm>
            <a:prstGeom prst="rect">
              <a:avLst/>
            </a:prstGeom>
            <a:noFill/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22294860-FDEA-F648-8D6D-88C1DD16759C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3412" y="4548554"/>
              <a:ext cx="1810003" cy="2080018"/>
            </a:xfrm>
            <a:prstGeom prst="rect">
              <a:avLst/>
            </a:prstGeom>
            <a:noFill/>
          </p:spPr>
        </p:pic>
      </p:grpSp>
      <p:pic>
        <p:nvPicPr>
          <p:cNvPr id="61" name="Content Placeholder 4">
            <a:extLst>
              <a:ext uri="{FF2B5EF4-FFF2-40B4-BE49-F238E27FC236}">
                <a16:creationId xmlns:a16="http://schemas.microsoft.com/office/drawing/2014/main" id="{BE28592F-C911-EA4A-B932-54FB85316F8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977" y="20825480"/>
            <a:ext cx="1799439" cy="1297724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6933260B-3918-C440-BE83-CAF529D446ED}"/>
              </a:ext>
            </a:extLst>
          </p:cNvPr>
          <p:cNvGrpSpPr/>
          <p:nvPr/>
        </p:nvGrpSpPr>
        <p:grpSpPr>
          <a:xfrm>
            <a:off x="9965165" y="22721967"/>
            <a:ext cx="2329685" cy="3390169"/>
            <a:chOff x="6509334" y="846663"/>
            <a:chExt cx="2880960" cy="6166605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B1BA6BE3-09C5-E240-81E4-7B301E20D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6328" y="4865294"/>
              <a:ext cx="2863966" cy="2147974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889FA109-F771-DA43-9419-088F9139F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6328" y="2836571"/>
              <a:ext cx="2863966" cy="2147974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E1769987-D6A4-2646-9A75-728024FA7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9334" y="846663"/>
              <a:ext cx="2863966" cy="2147974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0C40034-2D47-3048-BD8D-7D5F922C5166}"/>
              </a:ext>
            </a:extLst>
          </p:cNvPr>
          <p:cNvGrpSpPr/>
          <p:nvPr/>
        </p:nvGrpSpPr>
        <p:grpSpPr>
          <a:xfrm>
            <a:off x="20019771" y="8031252"/>
            <a:ext cx="3161803" cy="2598736"/>
            <a:chOff x="5865133" y="830264"/>
            <a:chExt cx="3161803" cy="2598736"/>
          </a:xfrm>
        </p:grpSpPr>
        <p:pic>
          <p:nvPicPr>
            <p:cNvPr id="69" name="Picture 68" descr="A picture containing accordion&#10;&#10;Description generated with high confidence">
              <a:extLst>
                <a:ext uri="{FF2B5EF4-FFF2-40B4-BE49-F238E27FC236}">
                  <a16:creationId xmlns:a16="http://schemas.microsoft.com/office/drawing/2014/main" id="{A3BA907A-3FAA-F741-ACE9-52D8D977D8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554"/>
            <a:stretch/>
          </p:blipFill>
          <p:spPr>
            <a:xfrm>
              <a:off x="7521688" y="830264"/>
              <a:ext cx="1505248" cy="2598736"/>
            </a:xfrm>
            <a:prstGeom prst="rect">
              <a:avLst/>
            </a:prstGeom>
          </p:spPr>
        </p:pic>
        <p:pic>
          <p:nvPicPr>
            <p:cNvPr id="70" name="Picture 69" descr="A close up of a piece of paper&#10;&#10;Description generated with high confidence">
              <a:extLst>
                <a:ext uri="{FF2B5EF4-FFF2-40B4-BE49-F238E27FC236}">
                  <a16:creationId xmlns:a16="http://schemas.microsoft.com/office/drawing/2014/main" id="{F7F4C837-6BC4-0C48-8985-032AC66E1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65133" y="834232"/>
              <a:ext cx="1254124" cy="2448212"/>
            </a:xfrm>
            <a:prstGeom prst="rect">
              <a:avLst/>
            </a:prstGeom>
          </p:spPr>
        </p:pic>
        <p:sp>
          <p:nvSpPr>
            <p:cNvPr id="71" name="Arrow: Right 10">
              <a:extLst>
                <a:ext uri="{FF2B5EF4-FFF2-40B4-BE49-F238E27FC236}">
                  <a16:creationId xmlns:a16="http://schemas.microsoft.com/office/drawing/2014/main" id="{19525E7C-CEA0-984C-872D-EBEB50305DCE}"/>
                </a:ext>
              </a:extLst>
            </p:cNvPr>
            <p:cNvSpPr/>
            <p:nvPr/>
          </p:nvSpPr>
          <p:spPr bwMode="auto">
            <a:xfrm>
              <a:off x="7253528" y="1971008"/>
              <a:ext cx="214008" cy="194554"/>
            </a:xfrm>
            <a:prstGeom prst="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56795245-D2C6-C848-AB2F-4F124930F7C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837400" y="11007241"/>
            <a:ext cx="3880072" cy="2487226"/>
          </a:xfrm>
          <a:prstGeom prst="rect">
            <a:avLst/>
          </a:prstGeom>
        </p:spPr>
      </p:pic>
      <p:pic>
        <p:nvPicPr>
          <p:cNvPr id="74" name="Picture 73" descr="updated_mesh_Ez.png">
            <a:extLst>
              <a:ext uri="{FF2B5EF4-FFF2-40B4-BE49-F238E27FC236}">
                <a16:creationId xmlns:a16="http://schemas.microsoft.com/office/drawing/2014/main" id="{D5B63F6A-F271-AB49-A88D-38F461C7B67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1999" y="13815771"/>
            <a:ext cx="4272953" cy="238942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EB458A0-FC0F-944C-9301-66BEEB237719}"/>
              </a:ext>
            </a:extLst>
          </p:cNvPr>
          <p:cNvGrpSpPr/>
          <p:nvPr/>
        </p:nvGrpSpPr>
        <p:grpSpPr>
          <a:xfrm>
            <a:off x="13490259" y="14503400"/>
            <a:ext cx="1991041" cy="1852500"/>
            <a:chOff x="14658659" y="14376400"/>
            <a:chExt cx="1991041" cy="1852500"/>
          </a:xfrm>
        </p:grpSpPr>
        <p:pic>
          <p:nvPicPr>
            <p:cNvPr id="76" name="Picture 75" descr="Screen Shot 2019-03-09 at 7.41.17 AM.png">
              <a:extLst>
                <a:ext uri="{FF2B5EF4-FFF2-40B4-BE49-F238E27FC236}">
                  <a16:creationId xmlns:a16="http://schemas.microsoft.com/office/drawing/2014/main" id="{4EF902AE-1028-B04B-B5F6-F6C4520898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99226" y="14416471"/>
              <a:ext cx="1950474" cy="1812429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8FF9D1E-15B1-E940-9148-4DF3447BC4BC}"/>
                </a:ext>
              </a:extLst>
            </p:cNvPr>
            <p:cNvGrpSpPr/>
            <p:nvPr/>
          </p:nvGrpSpPr>
          <p:grpSpPr>
            <a:xfrm>
              <a:off x="14658659" y="14376400"/>
              <a:ext cx="259629" cy="802417"/>
              <a:chOff x="14658659" y="14376400"/>
              <a:chExt cx="259629" cy="802417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F1F7B29-714A-8F42-B749-E5613A6172CB}"/>
                  </a:ext>
                </a:extLst>
              </p:cNvPr>
              <p:cNvSpPr/>
              <p:nvPr/>
            </p:nvSpPr>
            <p:spPr bwMode="auto">
              <a:xfrm>
                <a:off x="14658659" y="14376400"/>
                <a:ext cx="146041" cy="802417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475E0F0-973F-5F4E-884E-8ABEAD6D6DE4}"/>
                  </a:ext>
                </a:extLst>
              </p:cNvPr>
              <p:cNvSpPr/>
              <p:nvPr/>
            </p:nvSpPr>
            <p:spPr bwMode="auto">
              <a:xfrm>
                <a:off x="14772247" y="14376400"/>
                <a:ext cx="146041" cy="187383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</p:grpSp>
      <p:pic>
        <p:nvPicPr>
          <p:cNvPr id="79" name="Picture 78" descr="results_side_view.png">
            <a:extLst>
              <a:ext uri="{FF2B5EF4-FFF2-40B4-BE49-F238E27FC236}">
                <a16:creationId xmlns:a16="http://schemas.microsoft.com/office/drawing/2014/main" id="{E75A8679-15E6-7E4D-954D-C991A4980F3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6154" y="13885401"/>
            <a:ext cx="3200400" cy="2213811"/>
          </a:xfrm>
          <a:prstGeom prst="rect">
            <a:avLst/>
          </a:prstGeom>
        </p:spPr>
      </p:pic>
      <p:pic>
        <p:nvPicPr>
          <p:cNvPr id="90" name="Content Placeholder 4">
            <a:extLst>
              <a:ext uri="{FF2B5EF4-FFF2-40B4-BE49-F238E27FC236}">
                <a16:creationId xmlns:a16="http://schemas.microsoft.com/office/drawing/2014/main" id="{6CF26B92-6DDE-E34A-9FB3-F6399336B95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267232" y="23229440"/>
            <a:ext cx="3611821" cy="22866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F8B2F0BE-16D4-6643-91AF-679A9193BEFE}"/>
              </a:ext>
            </a:extLst>
          </p:cNvPr>
          <p:cNvGrpSpPr/>
          <p:nvPr/>
        </p:nvGrpSpPr>
        <p:grpSpPr>
          <a:xfrm>
            <a:off x="32826931" y="8115425"/>
            <a:ext cx="2718944" cy="2542814"/>
            <a:chOff x="6056605" y="1348785"/>
            <a:chExt cx="2718944" cy="254281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E957923-3095-A54E-95AE-C4A16CF39B0C}"/>
                </a:ext>
              </a:extLst>
            </p:cNvPr>
            <p:cNvGrpSpPr/>
            <p:nvPr/>
          </p:nvGrpSpPr>
          <p:grpSpPr>
            <a:xfrm>
              <a:off x="6056605" y="1348785"/>
              <a:ext cx="1555329" cy="2482920"/>
              <a:chOff x="7651243" y="850875"/>
              <a:chExt cx="1882685" cy="2953548"/>
            </a:xfrm>
          </p:grpSpPr>
          <p:pic>
            <p:nvPicPr>
              <p:cNvPr id="95" name="image32.png">
                <a:extLst>
                  <a:ext uri="{FF2B5EF4-FFF2-40B4-BE49-F238E27FC236}">
                    <a16:creationId xmlns:a16="http://schemas.microsoft.com/office/drawing/2014/main" id="{A6FC731F-131C-4044-900E-677AD7AEEA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51243" y="850875"/>
                <a:ext cx="1629543" cy="295354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97" name="Shape 440">
                <a:extLst>
                  <a:ext uri="{FF2B5EF4-FFF2-40B4-BE49-F238E27FC236}">
                    <a16:creationId xmlns:a16="http://schemas.microsoft.com/office/drawing/2014/main" id="{F56FB7B5-4966-C145-9EAF-E42C85F62369}"/>
                  </a:ext>
                </a:extLst>
              </p:cNvPr>
              <p:cNvSpPr/>
              <p:nvPr/>
            </p:nvSpPr>
            <p:spPr>
              <a:xfrm>
                <a:off x="8348172" y="3426825"/>
                <a:ext cx="1185756" cy="3044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defRPr sz="1600"/>
                </a:lvl1pPr>
              </a:lstStyle>
              <a:p>
                <a:r>
                  <a:rPr dirty="0">
                    <a:solidFill>
                      <a:schemeClr val="bg2">
                        <a:lumMod val="50000"/>
                      </a:schemeClr>
                    </a:solidFill>
                  </a:rPr>
                  <a:t>Model</a:t>
                </a:r>
              </a:p>
            </p:txBody>
          </p:sp>
        </p:grpSp>
        <p:pic>
          <p:nvPicPr>
            <p:cNvPr id="93" name="image10.png">
              <a:extLst>
                <a:ext uri="{FF2B5EF4-FFF2-40B4-BE49-F238E27FC236}">
                  <a16:creationId xmlns:a16="http://schemas.microsoft.com/office/drawing/2014/main" id="{A95701B2-9F35-5840-8C88-F48BACD91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7681" y="1377593"/>
              <a:ext cx="1224861" cy="24166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4" name="Shape 440">
              <a:extLst>
                <a:ext uri="{FF2B5EF4-FFF2-40B4-BE49-F238E27FC236}">
                  <a16:creationId xmlns:a16="http://schemas.microsoft.com/office/drawing/2014/main" id="{D2A8A6E9-3D62-8647-BA46-87499C7B67FA}"/>
                </a:ext>
              </a:extLst>
            </p:cNvPr>
            <p:cNvSpPr/>
            <p:nvPr/>
          </p:nvSpPr>
          <p:spPr>
            <a:xfrm>
              <a:off x="7505528" y="3271200"/>
              <a:ext cx="1270021" cy="6203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600"/>
              </a:lvl1pPr>
            </a:lstStyle>
            <a:p>
              <a:pPr algn="r"/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Two </a:t>
              </a:r>
              <a:r>
                <a:rPr lang="en-US" dirty="0" err="1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PICparts</a:t>
              </a:r>
              <a:endParaRPr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CB53787-7C1A-F942-AC39-C8BA6848DCB4}"/>
              </a:ext>
            </a:extLst>
          </p:cNvPr>
          <p:cNvGrpSpPr/>
          <p:nvPr/>
        </p:nvGrpSpPr>
        <p:grpSpPr>
          <a:xfrm>
            <a:off x="32978962" y="10814628"/>
            <a:ext cx="2631117" cy="1238250"/>
            <a:chOff x="4800601" y="4406900"/>
            <a:chExt cx="4254499" cy="1879600"/>
          </a:xfrm>
        </p:grpSpPr>
        <p:grpSp>
          <p:nvGrpSpPr>
            <p:cNvPr id="99" name="그룹 114">
              <a:extLst>
                <a:ext uri="{FF2B5EF4-FFF2-40B4-BE49-F238E27FC236}">
                  <a16:creationId xmlns:a16="http://schemas.microsoft.com/office/drawing/2014/main" id="{CFE64AB5-028A-5F48-B5FD-21495DEFF2A0}"/>
                </a:ext>
              </a:extLst>
            </p:cNvPr>
            <p:cNvGrpSpPr/>
            <p:nvPr/>
          </p:nvGrpSpPr>
          <p:grpSpPr>
            <a:xfrm>
              <a:off x="4800601" y="4406900"/>
              <a:ext cx="2133226" cy="1873483"/>
              <a:chOff x="1969817" y="2083856"/>
              <a:chExt cx="3043354" cy="2686902"/>
            </a:xfrm>
          </p:grpSpPr>
          <p:sp>
            <p:nvSpPr>
              <p:cNvPr id="175" name="이등변 삼각형 115">
                <a:extLst>
                  <a:ext uri="{FF2B5EF4-FFF2-40B4-BE49-F238E27FC236}">
                    <a16:creationId xmlns:a16="http://schemas.microsoft.com/office/drawing/2014/main" id="{0281EA3C-4A69-0240-974A-7AEDFADB2586}"/>
                  </a:ext>
                </a:extLst>
              </p:cNvPr>
              <p:cNvSpPr/>
              <p:nvPr/>
            </p:nvSpPr>
            <p:spPr>
              <a:xfrm>
                <a:off x="2471258" y="2984231"/>
                <a:ext cx="1018903" cy="890507"/>
              </a:xfrm>
              <a:prstGeom prst="triangle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76" name="이등변 삼각형 116">
                <a:extLst>
                  <a:ext uri="{FF2B5EF4-FFF2-40B4-BE49-F238E27FC236}">
                    <a16:creationId xmlns:a16="http://schemas.microsoft.com/office/drawing/2014/main" id="{B079E484-28C2-FC40-BA50-61472BAD49B6}"/>
                  </a:ext>
                </a:extLst>
              </p:cNvPr>
              <p:cNvSpPr/>
              <p:nvPr/>
            </p:nvSpPr>
            <p:spPr>
              <a:xfrm rot="10800000">
                <a:off x="2479268" y="2083856"/>
                <a:ext cx="1018903" cy="890507"/>
              </a:xfrm>
              <a:prstGeom prst="triangle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77" name="이등변 삼각형 117">
                <a:extLst>
                  <a:ext uri="{FF2B5EF4-FFF2-40B4-BE49-F238E27FC236}">
                    <a16:creationId xmlns:a16="http://schemas.microsoft.com/office/drawing/2014/main" id="{54FF1E54-DB0B-F944-AED5-6B060C4E3823}"/>
                  </a:ext>
                </a:extLst>
              </p:cNvPr>
              <p:cNvSpPr/>
              <p:nvPr/>
            </p:nvSpPr>
            <p:spPr>
              <a:xfrm rot="10800000">
                <a:off x="1972491" y="2975522"/>
                <a:ext cx="1018903" cy="890507"/>
              </a:xfrm>
              <a:prstGeom prst="triangle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78" name="이등변 삼각형 118">
                <a:extLst>
                  <a:ext uri="{FF2B5EF4-FFF2-40B4-BE49-F238E27FC236}">
                    <a16:creationId xmlns:a16="http://schemas.microsoft.com/office/drawing/2014/main" id="{5E66DE85-01AF-CB42-A6C6-AEDE17E66A1A}"/>
                  </a:ext>
                </a:extLst>
              </p:cNvPr>
              <p:cNvSpPr/>
              <p:nvPr/>
            </p:nvSpPr>
            <p:spPr>
              <a:xfrm rot="10800000">
                <a:off x="2471256" y="3874738"/>
                <a:ext cx="1018903" cy="890507"/>
              </a:xfrm>
              <a:prstGeom prst="triangle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79" name="이등변 삼각형 119">
                <a:extLst>
                  <a:ext uri="{FF2B5EF4-FFF2-40B4-BE49-F238E27FC236}">
                    <a16:creationId xmlns:a16="http://schemas.microsoft.com/office/drawing/2014/main" id="{78A5530B-F499-C945-B862-127C6EB09967}"/>
                  </a:ext>
                </a:extLst>
              </p:cNvPr>
              <p:cNvSpPr/>
              <p:nvPr/>
            </p:nvSpPr>
            <p:spPr>
              <a:xfrm>
                <a:off x="3484817" y="2984231"/>
                <a:ext cx="1018903" cy="890507"/>
              </a:xfrm>
              <a:prstGeom prst="triangle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80" name="이등변 삼각형 120">
                <a:extLst>
                  <a:ext uri="{FF2B5EF4-FFF2-40B4-BE49-F238E27FC236}">
                    <a16:creationId xmlns:a16="http://schemas.microsoft.com/office/drawing/2014/main" id="{9AE57B40-CC5C-2349-90D8-949F8EAA0D7A}"/>
                  </a:ext>
                </a:extLst>
              </p:cNvPr>
              <p:cNvSpPr/>
              <p:nvPr/>
            </p:nvSpPr>
            <p:spPr>
              <a:xfrm rot="10800000">
                <a:off x="3994268" y="2978718"/>
                <a:ext cx="1018903" cy="890507"/>
              </a:xfrm>
              <a:prstGeom prst="triangle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81" name="이등변 삼각형 121">
                <a:extLst>
                  <a:ext uri="{FF2B5EF4-FFF2-40B4-BE49-F238E27FC236}">
                    <a16:creationId xmlns:a16="http://schemas.microsoft.com/office/drawing/2014/main" id="{AF68A5B5-9B5D-D446-AAB4-B237F97F258C}"/>
                  </a:ext>
                </a:extLst>
              </p:cNvPr>
              <p:cNvSpPr/>
              <p:nvPr/>
            </p:nvSpPr>
            <p:spPr>
              <a:xfrm>
                <a:off x="2975364" y="3880251"/>
                <a:ext cx="1018903" cy="890507"/>
              </a:xfrm>
              <a:prstGeom prst="triangle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82" name="이등변 삼각형 122">
                <a:extLst>
                  <a:ext uri="{FF2B5EF4-FFF2-40B4-BE49-F238E27FC236}">
                    <a16:creationId xmlns:a16="http://schemas.microsoft.com/office/drawing/2014/main" id="{8EA9D635-307F-D74A-8EB5-DE8AF2840A0E}"/>
                  </a:ext>
                </a:extLst>
              </p:cNvPr>
              <p:cNvSpPr/>
              <p:nvPr/>
            </p:nvSpPr>
            <p:spPr>
              <a:xfrm rot="10800000">
                <a:off x="3484815" y="3874738"/>
                <a:ext cx="1018903" cy="890507"/>
              </a:xfrm>
              <a:prstGeom prst="triangle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83" name="이등변 삼각형 123">
                <a:extLst>
                  <a:ext uri="{FF2B5EF4-FFF2-40B4-BE49-F238E27FC236}">
                    <a16:creationId xmlns:a16="http://schemas.microsoft.com/office/drawing/2014/main" id="{FEBF07A4-5113-9647-9DB8-EB0BA1D13C12}"/>
                  </a:ext>
                </a:extLst>
              </p:cNvPr>
              <p:cNvSpPr/>
              <p:nvPr/>
            </p:nvSpPr>
            <p:spPr>
              <a:xfrm>
                <a:off x="1969817" y="2089369"/>
                <a:ext cx="1018903" cy="890507"/>
              </a:xfrm>
              <a:prstGeom prst="triangle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84" name="이등변 삼각형 124">
                <a:extLst>
                  <a:ext uri="{FF2B5EF4-FFF2-40B4-BE49-F238E27FC236}">
                    <a16:creationId xmlns:a16="http://schemas.microsoft.com/office/drawing/2014/main" id="{30D2FFC0-CF46-6042-936D-F9E3D1321ED2}"/>
                  </a:ext>
                </a:extLst>
              </p:cNvPr>
              <p:cNvSpPr/>
              <p:nvPr/>
            </p:nvSpPr>
            <p:spPr>
              <a:xfrm>
                <a:off x="2978035" y="2083856"/>
                <a:ext cx="1018903" cy="890507"/>
              </a:xfrm>
              <a:prstGeom prst="triangle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85" name="이등변 삼각형 125">
                <a:extLst>
                  <a:ext uri="{FF2B5EF4-FFF2-40B4-BE49-F238E27FC236}">
                    <a16:creationId xmlns:a16="http://schemas.microsoft.com/office/drawing/2014/main" id="{A787E9A3-38F6-6E40-A437-BF35EF5C6ED2}"/>
                  </a:ext>
                </a:extLst>
              </p:cNvPr>
              <p:cNvSpPr/>
              <p:nvPr/>
            </p:nvSpPr>
            <p:spPr>
              <a:xfrm rot="10800000">
                <a:off x="3487486" y="2087052"/>
                <a:ext cx="1018903" cy="890507"/>
              </a:xfrm>
              <a:prstGeom prst="triangle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86" name="이등변 삼각형 126">
                <a:extLst>
                  <a:ext uri="{FF2B5EF4-FFF2-40B4-BE49-F238E27FC236}">
                    <a16:creationId xmlns:a16="http://schemas.microsoft.com/office/drawing/2014/main" id="{600A9170-3CD0-3F48-B8A0-3512DE7CDF4D}"/>
                  </a:ext>
                </a:extLst>
              </p:cNvPr>
              <p:cNvSpPr/>
              <p:nvPr/>
            </p:nvSpPr>
            <p:spPr>
              <a:xfrm>
                <a:off x="3991594" y="2092565"/>
                <a:ext cx="1018903" cy="890507"/>
              </a:xfrm>
              <a:prstGeom prst="triangle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87" name="이등변 삼각형 127">
                <a:extLst>
                  <a:ext uri="{FF2B5EF4-FFF2-40B4-BE49-F238E27FC236}">
                    <a16:creationId xmlns:a16="http://schemas.microsoft.com/office/drawing/2014/main" id="{686A085C-50B3-5041-B457-64BD2FC28814}"/>
                  </a:ext>
                </a:extLst>
              </p:cNvPr>
              <p:cNvSpPr/>
              <p:nvPr/>
            </p:nvSpPr>
            <p:spPr>
              <a:xfrm rot="10800000">
                <a:off x="2980709" y="2978718"/>
                <a:ext cx="1018903" cy="890507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grpSp>
            <p:nvGrpSpPr>
              <p:cNvPr id="188" name="그룹 128">
                <a:extLst>
                  <a:ext uri="{FF2B5EF4-FFF2-40B4-BE49-F238E27FC236}">
                    <a16:creationId xmlns:a16="http://schemas.microsoft.com/office/drawing/2014/main" id="{7927C9F9-5D6C-2440-94BC-3033BEE1C6A5}"/>
                  </a:ext>
                </a:extLst>
              </p:cNvPr>
              <p:cNvGrpSpPr/>
              <p:nvPr/>
            </p:nvGrpSpPr>
            <p:grpSpPr>
              <a:xfrm>
                <a:off x="2318845" y="2145428"/>
                <a:ext cx="1297576" cy="1476126"/>
                <a:chOff x="557127" y="605010"/>
                <a:chExt cx="1297576" cy="1476126"/>
              </a:xfrm>
            </p:grpSpPr>
            <p:cxnSp>
              <p:nvCxnSpPr>
                <p:cNvPr id="229" name="직선 화살표 연결선 156">
                  <a:extLst>
                    <a:ext uri="{FF2B5EF4-FFF2-40B4-BE49-F238E27FC236}">
                      <a16:creationId xmlns:a16="http://schemas.microsoft.com/office/drawing/2014/main" id="{2479C27A-BD7C-3E44-9DCE-73166B2BF85F}"/>
                    </a:ext>
                  </a:extLst>
                </p:cNvPr>
                <p:cNvCxnSpPr>
                  <a:stCxn id="231" idx="0"/>
                </p:cNvCxnSpPr>
                <p:nvPr/>
              </p:nvCxnSpPr>
              <p:spPr>
                <a:xfrm flipV="1">
                  <a:off x="1205916" y="605010"/>
                  <a:ext cx="422605" cy="221803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직선 화살표 연결선 157">
                  <a:extLst>
                    <a:ext uri="{FF2B5EF4-FFF2-40B4-BE49-F238E27FC236}">
                      <a16:creationId xmlns:a16="http://schemas.microsoft.com/office/drawing/2014/main" id="{61D64A87-E972-BB47-8960-7AD3FB215CA0}"/>
                    </a:ext>
                  </a:extLst>
                </p:cNvPr>
                <p:cNvCxnSpPr>
                  <a:stCxn id="231" idx="0"/>
                </p:cNvCxnSpPr>
                <p:nvPr/>
              </p:nvCxnSpPr>
              <p:spPr>
                <a:xfrm>
                  <a:off x="1205916" y="826813"/>
                  <a:ext cx="18575" cy="402095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1" name="타원 158">
                  <a:extLst>
                    <a:ext uri="{FF2B5EF4-FFF2-40B4-BE49-F238E27FC236}">
                      <a16:creationId xmlns:a16="http://schemas.microsoft.com/office/drawing/2014/main" id="{3934ECBE-9595-6D4F-9675-666763F1713C}"/>
                    </a:ext>
                  </a:extLst>
                </p:cNvPr>
                <p:cNvSpPr/>
                <p:nvPr/>
              </p:nvSpPr>
              <p:spPr>
                <a:xfrm>
                  <a:off x="600380" y="826813"/>
                  <a:ext cx="1211071" cy="1211071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32" name="타원 159">
                  <a:extLst>
                    <a:ext uri="{FF2B5EF4-FFF2-40B4-BE49-F238E27FC236}">
                      <a16:creationId xmlns:a16="http://schemas.microsoft.com/office/drawing/2014/main" id="{4E0B1A6F-96CE-1241-B40C-6C20AF9DA562}"/>
                    </a:ext>
                  </a:extLst>
                </p:cNvPr>
                <p:cNvSpPr/>
                <p:nvPr/>
              </p:nvSpPr>
              <p:spPr>
                <a:xfrm>
                  <a:off x="1162662" y="783560"/>
                  <a:ext cx="86505" cy="8650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33" name="타원 160">
                  <a:extLst>
                    <a:ext uri="{FF2B5EF4-FFF2-40B4-BE49-F238E27FC236}">
                      <a16:creationId xmlns:a16="http://schemas.microsoft.com/office/drawing/2014/main" id="{F3954699-ED03-4B47-808E-6CF34382AD23}"/>
                    </a:ext>
                  </a:extLst>
                </p:cNvPr>
                <p:cNvSpPr/>
                <p:nvPr/>
              </p:nvSpPr>
              <p:spPr>
                <a:xfrm>
                  <a:off x="1162662" y="1994631"/>
                  <a:ext cx="86505" cy="8650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34" name="타원 161">
                  <a:extLst>
                    <a:ext uri="{FF2B5EF4-FFF2-40B4-BE49-F238E27FC236}">
                      <a16:creationId xmlns:a16="http://schemas.microsoft.com/office/drawing/2014/main" id="{A903A258-09D5-DF48-B892-CFDDFBFF536F}"/>
                    </a:ext>
                  </a:extLst>
                </p:cNvPr>
                <p:cNvSpPr/>
                <p:nvPr/>
              </p:nvSpPr>
              <p:spPr>
                <a:xfrm>
                  <a:off x="1768198" y="1389095"/>
                  <a:ext cx="86505" cy="8650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35" name="타원 162">
                  <a:extLst>
                    <a:ext uri="{FF2B5EF4-FFF2-40B4-BE49-F238E27FC236}">
                      <a16:creationId xmlns:a16="http://schemas.microsoft.com/office/drawing/2014/main" id="{BF5BE6F9-B49B-324F-BB93-2C5CB1DBB6DF}"/>
                    </a:ext>
                  </a:extLst>
                </p:cNvPr>
                <p:cNvSpPr/>
                <p:nvPr/>
              </p:nvSpPr>
              <p:spPr>
                <a:xfrm>
                  <a:off x="557127" y="1389095"/>
                  <a:ext cx="86505" cy="8650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36" name="타원 163">
                  <a:extLst>
                    <a:ext uri="{FF2B5EF4-FFF2-40B4-BE49-F238E27FC236}">
                      <a16:creationId xmlns:a16="http://schemas.microsoft.com/office/drawing/2014/main" id="{77749884-3C6C-3443-8397-9ADE0DBB4861}"/>
                    </a:ext>
                  </a:extLst>
                </p:cNvPr>
                <p:cNvSpPr/>
                <p:nvPr/>
              </p:nvSpPr>
              <p:spPr>
                <a:xfrm>
                  <a:off x="1598517" y="973206"/>
                  <a:ext cx="86505" cy="8650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37" name="타원 164">
                  <a:extLst>
                    <a:ext uri="{FF2B5EF4-FFF2-40B4-BE49-F238E27FC236}">
                      <a16:creationId xmlns:a16="http://schemas.microsoft.com/office/drawing/2014/main" id="{BDB795C9-5E79-DB41-BF9B-3EA58DD5B525}"/>
                    </a:ext>
                  </a:extLst>
                </p:cNvPr>
                <p:cNvSpPr/>
                <p:nvPr/>
              </p:nvSpPr>
              <p:spPr>
                <a:xfrm>
                  <a:off x="720156" y="1804985"/>
                  <a:ext cx="86505" cy="8650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38" name="타원 165">
                  <a:extLst>
                    <a:ext uri="{FF2B5EF4-FFF2-40B4-BE49-F238E27FC236}">
                      <a16:creationId xmlns:a16="http://schemas.microsoft.com/office/drawing/2014/main" id="{7FD30B1C-1EBF-DE43-B3AF-A3B163587D30}"/>
                    </a:ext>
                  </a:extLst>
                </p:cNvPr>
                <p:cNvSpPr/>
                <p:nvPr/>
              </p:nvSpPr>
              <p:spPr>
                <a:xfrm>
                  <a:off x="720156" y="973206"/>
                  <a:ext cx="86505" cy="8650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39" name="타원 166">
                  <a:extLst>
                    <a:ext uri="{FF2B5EF4-FFF2-40B4-BE49-F238E27FC236}">
                      <a16:creationId xmlns:a16="http://schemas.microsoft.com/office/drawing/2014/main" id="{01D9210F-72EA-A443-BE82-C03C6E3E4D1A}"/>
                    </a:ext>
                  </a:extLst>
                </p:cNvPr>
                <p:cNvSpPr/>
                <p:nvPr/>
              </p:nvSpPr>
              <p:spPr>
                <a:xfrm>
                  <a:off x="1598517" y="1804985"/>
                  <a:ext cx="86505" cy="8650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cxnSp>
              <p:nvCxnSpPr>
                <p:cNvPr id="240" name="직선 화살표 연결선 167">
                  <a:extLst>
                    <a:ext uri="{FF2B5EF4-FFF2-40B4-BE49-F238E27FC236}">
                      <a16:creationId xmlns:a16="http://schemas.microsoft.com/office/drawing/2014/main" id="{4B84941E-2937-7445-AC6C-E2F30E108618}"/>
                    </a:ext>
                  </a:extLst>
                </p:cNvPr>
                <p:cNvCxnSpPr>
                  <a:stCxn id="232" idx="1"/>
                </p:cNvCxnSpPr>
                <p:nvPr/>
              </p:nvCxnSpPr>
              <p:spPr>
                <a:xfrm flipH="1" flipV="1">
                  <a:off x="861920" y="613861"/>
                  <a:ext cx="313410" cy="182367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9" name="직선 화살표 연결선 129">
                <a:extLst>
                  <a:ext uri="{FF2B5EF4-FFF2-40B4-BE49-F238E27FC236}">
                    <a16:creationId xmlns:a16="http://schemas.microsoft.com/office/drawing/2014/main" id="{3C593AD7-D632-1447-8607-88A6F6E867FE}"/>
                  </a:ext>
                </a:extLst>
              </p:cNvPr>
              <p:cNvCxnSpPr>
                <a:stCxn id="198" idx="7"/>
              </p:cNvCxnSpPr>
              <p:nvPr/>
            </p:nvCxnSpPr>
            <p:spPr>
              <a:xfrm flipV="1">
                <a:off x="3663798" y="3058457"/>
                <a:ext cx="227647" cy="8844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직선 화살표 연결선 130">
                <a:extLst>
                  <a:ext uri="{FF2B5EF4-FFF2-40B4-BE49-F238E27FC236}">
                    <a16:creationId xmlns:a16="http://schemas.microsoft.com/office/drawing/2014/main" id="{30FC1706-1983-AB40-858D-6BF5F02F235E}"/>
                  </a:ext>
                </a:extLst>
              </p:cNvPr>
              <p:cNvCxnSpPr>
                <a:stCxn id="198" idx="1"/>
              </p:cNvCxnSpPr>
              <p:nvPr/>
            </p:nvCxnSpPr>
            <p:spPr>
              <a:xfrm flipH="1" flipV="1">
                <a:off x="3071538" y="3033479"/>
                <a:ext cx="450629" cy="11342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타원 131">
                <a:extLst>
                  <a:ext uri="{FF2B5EF4-FFF2-40B4-BE49-F238E27FC236}">
                    <a16:creationId xmlns:a16="http://schemas.microsoft.com/office/drawing/2014/main" id="{D974349A-6CF9-384C-8272-99FFC42CBC00}"/>
                  </a:ext>
                </a:extLst>
              </p:cNvPr>
              <p:cNvSpPr/>
              <p:nvPr/>
            </p:nvSpPr>
            <p:spPr>
              <a:xfrm>
                <a:off x="3873809" y="2869462"/>
                <a:ext cx="238243" cy="238243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93" name="타원 132">
                <a:extLst>
                  <a:ext uri="{FF2B5EF4-FFF2-40B4-BE49-F238E27FC236}">
                    <a16:creationId xmlns:a16="http://schemas.microsoft.com/office/drawing/2014/main" id="{26075809-EDF0-9249-9A6C-AEC047D36ABA}"/>
                  </a:ext>
                </a:extLst>
              </p:cNvPr>
              <p:cNvSpPr/>
              <p:nvPr/>
            </p:nvSpPr>
            <p:spPr>
              <a:xfrm>
                <a:off x="3356014" y="3764325"/>
                <a:ext cx="238243" cy="238243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94" name="타원 133">
                <a:extLst>
                  <a:ext uri="{FF2B5EF4-FFF2-40B4-BE49-F238E27FC236}">
                    <a16:creationId xmlns:a16="http://schemas.microsoft.com/office/drawing/2014/main" id="{8FE1ED87-4447-214E-898B-6CD667EAF5D2}"/>
                  </a:ext>
                </a:extLst>
              </p:cNvPr>
              <p:cNvSpPr/>
              <p:nvPr/>
            </p:nvSpPr>
            <p:spPr>
              <a:xfrm>
                <a:off x="2845830" y="2845374"/>
                <a:ext cx="238243" cy="238243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grpSp>
            <p:nvGrpSpPr>
              <p:cNvPr id="196" name="그룹 134">
                <a:extLst>
                  <a:ext uri="{FF2B5EF4-FFF2-40B4-BE49-F238E27FC236}">
                    <a16:creationId xmlns:a16="http://schemas.microsoft.com/office/drawing/2014/main" id="{8CE147BA-0E37-AE42-95C0-DC1A6A5819B9}"/>
                  </a:ext>
                </a:extLst>
              </p:cNvPr>
              <p:cNvGrpSpPr/>
              <p:nvPr/>
            </p:nvGrpSpPr>
            <p:grpSpPr>
              <a:xfrm>
                <a:off x="2823774" y="3218840"/>
                <a:ext cx="1297576" cy="1297576"/>
                <a:chOff x="557127" y="783560"/>
                <a:chExt cx="1297576" cy="1297576"/>
              </a:xfrm>
            </p:grpSpPr>
            <p:sp>
              <p:nvSpPr>
                <p:cNvPr id="216" name="타원 147">
                  <a:extLst>
                    <a:ext uri="{FF2B5EF4-FFF2-40B4-BE49-F238E27FC236}">
                      <a16:creationId xmlns:a16="http://schemas.microsoft.com/office/drawing/2014/main" id="{B1BCD07B-86A1-2D4B-8936-D289F354BB35}"/>
                    </a:ext>
                  </a:extLst>
                </p:cNvPr>
                <p:cNvSpPr/>
                <p:nvPr/>
              </p:nvSpPr>
              <p:spPr>
                <a:xfrm>
                  <a:off x="600380" y="826813"/>
                  <a:ext cx="1211071" cy="1211071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17" name="타원 148">
                  <a:extLst>
                    <a:ext uri="{FF2B5EF4-FFF2-40B4-BE49-F238E27FC236}">
                      <a16:creationId xmlns:a16="http://schemas.microsoft.com/office/drawing/2014/main" id="{2E145CF6-0595-D143-BBD1-12C1C271AD87}"/>
                    </a:ext>
                  </a:extLst>
                </p:cNvPr>
                <p:cNvSpPr/>
                <p:nvPr/>
              </p:nvSpPr>
              <p:spPr>
                <a:xfrm>
                  <a:off x="1162662" y="783560"/>
                  <a:ext cx="86505" cy="8650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18" name="타원 149">
                  <a:extLst>
                    <a:ext uri="{FF2B5EF4-FFF2-40B4-BE49-F238E27FC236}">
                      <a16:creationId xmlns:a16="http://schemas.microsoft.com/office/drawing/2014/main" id="{270302FA-B188-0347-ADA6-8C3B6DA561C2}"/>
                    </a:ext>
                  </a:extLst>
                </p:cNvPr>
                <p:cNvSpPr/>
                <p:nvPr/>
              </p:nvSpPr>
              <p:spPr>
                <a:xfrm>
                  <a:off x="1162662" y="1994631"/>
                  <a:ext cx="86505" cy="8650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20" name="타원 150">
                  <a:extLst>
                    <a:ext uri="{FF2B5EF4-FFF2-40B4-BE49-F238E27FC236}">
                      <a16:creationId xmlns:a16="http://schemas.microsoft.com/office/drawing/2014/main" id="{807C43FD-8C3B-5F42-843C-82599B3696A7}"/>
                    </a:ext>
                  </a:extLst>
                </p:cNvPr>
                <p:cNvSpPr/>
                <p:nvPr/>
              </p:nvSpPr>
              <p:spPr>
                <a:xfrm>
                  <a:off x="1768198" y="1389095"/>
                  <a:ext cx="86505" cy="8650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23" name="타원 151">
                  <a:extLst>
                    <a:ext uri="{FF2B5EF4-FFF2-40B4-BE49-F238E27FC236}">
                      <a16:creationId xmlns:a16="http://schemas.microsoft.com/office/drawing/2014/main" id="{861CD530-D70C-F748-B92A-52BC019CD7E8}"/>
                    </a:ext>
                  </a:extLst>
                </p:cNvPr>
                <p:cNvSpPr/>
                <p:nvPr/>
              </p:nvSpPr>
              <p:spPr>
                <a:xfrm>
                  <a:off x="557127" y="1389095"/>
                  <a:ext cx="86505" cy="8650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24" name="타원 152">
                  <a:extLst>
                    <a:ext uri="{FF2B5EF4-FFF2-40B4-BE49-F238E27FC236}">
                      <a16:creationId xmlns:a16="http://schemas.microsoft.com/office/drawing/2014/main" id="{C30375F8-A334-D34D-B92C-897463F50976}"/>
                    </a:ext>
                  </a:extLst>
                </p:cNvPr>
                <p:cNvSpPr/>
                <p:nvPr/>
              </p:nvSpPr>
              <p:spPr>
                <a:xfrm>
                  <a:off x="1598517" y="973206"/>
                  <a:ext cx="86505" cy="8650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25" name="타원 153">
                  <a:extLst>
                    <a:ext uri="{FF2B5EF4-FFF2-40B4-BE49-F238E27FC236}">
                      <a16:creationId xmlns:a16="http://schemas.microsoft.com/office/drawing/2014/main" id="{A253057C-73A5-CC4E-9EE3-B62AF59DFD98}"/>
                    </a:ext>
                  </a:extLst>
                </p:cNvPr>
                <p:cNvSpPr/>
                <p:nvPr/>
              </p:nvSpPr>
              <p:spPr>
                <a:xfrm>
                  <a:off x="720156" y="1804985"/>
                  <a:ext cx="86505" cy="8650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26" name="타원 154">
                  <a:extLst>
                    <a:ext uri="{FF2B5EF4-FFF2-40B4-BE49-F238E27FC236}">
                      <a16:creationId xmlns:a16="http://schemas.microsoft.com/office/drawing/2014/main" id="{B557D5DD-F7A7-7B44-9B5D-72DBD4204254}"/>
                    </a:ext>
                  </a:extLst>
                </p:cNvPr>
                <p:cNvSpPr/>
                <p:nvPr/>
              </p:nvSpPr>
              <p:spPr>
                <a:xfrm>
                  <a:off x="720156" y="973206"/>
                  <a:ext cx="86505" cy="8650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28" name="타원 155">
                  <a:extLst>
                    <a:ext uri="{FF2B5EF4-FFF2-40B4-BE49-F238E27FC236}">
                      <a16:creationId xmlns:a16="http://schemas.microsoft.com/office/drawing/2014/main" id="{6CD6EB9C-00C6-8B46-9991-62EADEC20506}"/>
                    </a:ext>
                  </a:extLst>
                </p:cNvPr>
                <p:cNvSpPr/>
                <p:nvPr/>
              </p:nvSpPr>
              <p:spPr>
                <a:xfrm>
                  <a:off x="1598517" y="1804985"/>
                  <a:ext cx="86505" cy="8650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97" name="그룹 135">
                <a:extLst>
                  <a:ext uri="{FF2B5EF4-FFF2-40B4-BE49-F238E27FC236}">
                    <a16:creationId xmlns:a16="http://schemas.microsoft.com/office/drawing/2014/main" id="{865C047B-F2FE-9446-90AF-623DD6965EC5}"/>
                  </a:ext>
                </a:extLst>
              </p:cNvPr>
              <p:cNvGrpSpPr/>
              <p:nvPr/>
            </p:nvGrpSpPr>
            <p:grpSpPr>
              <a:xfrm>
                <a:off x="3337804" y="2323978"/>
                <a:ext cx="1297576" cy="1297576"/>
                <a:chOff x="557127" y="783560"/>
                <a:chExt cx="1297576" cy="1297576"/>
              </a:xfrm>
            </p:grpSpPr>
            <p:sp>
              <p:nvSpPr>
                <p:cNvPr id="201" name="타원 138">
                  <a:extLst>
                    <a:ext uri="{FF2B5EF4-FFF2-40B4-BE49-F238E27FC236}">
                      <a16:creationId xmlns:a16="http://schemas.microsoft.com/office/drawing/2014/main" id="{BB0EAAFA-D41B-FA4C-AF59-350254BF1FAD}"/>
                    </a:ext>
                  </a:extLst>
                </p:cNvPr>
                <p:cNvSpPr/>
                <p:nvPr/>
              </p:nvSpPr>
              <p:spPr>
                <a:xfrm>
                  <a:off x="600380" y="826813"/>
                  <a:ext cx="1211071" cy="1211071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02" name="타원 139">
                  <a:extLst>
                    <a:ext uri="{FF2B5EF4-FFF2-40B4-BE49-F238E27FC236}">
                      <a16:creationId xmlns:a16="http://schemas.microsoft.com/office/drawing/2014/main" id="{B599FB47-F41B-6940-AFC0-0E3D87BF30B8}"/>
                    </a:ext>
                  </a:extLst>
                </p:cNvPr>
                <p:cNvSpPr/>
                <p:nvPr/>
              </p:nvSpPr>
              <p:spPr>
                <a:xfrm>
                  <a:off x="1162662" y="783560"/>
                  <a:ext cx="86505" cy="8650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03" name="타원 140">
                  <a:extLst>
                    <a:ext uri="{FF2B5EF4-FFF2-40B4-BE49-F238E27FC236}">
                      <a16:creationId xmlns:a16="http://schemas.microsoft.com/office/drawing/2014/main" id="{233D41E9-90D3-154F-A82F-0CEB002A2041}"/>
                    </a:ext>
                  </a:extLst>
                </p:cNvPr>
                <p:cNvSpPr/>
                <p:nvPr/>
              </p:nvSpPr>
              <p:spPr>
                <a:xfrm>
                  <a:off x="1162662" y="1994631"/>
                  <a:ext cx="86505" cy="8650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04" name="타원 141">
                  <a:extLst>
                    <a:ext uri="{FF2B5EF4-FFF2-40B4-BE49-F238E27FC236}">
                      <a16:creationId xmlns:a16="http://schemas.microsoft.com/office/drawing/2014/main" id="{2A488285-2CC4-654B-84D6-4CD9B7706ED4}"/>
                    </a:ext>
                  </a:extLst>
                </p:cNvPr>
                <p:cNvSpPr/>
                <p:nvPr/>
              </p:nvSpPr>
              <p:spPr>
                <a:xfrm>
                  <a:off x="1768198" y="1389095"/>
                  <a:ext cx="86505" cy="8650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09" name="타원 142">
                  <a:extLst>
                    <a:ext uri="{FF2B5EF4-FFF2-40B4-BE49-F238E27FC236}">
                      <a16:creationId xmlns:a16="http://schemas.microsoft.com/office/drawing/2014/main" id="{FA65C858-A068-5B40-A269-454B22A20F8D}"/>
                    </a:ext>
                  </a:extLst>
                </p:cNvPr>
                <p:cNvSpPr/>
                <p:nvPr/>
              </p:nvSpPr>
              <p:spPr>
                <a:xfrm>
                  <a:off x="557127" y="1389095"/>
                  <a:ext cx="86505" cy="8650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10" name="타원 143">
                  <a:extLst>
                    <a:ext uri="{FF2B5EF4-FFF2-40B4-BE49-F238E27FC236}">
                      <a16:creationId xmlns:a16="http://schemas.microsoft.com/office/drawing/2014/main" id="{DD6850AA-EA12-8F42-8CB2-FF8CD6515626}"/>
                    </a:ext>
                  </a:extLst>
                </p:cNvPr>
                <p:cNvSpPr/>
                <p:nvPr/>
              </p:nvSpPr>
              <p:spPr>
                <a:xfrm>
                  <a:off x="1598517" y="973206"/>
                  <a:ext cx="86505" cy="8650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13" name="타원 144">
                  <a:extLst>
                    <a:ext uri="{FF2B5EF4-FFF2-40B4-BE49-F238E27FC236}">
                      <a16:creationId xmlns:a16="http://schemas.microsoft.com/office/drawing/2014/main" id="{E2AFDF3D-43DC-9D49-AADC-105C7DD3A155}"/>
                    </a:ext>
                  </a:extLst>
                </p:cNvPr>
                <p:cNvSpPr/>
                <p:nvPr/>
              </p:nvSpPr>
              <p:spPr>
                <a:xfrm>
                  <a:off x="720156" y="1804985"/>
                  <a:ext cx="86505" cy="8650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14" name="타원 145">
                  <a:extLst>
                    <a:ext uri="{FF2B5EF4-FFF2-40B4-BE49-F238E27FC236}">
                      <a16:creationId xmlns:a16="http://schemas.microsoft.com/office/drawing/2014/main" id="{248DC34E-872C-0848-99AE-BCF7EA41A63A}"/>
                    </a:ext>
                  </a:extLst>
                </p:cNvPr>
                <p:cNvSpPr/>
                <p:nvPr/>
              </p:nvSpPr>
              <p:spPr>
                <a:xfrm>
                  <a:off x="720156" y="973206"/>
                  <a:ext cx="86505" cy="8650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15" name="타원 146">
                  <a:extLst>
                    <a:ext uri="{FF2B5EF4-FFF2-40B4-BE49-F238E27FC236}">
                      <a16:creationId xmlns:a16="http://schemas.microsoft.com/office/drawing/2014/main" id="{C27F9867-80B4-7249-AED7-A251549ED4EE}"/>
                    </a:ext>
                  </a:extLst>
                </p:cNvPr>
                <p:cNvSpPr/>
                <p:nvPr/>
              </p:nvSpPr>
              <p:spPr>
                <a:xfrm>
                  <a:off x="1598517" y="1804985"/>
                  <a:ext cx="86505" cy="8650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98" name="타원 136">
                <a:extLst>
                  <a:ext uri="{FF2B5EF4-FFF2-40B4-BE49-F238E27FC236}">
                    <a16:creationId xmlns:a16="http://schemas.microsoft.com/office/drawing/2014/main" id="{C7A2BA34-B6D4-794E-8793-1807D686E1F4}"/>
                  </a:ext>
                </a:extLst>
              </p:cNvPr>
              <p:cNvSpPr/>
              <p:nvPr/>
            </p:nvSpPr>
            <p:spPr>
              <a:xfrm>
                <a:off x="3492834" y="3117573"/>
                <a:ext cx="200297" cy="200297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cxnSp>
            <p:nvCxnSpPr>
              <p:cNvPr id="199" name="직선 화살표 연결선 137">
                <a:extLst>
                  <a:ext uri="{FF2B5EF4-FFF2-40B4-BE49-F238E27FC236}">
                    <a16:creationId xmlns:a16="http://schemas.microsoft.com/office/drawing/2014/main" id="{4EF69156-B66F-0749-A07C-2B84079AB1C9}"/>
                  </a:ext>
                </a:extLst>
              </p:cNvPr>
              <p:cNvCxnSpPr>
                <a:stCxn id="198" idx="4"/>
              </p:cNvCxnSpPr>
              <p:nvPr/>
            </p:nvCxnSpPr>
            <p:spPr>
              <a:xfrm flipH="1">
                <a:off x="3498171" y="3317870"/>
                <a:ext cx="94812" cy="42681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그룹 168">
              <a:extLst>
                <a:ext uri="{FF2B5EF4-FFF2-40B4-BE49-F238E27FC236}">
                  <a16:creationId xmlns:a16="http://schemas.microsoft.com/office/drawing/2014/main" id="{9BEC018E-532B-E84F-B14E-7E81F7FD3885}"/>
                </a:ext>
              </a:extLst>
            </p:cNvPr>
            <p:cNvGrpSpPr/>
            <p:nvPr/>
          </p:nvGrpSpPr>
          <p:grpSpPr>
            <a:xfrm>
              <a:off x="6981839" y="4432300"/>
              <a:ext cx="2073261" cy="1854200"/>
              <a:chOff x="6551342" y="2083856"/>
              <a:chExt cx="3043354" cy="2686902"/>
            </a:xfrm>
          </p:grpSpPr>
          <p:sp>
            <p:nvSpPr>
              <p:cNvPr id="101" name="이등변 삼각형 169">
                <a:extLst>
                  <a:ext uri="{FF2B5EF4-FFF2-40B4-BE49-F238E27FC236}">
                    <a16:creationId xmlns:a16="http://schemas.microsoft.com/office/drawing/2014/main" id="{C0B0B8A1-B7D5-EF43-9D40-91D40F17C991}"/>
                  </a:ext>
                </a:extLst>
              </p:cNvPr>
              <p:cNvSpPr/>
              <p:nvPr/>
            </p:nvSpPr>
            <p:spPr>
              <a:xfrm rot="10800000">
                <a:off x="7562234" y="2978718"/>
                <a:ext cx="1018903" cy="890507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02" name="이등변 삼각형 170">
                <a:extLst>
                  <a:ext uri="{FF2B5EF4-FFF2-40B4-BE49-F238E27FC236}">
                    <a16:creationId xmlns:a16="http://schemas.microsoft.com/office/drawing/2014/main" id="{05ABCBC8-1BE9-F141-B130-6B4BFF475B4E}"/>
                  </a:ext>
                </a:extLst>
              </p:cNvPr>
              <p:cNvSpPr/>
              <p:nvPr/>
            </p:nvSpPr>
            <p:spPr>
              <a:xfrm rot="10800000">
                <a:off x="7060793" y="2083856"/>
                <a:ext cx="1018903" cy="890507"/>
              </a:xfrm>
              <a:prstGeom prst="triangl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grpSp>
            <p:nvGrpSpPr>
              <p:cNvPr id="103" name="그룹 171">
                <a:extLst>
                  <a:ext uri="{FF2B5EF4-FFF2-40B4-BE49-F238E27FC236}">
                    <a16:creationId xmlns:a16="http://schemas.microsoft.com/office/drawing/2014/main" id="{D6882C27-3138-014E-A281-A16EFCAC9D9C}"/>
                  </a:ext>
                </a:extLst>
              </p:cNvPr>
              <p:cNvGrpSpPr/>
              <p:nvPr/>
            </p:nvGrpSpPr>
            <p:grpSpPr>
              <a:xfrm>
                <a:off x="6889530" y="2323979"/>
                <a:ext cx="1297577" cy="1297577"/>
                <a:chOff x="7563394" y="2207623"/>
                <a:chExt cx="1698172" cy="1698172"/>
              </a:xfrm>
            </p:grpSpPr>
            <p:sp>
              <p:nvSpPr>
                <p:cNvPr id="166" name="타원 213">
                  <a:extLst>
                    <a:ext uri="{FF2B5EF4-FFF2-40B4-BE49-F238E27FC236}">
                      <a16:creationId xmlns:a16="http://schemas.microsoft.com/office/drawing/2014/main" id="{82EA9B47-2200-6E43-99C8-235188AC000D}"/>
                    </a:ext>
                  </a:extLst>
                </p:cNvPr>
                <p:cNvSpPr/>
                <p:nvPr/>
              </p:nvSpPr>
              <p:spPr>
                <a:xfrm>
                  <a:off x="7620000" y="2264229"/>
                  <a:ext cx="1584960" cy="1584960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67" name="타원 214">
                  <a:extLst>
                    <a:ext uri="{FF2B5EF4-FFF2-40B4-BE49-F238E27FC236}">
                      <a16:creationId xmlns:a16="http://schemas.microsoft.com/office/drawing/2014/main" id="{3D74CD4A-615B-6E40-8A80-545F3691D139}"/>
                    </a:ext>
                  </a:extLst>
                </p:cNvPr>
                <p:cNvSpPr/>
                <p:nvPr/>
              </p:nvSpPr>
              <p:spPr>
                <a:xfrm>
                  <a:off x="8355874" y="220762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68" name="타원 215">
                  <a:extLst>
                    <a:ext uri="{FF2B5EF4-FFF2-40B4-BE49-F238E27FC236}">
                      <a16:creationId xmlns:a16="http://schemas.microsoft.com/office/drawing/2014/main" id="{4D6EB89B-BFBE-E244-AA56-B263DBD3A8E2}"/>
                    </a:ext>
                  </a:extLst>
                </p:cNvPr>
                <p:cNvSpPr/>
                <p:nvPr/>
              </p:nvSpPr>
              <p:spPr>
                <a:xfrm>
                  <a:off x="8355874" y="379258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69" name="타원 216">
                  <a:extLst>
                    <a:ext uri="{FF2B5EF4-FFF2-40B4-BE49-F238E27FC236}">
                      <a16:creationId xmlns:a16="http://schemas.microsoft.com/office/drawing/2014/main" id="{CCBF3EEB-C29A-784F-9AFB-73C14B3E054B}"/>
                    </a:ext>
                  </a:extLst>
                </p:cNvPr>
                <p:cNvSpPr/>
                <p:nvPr/>
              </p:nvSpPr>
              <p:spPr>
                <a:xfrm>
                  <a:off x="9148354" y="300010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70" name="타원 217">
                  <a:extLst>
                    <a:ext uri="{FF2B5EF4-FFF2-40B4-BE49-F238E27FC236}">
                      <a16:creationId xmlns:a16="http://schemas.microsoft.com/office/drawing/2014/main" id="{4D8ABD1B-546E-674C-A201-BB9529247517}"/>
                    </a:ext>
                  </a:extLst>
                </p:cNvPr>
                <p:cNvSpPr/>
                <p:nvPr/>
              </p:nvSpPr>
              <p:spPr>
                <a:xfrm>
                  <a:off x="7563394" y="300010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71" name="타원 218">
                  <a:extLst>
                    <a:ext uri="{FF2B5EF4-FFF2-40B4-BE49-F238E27FC236}">
                      <a16:creationId xmlns:a16="http://schemas.microsoft.com/office/drawing/2014/main" id="{D0B0F85C-4BF1-7847-96EB-3D95F9306F12}"/>
                    </a:ext>
                  </a:extLst>
                </p:cNvPr>
                <p:cNvSpPr/>
                <p:nvPr/>
              </p:nvSpPr>
              <p:spPr>
                <a:xfrm>
                  <a:off x="8926288" y="2455818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72" name="타원 219">
                  <a:extLst>
                    <a:ext uri="{FF2B5EF4-FFF2-40B4-BE49-F238E27FC236}">
                      <a16:creationId xmlns:a16="http://schemas.microsoft.com/office/drawing/2014/main" id="{3F92AC8F-29E3-F647-89EB-C84A9623FB6A}"/>
                    </a:ext>
                  </a:extLst>
                </p:cNvPr>
                <p:cNvSpPr/>
                <p:nvPr/>
              </p:nvSpPr>
              <p:spPr>
                <a:xfrm>
                  <a:off x="7776755" y="3544389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73" name="타원 220">
                  <a:extLst>
                    <a:ext uri="{FF2B5EF4-FFF2-40B4-BE49-F238E27FC236}">
                      <a16:creationId xmlns:a16="http://schemas.microsoft.com/office/drawing/2014/main" id="{B76BA265-A328-584A-9D21-7E61EE3844F1}"/>
                    </a:ext>
                  </a:extLst>
                </p:cNvPr>
                <p:cNvSpPr/>
                <p:nvPr/>
              </p:nvSpPr>
              <p:spPr>
                <a:xfrm>
                  <a:off x="7776755" y="2455818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74" name="타원 221">
                  <a:extLst>
                    <a:ext uri="{FF2B5EF4-FFF2-40B4-BE49-F238E27FC236}">
                      <a16:creationId xmlns:a16="http://schemas.microsoft.com/office/drawing/2014/main" id="{1B7968BA-A451-B743-8F1B-5849713B6460}"/>
                    </a:ext>
                  </a:extLst>
                </p:cNvPr>
                <p:cNvSpPr/>
                <p:nvPr/>
              </p:nvSpPr>
              <p:spPr>
                <a:xfrm>
                  <a:off x="8926288" y="3544389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05" name="이등변 삼각형 172">
                <a:extLst>
                  <a:ext uri="{FF2B5EF4-FFF2-40B4-BE49-F238E27FC236}">
                    <a16:creationId xmlns:a16="http://schemas.microsoft.com/office/drawing/2014/main" id="{4598387C-5A22-E24E-8445-9BF7D03BB04F}"/>
                  </a:ext>
                </a:extLst>
              </p:cNvPr>
              <p:cNvSpPr/>
              <p:nvPr/>
            </p:nvSpPr>
            <p:spPr>
              <a:xfrm rot="10800000">
                <a:off x="6554016" y="2975522"/>
                <a:ext cx="1018903" cy="890507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08" name="이등변 삼각형 173">
                <a:extLst>
                  <a:ext uri="{FF2B5EF4-FFF2-40B4-BE49-F238E27FC236}">
                    <a16:creationId xmlns:a16="http://schemas.microsoft.com/office/drawing/2014/main" id="{EF61A460-F2BA-5244-9305-5F6A4B387C7F}"/>
                  </a:ext>
                </a:extLst>
              </p:cNvPr>
              <p:cNvSpPr/>
              <p:nvPr/>
            </p:nvSpPr>
            <p:spPr>
              <a:xfrm>
                <a:off x="7052783" y="2984231"/>
                <a:ext cx="1018903" cy="890507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09" name="이등변 삼각형 174">
                <a:extLst>
                  <a:ext uri="{FF2B5EF4-FFF2-40B4-BE49-F238E27FC236}">
                    <a16:creationId xmlns:a16="http://schemas.microsoft.com/office/drawing/2014/main" id="{33CF2B71-74AF-7E4C-84F1-991798C77D89}"/>
                  </a:ext>
                </a:extLst>
              </p:cNvPr>
              <p:cNvSpPr/>
              <p:nvPr/>
            </p:nvSpPr>
            <p:spPr>
              <a:xfrm rot="10800000">
                <a:off x="7052781" y="3874738"/>
                <a:ext cx="1018903" cy="890507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14" name="이등변 삼각형 175">
                <a:extLst>
                  <a:ext uri="{FF2B5EF4-FFF2-40B4-BE49-F238E27FC236}">
                    <a16:creationId xmlns:a16="http://schemas.microsoft.com/office/drawing/2014/main" id="{B6706DF0-2629-2745-9967-B7307A50C32C}"/>
                  </a:ext>
                </a:extLst>
              </p:cNvPr>
              <p:cNvSpPr/>
              <p:nvPr/>
            </p:nvSpPr>
            <p:spPr>
              <a:xfrm>
                <a:off x="8066342" y="2984231"/>
                <a:ext cx="1018903" cy="890507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18" name="이등변 삼각형 176">
                <a:extLst>
                  <a:ext uri="{FF2B5EF4-FFF2-40B4-BE49-F238E27FC236}">
                    <a16:creationId xmlns:a16="http://schemas.microsoft.com/office/drawing/2014/main" id="{92DC8834-E651-3246-94F2-5B6E9D640529}"/>
                  </a:ext>
                </a:extLst>
              </p:cNvPr>
              <p:cNvSpPr/>
              <p:nvPr/>
            </p:nvSpPr>
            <p:spPr>
              <a:xfrm rot="10800000">
                <a:off x="8575793" y="2978718"/>
                <a:ext cx="1018903" cy="890507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22" name="이등변 삼각형 177">
                <a:extLst>
                  <a:ext uri="{FF2B5EF4-FFF2-40B4-BE49-F238E27FC236}">
                    <a16:creationId xmlns:a16="http://schemas.microsoft.com/office/drawing/2014/main" id="{06D161BE-9DE7-AC46-882D-8627B7E0795C}"/>
                  </a:ext>
                </a:extLst>
              </p:cNvPr>
              <p:cNvSpPr/>
              <p:nvPr/>
            </p:nvSpPr>
            <p:spPr>
              <a:xfrm>
                <a:off x="7556889" y="3880251"/>
                <a:ext cx="1018903" cy="890507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24" name="이등변 삼각형 178">
                <a:extLst>
                  <a:ext uri="{FF2B5EF4-FFF2-40B4-BE49-F238E27FC236}">
                    <a16:creationId xmlns:a16="http://schemas.microsoft.com/office/drawing/2014/main" id="{CDC3A83D-733C-9D45-8C1C-A2750FCA58F0}"/>
                  </a:ext>
                </a:extLst>
              </p:cNvPr>
              <p:cNvSpPr/>
              <p:nvPr/>
            </p:nvSpPr>
            <p:spPr>
              <a:xfrm rot="10800000">
                <a:off x="8066340" y="3874738"/>
                <a:ext cx="1018903" cy="890507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25" name="이등변 삼각형 179">
                <a:extLst>
                  <a:ext uri="{FF2B5EF4-FFF2-40B4-BE49-F238E27FC236}">
                    <a16:creationId xmlns:a16="http://schemas.microsoft.com/office/drawing/2014/main" id="{1B78B57D-AEA7-914A-BA78-0639AA6E0239}"/>
                  </a:ext>
                </a:extLst>
              </p:cNvPr>
              <p:cNvSpPr/>
              <p:nvPr/>
            </p:nvSpPr>
            <p:spPr>
              <a:xfrm>
                <a:off x="6551342" y="2089369"/>
                <a:ext cx="1018903" cy="890507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27" name="이등변 삼각형 180">
                <a:extLst>
                  <a:ext uri="{FF2B5EF4-FFF2-40B4-BE49-F238E27FC236}">
                    <a16:creationId xmlns:a16="http://schemas.microsoft.com/office/drawing/2014/main" id="{2E91FE33-17F2-EA4E-A42D-F59178869BAE}"/>
                  </a:ext>
                </a:extLst>
              </p:cNvPr>
              <p:cNvSpPr/>
              <p:nvPr/>
            </p:nvSpPr>
            <p:spPr>
              <a:xfrm>
                <a:off x="7559560" y="2083856"/>
                <a:ext cx="1018903" cy="890507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30" name="이등변 삼각형 181">
                <a:extLst>
                  <a:ext uri="{FF2B5EF4-FFF2-40B4-BE49-F238E27FC236}">
                    <a16:creationId xmlns:a16="http://schemas.microsoft.com/office/drawing/2014/main" id="{414A656F-A1CA-B745-9433-604E5935EDA2}"/>
                  </a:ext>
                </a:extLst>
              </p:cNvPr>
              <p:cNvSpPr/>
              <p:nvPr/>
            </p:nvSpPr>
            <p:spPr>
              <a:xfrm rot="10800000">
                <a:off x="8069011" y="2087052"/>
                <a:ext cx="1018903" cy="890507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31" name="이등변 삼각형 182">
                <a:extLst>
                  <a:ext uri="{FF2B5EF4-FFF2-40B4-BE49-F238E27FC236}">
                    <a16:creationId xmlns:a16="http://schemas.microsoft.com/office/drawing/2014/main" id="{FC787495-70D0-E04E-9610-5BD0F42ECB71}"/>
                  </a:ext>
                </a:extLst>
              </p:cNvPr>
              <p:cNvSpPr/>
              <p:nvPr/>
            </p:nvSpPr>
            <p:spPr>
              <a:xfrm>
                <a:off x="8573119" y="2092565"/>
                <a:ext cx="1018903" cy="890507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35" name="타원 183">
                <a:extLst>
                  <a:ext uri="{FF2B5EF4-FFF2-40B4-BE49-F238E27FC236}">
                    <a16:creationId xmlns:a16="http://schemas.microsoft.com/office/drawing/2014/main" id="{AACE55B7-DFC4-CC43-9543-DC8ADEC2AC23}"/>
                  </a:ext>
                </a:extLst>
              </p:cNvPr>
              <p:cNvSpPr/>
              <p:nvPr/>
            </p:nvSpPr>
            <p:spPr>
              <a:xfrm>
                <a:off x="8074359" y="3117573"/>
                <a:ext cx="200297" cy="20029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cxnSp>
            <p:nvCxnSpPr>
              <p:cNvPr id="136" name="직선 화살표 연결선 184">
                <a:extLst>
                  <a:ext uri="{FF2B5EF4-FFF2-40B4-BE49-F238E27FC236}">
                    <a16:creationId xmlns:a16="http://schemas.microsoft.com/office/drawing/2014/main" id="{0BD8D9BF-12B6-5A45-9367-3C09E6593994}"/>
                  </a:ext>
                </a:extLst>
              </p:cNvPr>
              <p:cNvCxnSpPr>
                <a:stCxn id="135" idx="7"/>
              </p:cNvCxnSpPr>
              <p:nvPr/>
            </p:nvCxnSpPr>
            <p:spPr>
              <a:xfrm flipV="1">
                <a:off x="8245323" y="3058457"/>
                <a:ext cx="227647" cy="88449"/>
              </a:xfrm>
              <a:prstGeom prst="straightConnector1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직선 화살표 연결선 185">
                <a:extLst>
                  <a:ext uri="{FF2B5EF4-FFF2-40B4-BE49-F238E27FC236}">
                    <a16:creationId xmlns:a16="http://schemas.microsoft.com/office/drawing/2014/main" id="{2DB13AA3-5BE9-1D48-950D-F37FDF7DE68F}"/>
                  </a:ext>
                </a:extLst>
              </p:cNvPr>
              <p:cNvCxnSpPr>
                <a:stCxn id="135" idx="1"/>
              </p:cNvCxnSpPr>
              <p:nvPr/>
            </p:nvCxnSpPr>
            <p:spPr>
              <a:xfrm flipH="1" flipV="1">
                <a:off x="7653063" y="3033479"/>
                <a:ext cx="450629" cy="113427"/>
              </a:xfrm>
              <a:prstGeom prst="straightConnector1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직선 화살표 연결선 186">
                <a:extLst>
                  <a:ext uri="{FF2B5EF4-FFF2-40B4-BE49-F238E27FC236}">
                    <a16:creationId xmlns:a16="http://schemas.microsoft.com/office/drawing/2014/main" id="{07BB80C5-D663-7342-A9C9-1709DC39774E}"/>
                  </a:ext>
                </a:extLst>
              </p:cNvPr>
              <p:cNvCxnSpPr>
                <a:stCxn id="135" idx="4"/>
              </p:cNvCxnSpPr>
              <p:nvPr/>
            </p:nvCxnSpPr>
            <p:spPr>
              <a:xfrm flipH="1">
                <a:off x="8079696" y="3317870"/>
                <a:ext cx="94812" cy="426816"/>
              </a:xfrm>
              <a:prstGeom prst="straightConnector1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타원 187">
                <a:extLst>
                  <a:ext uri="{FF2B5EF4-FFF2-40B4-BE49-F238E27FC236}">
                    <a16:creationId xmlns:a16="http://schemas.microsoft.com/office/drawing/2014/main" id="{64C79809-BCC7-B14E-90CC-2C11E6C190E2}"/>
                  </a:ext>
                </a:extLst>
              </p:cNvPr>
              <p:cNvSpPr/>
              <p:nvPr/>
            </p:nvSpPr>
            <p:spPr>
              <a:xfrm>
                <a:off x="8455334" y="2869462"/>
                <a:ext cx="238243" cy="238243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41" name="타원 188">
                <a:extLst>
                  <a:ext uri="{FF2B5EF4-FFF2-40B4-BE49-F238E27FC236}">
                    <a16:creationId xmlns:a16="http://schemas.microsoft.com/office/drawing/2014/main" id="{1A61969A-8BB8-7A4B-9939-87E134AA6B05}"/>
                  </a:ext>
                </a:extLst>
              </p:cNvPr>
              <p:cNvSpPr/>
              <p:nvPr/>
            </p:nvSpPr>
            <p:spPr>
              <a:xfrm>
                <a:off x="7937539" y="3764325"/>
                <a:ext cx="238243" cy="238243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42" name="타원 189">
                <a:extLst>
                  <a:ext uri="{FF2B5EF4-FFF2-40B4-BE49-F238E27FC236}">
                    <a16:creationId xmlns:a16="http://schemas.microsoft.com/office/drawing/2014/main" id="{C8B6E81F-0D1E-B946-B0FC-C3B37E6F15E0}"/>
                  </a:ext>
                </a:extLst>
              </p:cNvPr>
              <p:cNvSpPr/>
              <p:nvPr/>
            </p:nvSpPr>
            <p:spPr>
              <a:xfrm>
                <a:off x="7427355" y="2845374"/>
                <a:ext cx="238243" cy="238243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grpSp>
            <p:nvGrpSpPr>
              <p:cNvPr id="143" name="그룹 190">
                <a:extLst>
                  <a:ext uri="{FF2B5EF4-FFF2-40B4-BE49-F238E27FC236}">
                    <a16:creationId xmlns:a16="http://schemas.microsoft.com/office/drawing/2014/main" id="{B36F3280-D291-1740-B692-BBD4D75F0585}"/>
                  </a:ext>
                </a:extLst>
              </p:cNvPr>
              <p:cNvGrpSpPr/>
              <p:nvPr/>
            </p:nvGrpSpPr>
            <p:grpSpPr>
              <a:xfrm>
                <a:off x="7948329" y="2329930"/>
                <a:ext cx="1297577" cy="1297577"/>
                <a:chOff x="7563394" y="2207623"/>
                <a:chExt cx="1698172" cy="1698172"/>
              </a:xfrm>
            </p:grpSpPr>
            <p:sp>
              <p:nvSpPr>
                <p:cNvPr id="157" name="타원 204">
                  <a:extLst>
                    <a:ext uri="{FF2B5EF4-FFF2-40B4-BE49-F238E27FC236}">
                      <a16:creationId xmlns:a16="http://schemas.microsoft.com/office/drawing/2014/main" id="{C92A2C75-D651-8F4A-8194-3BFE6340360B}"/>
                    </a:ext>
                  </a:extLst>
                </p:cNvPr>
                <p:cNvSpPr/>
                <p:nvPr/>
              </p:nvSpPr>
              <p:spPr>
                <a:xfrm>
                  <a:off x="7620000" y="2264229"/>
                  <a:ext cx="1584960" cy="1584960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58" name="타원 205">
                  <a:extLst>
                    <a:ext uri="{FF2B5EF4-FFF2-40B4-BE49-F238E27FC236}">
                      <a16:creationId xmlns:a16="http://schemas.microsoft.com/office/drawing/2014/main" id="{ED64B2FF-31C2-764F-9921-9A7DDDE31F70}"/>
                    </a:ext>
                  </a:extLst>
                </p:cNvPr>
                <p:cNvSpPr/>
                <p:nvPr/>
              </p:nvSpPr>
              <p:spPr>
                <a:xfrm>
                  <a:off x="8355874" y="220762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59" name="타원 206">
                  <a:extLst>
                    <a:ext uri="{FF2B5EF4-FFF2-40B4-BE49-F238E27FC236}">
                      <a16:creationId xmlns:a16="http://schemas.microsoft.com/office/drawing/2014/main" id="{B3CB67B3-24D3-3243-B73A-D022F6BB43DB}"/>
                    </a:ext>
                  </a:extLst>
                </p:cNvPr>
                <p:cNvSpPr/>
                <p:nvPr/>
              </p:nvSpPr>
              <p:spPr>
                <a:xfrm>
                  <a:off x="8355874" y="379258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60" name="타원 207">
                  <a:extLst>
                    <a:ext uri="{FF2B5EF4-FFF2-40B4-BE49-F238E27FC236}">
                      <a16:creationId xmlns:a16="http://schemas.microsoft.com/office/drawing/2014/main" id="{42A0C254-658A-4749-8124-8A7F0683B812}"/>
                    </a:ext>
                  </a:extLst>
                </p:cNvPr>
                <p:cNvSpPr/>
                <p:nvPr/>
              </p:nvSpPr>
              <p:spPr>
                <a:xfrm>
                  <a:off x="9148354" y="300010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61" name="타원 208">
                  <a:extLst>
                    <a:ext uri="{FF2B5EF4-FFF2-40B4-BE49-F238E27FC236}">
                      <a16:creationId xmlns:a16="http://schemas.microsoft.com/office/drawing/2014/main" id="{38C59083-EF09-6B49-9066-25FF5A169EAA}"/>
                    </a:ext>
                  </a:extLst>
                </p:cNvPr>
                <p:cNvSpPr/>
                <p:nvPr/>
              </p:nvSpPr>
              <p:spPr>
                <a:xfrm>
                  <a:off x="7563394" y="300010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62" name="타원 209">
                  <a:extLst>
                    <a:ext uri="{FF2B5EF4-FFF2-40B4-BE49-F238E27FC236}">
                      <a16:creationId xmlns:a16="http://schemas.microsoft.com/office/drawing/2014/main" id="{C0D33EF1-20E6-1146-847B-9CDC96013BB2}"/>
                    </a:ext>
                  </a:extLst>
                </p:cNvPr>
                <p:cNvSpPr/>
                <p:nvPr/>
              </p:nvSpPr>
              <p:spPr>
                <a:xfrm>
                  <a:off x="8926288" y="2455818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63" name="타원 210">
                  <a:extLst>
                    <a:ext uri="{FF2B5EF4-FFF2-40B4-BE49-F238E27FC236}">
                      <a16:creationId xmlns:a16="http://schemas.microsoft.com/office/drawing/2014/main" id="{07C18544-A9CA-7947-B4FF-9E7EFB241A66}"/>
                    </a:ext>
                  </a:extLst>
                </p:cNvPr>
                <p:cNvSpPr/>
                <p:nvPr/>
              </p:nvSpPr>
              <p:spPr>
                <a:xfrm>
                  <a:off x="7776755" y="3544389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64" name="타원 211">
                  <a:extLst>
                    <a:ext uri="{FF2B5EF4-FFF2-40B4-BE49-F238E27FC236}">
                      <a16:creationId xmlns:a16="http://schemas.microsoft.com/office/drawing/2014/main" id="{02F55BD8-8EDE-E54A-8869-844B0A2A5F3D}"/>
                    </a:ext>
                  </a:extLst>
                </p:cNvPr>
                <p:cNvSpPr/>
                <p:nvPr/>
              </p:nvSpPr>
              <p:spPr>
                <a:xfrm>
                  <a:off x="7776755" y="2455818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65" name="타원 212">
                  <a:extLst>
                    <a:ext uri="{FF2B5EF4-FFF2-40B4-BE49-F238E27FC236}">
                      <a16:creationId xmlns:a16="http://schemas.microsoft.com/office/drawing/2014/main" id="{45E73AD6-0117-4545-BA05-57B9AE1E572E}"/>
                    </a:ext>
                  </a:extLst>
                </p:cNvPr>
                <p:cNvSpPr/>
                <p:nvPr/>
              </p:nvSpPr>
              <p:spPr>
                <a:xfrm>
                  <a:off x="8926288" y="3544389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44" name="그룹 191">
                <a:extLst>
                  <a:ext uri="{FF2B5EF4-FFF2-40B4-BE49-F238E27FC236}">
                    <a16:creationId xmlns:a16="http://schemas.microsoft.com/office/drawing/2014/main" id="{8434BAAA-B5B1-CC4E-9EC0-E014F300FC86}"/>
                  </a:ext>
                </a:extLst>
              </p:cNvPr>
              <p:cNvGrpSpPr/>
              <p:nvPr/>
            </p:nvGrpSpPr>
            <p:grpSpPr>
              <a:xfrm>
                <a:off x="7398297" y="3207377"/>
                <a:ext cx="1297577" cy="1297577"/>
                <a:chOff x="7563394" y="2207623"/>
                <a:chExt cx="1698172" cy="1698172"/>
              </a:xfrm>
            </p:grpSpPr>
            <p:sp>
              <p:nvSpPr>
                <p:cNvPr id="148" name="타원 195">
                  <a:extLst>
                    <a:ext uri="{FF2B5EF4-FFF2-40B4-BE49-F238E27FC236}">
                      <a16:creationId xmlns:a16="http://schemas.microsoft.com/office/drawing/2014/main" id="{93D96FFB-1761-6643-A2DA-561D6F7D9AD1}"/>
                    </a:ext>
                  </a:extLst>
                </p:cNvPr>
                <p:cNvSpPr/>
                <p:nvPr/>
              </p:nvSpPr>
              <p:spPr>
                <a:xfrm>
                  <a:off x="7620000" y="2264229"/>
                  <a:ext cx="1584960" cy="1584960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49" name="타원 196">
                  <a:extLst>
                    <a:ext uri="{FF2B5EF4-FFF2-40B4-BE49-F238E27FC236}">
                      <a16:creationId xmlns:a16="http://schemas.microsoft.com/office/drawing/2014/main" id="{6DECDBBF-61CA-BB41-826B-EE4C8590B4AE}"/>
                    </a:ext>
                  </a:extLst>
                </p:cNvPr>
                <p:cNvSpPr/>
                <p:nvPr/>
              </p:nvSpPr>
              <p:spPr>
                <a:xfrm>
                  <a:off x="8355874" y="220762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50" name="타원 197">
                  <a:extLst>
                    <a:ext uri="{FF2B5EF4-FFF2-40B4-BE49-F238E27FC236}">
                      <a16:creationId xmlns:a16="http://schemas.microsoft.com/office/drawing/2014/main" id="{9DF81429-DAFE-734D-B530-D66FEEF842B3}"/>
                    </a:ext>
                  </a:extLst>
                </p:cNvPr>
                <p:cNvSpPr/>
                <p:nvPr/>
              </p:nvSpPr>
              <p:spPr>
                <a:xfrm>
                  <a:off x="8355874" y="379258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51" name="타원 198">
                  <a:extLst>
                    <a:ext uri="{FF2B5EF4-FFF2-40B4-BE49-F238E27FC236}">
                      <a16:creationId xmlns:a16="http://schemas.microsoft.com/office/drawing/2014/main" id="{AF44ACAF-2400-AC49-B03B-BE566173E440}"/>
                    </a:ext>
                  </a:extLst>
                </p:cNvPr>
                <p:cNvSpPr/>
                <p:nvPr/>
              </p:nvSpPr>
              <p:spPr>
                <a:xfrm>
                  <a:off x="9148354" y="300010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52" name="타원 199">
                  <a:extLst>
                    <a:ext uri="{FF2B5EF4-FFF2-40B4-BE49-F238E27FC236}">
                      <a16:creationId xmlns:a16="http://schemas.microsoft.com/office/drawing/2014/main" id="{80C78EAD-25FB-434B-8E7D-8D4632E6C536}"/>
                    </a:ext>
                  </a:extLst>
                </p:cNvPr>
                <p:cNvSpPr/>
                <p:nvPr/>
              </p:nvSpPr>
              <p:spPr>
                <a:xfrm>
                  <a:off x="7563394" y="300010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53" name="타원 200">
                  <a:extLst>
                    <a:ext uri="{FF2B5EF4-FFF2-40B4-BE49-F238E27FC236}">
                      <a16:creationId xmlns:a16="http://schemas.microsoft.com/office/drawing/2014/main" id="{7E6599B1-0BF2-D246-BA53-F36AE0B1C609}"/>
                    </a:ext>
                  </a:extLst>
                </p:cNvPr>
                <p:cNvSpPr/>
                <p:nvPr/>
              </p:nvSpPr>
              <p:spPr>
                <a:xfrm>
                  <a:off x="8926288" y="2455818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54" name="타원 201">
                  <a:extLst>
                    <a:ext uri="{FF2B5EF4-FFF2-40B4-BE49-F238E27FC236}">
                      <a16:creationId xmlns:a16="http://schemas.microsoft.com/office/drawing/2014/main" id="{13A65C46-EE5E-B347-ACD2-BA113CFB22B9}"/>
                    </a:ext>
                  </a:extLst>
                </p:cNvPr>
                <p:cNvSpPr/>
                <p:nvPr/>
              </p:nvSpPr>
              <p:spPr>
                <a:xfrm>
                  <a:off x="7776755" y="3544389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55" name="타원 202">
                  <a:extLst>
                    <a:ext uri="{FF2B5EF4-FFF2-40B4-BE49-F238E27FC236}">
                      <a16:creationId xmlns:a16="http://schemas.microsoft.com/office/drawing/2014/main" id="{CD73ACD2-1BF1-0846-9852-8C92930F5B83}"/>
                    </a:ext>
                  </a:extLst>
                </p:cNvPr>
                <p:cNvSpPr/>
                <p:nvPr/>
              </p:nvSpPr>
              <p:spPr>
                <a:xfrm>
                  <a:off x="7776755" y="2455818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56" name="타원 203">
                  <a:extLst>
                    <a:ext uri="{FF2B5EF4-FFF2-40B4-BE49-F238E27FC236}">
                      <a16:creationId xmlns:a16="http://schemas.microsoft.com/office/drawing/2014/main" id="{9B3A440A-D810-A54C-B899-E92BDE117B12}"/>
                    </a:ext>
                  </a:extLst>
                </p:cNvPr>
                <p:cNvSpPr/>
                <p:nvPr/>
              </p:nvSpPr>
              <p:spPr>
                <a:xfrm>
                  <a:off x="8926288" y="3544389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145" name="직선 화살표 연결선 192">
                <a:extLst>
                  <a:ext uri="{FF2B5EF4-FFF2-40B4-BE49-F238E27FC236}">
                    <a16:creationId xmlns:a16="http://schemas.microsoft.com/office/drawing/2014/main" id="{FA97668A-AA74-EF4E-8AB6-B9A7C81748C6}"/>
                  </a:ext>
                </a:extLst>
              </p:cNvPr>
              <p:cNvCxnSpPr>
                <a:stCxn id="166" idx="0"/>
              </p:cNvCxnSpPr>
              <p:nvPr/>
            </p:nvCxnSpPr>
            <p:spPr>
              <a:xfrm flipV="1">
                <a:off x="7538315" y="2145428"/>
                <a:ext cx="422605" cy="22180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직선 화살표 연결선 193">
                <a:extLst>
                  <a:ext uri="{FF2B5EF4-FFF2-40B4-BE49-F238E27FC236}">
                    <a16:creationId xmlns:a16="http://schemas.microsoft.com/office/drawing/2014/main" id="{E984ADBC-6844-914B-95EC-782A82A436FC}"/>
                  </a:ext>
                </a:extLst>
              </p:cNvPr>
              <p:cNvCxnSpPr>
                <a:stCxn id="166" idx="0"/>
              </p:cNvCxnSpPr>
              <p:nvPr/>
            </p:nvCxnSpPr>
            <p:spPr>
              <a:xfrm>
                <a:off x="7538315" y="2367231"/>
                <a:ext cx="18575" cy="40209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직선 화살표 연결선 194">
                <a:extLst>
                  <a:ext uri="{FF2B5EF4-FFF2-40B4-BE49-F238E27FC236}">
                    <a16:creationId xmlns:a16="http://schemas.microsoft.com/office/drawing/2014/main" id="{16171750-DF93-8342-B544-BE05F56ADB58}"/>
                  </a:ext>
                </a:extLst>
              </p:cNvPr>
              <p:cNvCxnSpPr>
                <a:stCxn id="167" idx="1"/>
              </p:cNvCxnSpPr>
              <p:nvPr/>
            </p:nvCxnSpPr>
            <p:spPr>
              <a:xfrm flipH="1" flipV="1">
                <a:off x="7194319" y="2154279"/>
                <a:ext cx="313410" cy="18236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42" name="Picture 241" descr="volume_try4.png">
            <a:extLst>
              <a:ext uri="{FF2B5EF4-FFF2-40B4-BE49-F238E27FC236}">
                <a16:creationId xmlns:a16="http://schemas.microsoft.com/office/drawing/2014/main" id="{E29B8725-C684-954E-9CC0-EB297787E903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0463989" y="18574466"/>
            <a:ext cx="1364253" cy="1641878"/>
          </a:xfrm>
          <a:prstGeom prst="rect">
            <a:avLst/>
          </a:prstGeom>
        </p:spPr>
      </p:pic>
      <p:pic>
        <p:nvPicPr>
          <p:cNvPr id="244" name="Picture 243">
            <a:extLst>
              <a:ext uri="{FF2B5EF4-FFF2-40B4-BE49-F238E27FC236}">
                <a16:creationId xmlns:a16="http://schemas.microsoft.com/office/drawing/2014/main" id="{D8AE45E5-0972-6B47-BF9A-A7EB15AEE418}"/>
              </a:ext>
            </a:extLst>
          </p:cNvPr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1864" y="17125283"/>
            <a:ext cx="1697126" cy="1408963"/>
          </a:xfrm>
          <a:prstGeom prst="rect">
            <a:avLst/>
          </a:prstGeom>
        </p:spPr>
      </p:pic>
      <p:graphicFrame>
        <p:nvGraphicFramePr>
          <p:cNvPr id="245" name="Content Placeholder 4">
            <a:extLst>
              <a:ext uri="{FF2B5EF4-FFF2-40B4-BE49-F238E27FC236}">
                <a16:creationId xmlns:a16="http://schemas.microsoft.com/office/drawing/2014/main" id="{CEA73E8C-AD94-D940-BA8F-1DD01C7F08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232088"/>
              </p:ext>
            </p:extLst>
          </p:nvPr>
        </p:nvGraphicFramePr>
        <p:xfrm>
          <a:off x="31919380" y="18508102"/>
          <a:ext cx="3641061" cy="2712424"/>
        </p:xfrm>
        <a:graphic>
          <a:graphicData uri="http://schemas.openxmlformats.org/drawingml/2006/table">
            <a:tbl>
              <a:tblPr/>
              <a:tblGrid>
                <a:gridCol w="1213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053">
                <a:tc>
                  <a:txBody>
                    <a:bodyPr/>
                    <a:lstStyle/>
                    <a:p>
                      <a:pPr rtl="0" fontAlgn="b"/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no sorting</a:t>
                      </a:r>
                    </a:p>
                  </a:txBody>
                  <a:tcPr marL="0" marR="0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full sorting</a:t>
                      </a:r>
                    </a:p>
                  </a:txBody>
                  <a:tcPr marL="0" marR="0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053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ptcls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(Ki)</a:t>
                      </a:r>
                    </a:p>
                  </a:txBody>
                  <a:tcPr marL="0" marR="0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time (s)</a:t>
                      </a:r>
                    </a:p>
                  </a:txBody>
                  <a:tcPr marL="0" marR="0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time (s)</a:t>
                      </a:r>
                    </a:p>
                  </a:txBody>
                  <a:tcPr marL="0" marR="0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053"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128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2.298661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3.642041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053"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256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2.895464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3.415048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053"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512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3.79263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3.851178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053"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1024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4.972283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4.090044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053"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2048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7.089673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4.389198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053"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4096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11.578984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4.799475</a:t>
                      </a:r>
                    </a:p>
                  </a:txBody>
                  <a:tcPr marL="14288" marR="14288" marT="9525" marB="952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46" name="Picture 245">
            <a:extLst>
              <a:ext uri="{FF2B5EF4-FFF2-40B4-BE49-F238E27FC236}">
                <a16:creationId xmlns:a16="http://schemas.microsoft.com/office/drawing/2014/main" id="{D728F76F-32BC-1344-A33D-69C406B504C6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8"/>
          <a:stretch/>
        </p:blipFill>
        <p:spPr>
          <a:xfrm>
            <a:off x="33507367" y="15948566"/>
            <a:ext cx="2084083" cy="2496864"/>
          </a:xfrm>
          <a:prstGeom prst="rect">
            <a:avLst/>
          </a:prstGeom>
        </p:spPr>
      </p:pic>
      <p:pic>
        <p:nvPicPr>
          <p:cNvPr id="247" name="Picture 246" descr="search_path_updated2.png">
            <a:extLst>
              <a:ext uri="{FF2B5EF4-FFF2-40B4-BE49-F238E27FC236}">
                <a16:creationId xmlns:a16="http://schemas.microsoft.com/office/drawing/2014/main" id="{F12D57B1-DA13-0F4D-95A3-F9383547C2B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4805" y="16032628"/>
            <a:ext cx="1512042" cy="2336792"/>
          </a:xfrm>
          <a:prstGeom prst="rect">
            <a:avLst/>
          </a:prstGeom>
        </p:spPr>
      </p:pic>
      <p:sp>
        <p:nvSpPr>
          <p:cNvPr id="208" name="CustomShape 4">
            <a:extLst>
              <a:ext uri="{FF2B5EF4-FFF2-40B4-BE49-F238E27FC236}">
                <a16:creationId xmlns:a16="http://schemas.microsoft.com/office/drawing/2014/main" id="{5D709CF6-A121-2C49-A936-47FC030F07C5}"/>
              </a:ext>
            </a:extLst>
          </p:cNvPr>
          <p:cNvSpPr/>
          <p:nvPr/>
        </p:nvSpPr>
        <p:spPr>
          <a:xfrm>
            <a:off x="1254981" y="22048415"/>
            <a:ext cx="2595144" cy="4486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trike="noStrike" spc="-1" dirty="0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3D mesh for </a:t>
            </a:r>
            <a:r>
              <a:rPr lang="en-US" strike="noStrike" spc="-1" dirty="0" err="1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GITRm</a:t>
            </a:r>
            <a:endParaRPr lang="en-US" strike="noStrike" spc="-1" dirty="0">
              <a:solidFill>
                <a:srgbClr val="000000"/>
              </a:solidFill>
              <a:effectLst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7" name="Picture 226">
            <a:extLst>
              <a:ext uri="{FF2B5EF4-FFF2-40B4-BE49-F238E27FC236}">
                <a16:creationId xmlns:a16="http://schemas.microsoft.com/office/drawing/2014/main" id="{EECAA04C-AA16-4A4F-BB69-8DF03E198181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2837" y="19695077"/>
            <a:ext cx="3587772" cy="22608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21B039-F602-7C42-8670-056C0DE788D8}"/>
              </a:ext>
            </a:extLst>
          </p:cNvPr>
          <p:cNvSpPr/>
          <p:nvPr/>
        </p:nvSpPr>
        <p:spPr>
          <a:xfrm>
            <a:off x="7845395" y="21993036"/>
            <a:ext cx="4237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Curved mesh for complex geometry</a:t>
            </a:r>
          </a:p>
        </p:txBody>
      </p:sp>
      <p:sp>
        <p:nvSpPr>
          <p:cNvPr id="190" name="CustomShape 4"/>
          <p:cNvSpPr/>
          <p:nvPr/>
        </p:nvSpPr>
        <p:spPr>
          <a:xfrm>
            <a:off x="3656313" y="22048415"/>
            <a:ext cx="4237763" cy="7527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High order mesh curving</a:t>
            </a:r>
            <a:endParaRPr lang="en-US" strike="noStrike" spc="-1" dirty="0">
              <a:solidFill>
                <a:srgbClr val="000000"/>
              </a:solidFill>
              <a:effectLst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4">
            <a:extLst>
              <a:ext uri="{FF2B5EF4-FFF2-40B4-BE49-F238E27FC236}">
                <a16:creationId xmlns:a16="http://schemas.microsoft.com/office/drawing/2014/main" id="{4C8F6F21-25BB-774E-887F-E4AC57B91AA7}"/>
              </a:ext>
            </a:extLst>
          </p:cNvPr>
          <p:cNvSpPr/>
          <p:nvPr/>
        </p:nvSpPr>
        <p:spPr>
          <a:xfrm>
            <a:off x="14109700" y="16191322"/>
            <a:ext cx="3924300" cy="420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trike="noStrike" spc="-1" dirty="0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Example adaptive mesh</a:t>
            </a:r>
          </a:p>
        </p:txBody>
      </p:sp>
      <p:sp>
        <p:nvSpPr>
          <p:cNvPr id="249" name="CustomShape 4">
            <a:extLst>
              <a:ext uri="{FF2B5EF4-FFF2-40B4-BE49-F238E27FC236}">
                <a16:creationId xmlns:a16="http://schemas.microsoft.com/office/drawing/2014/main" id="{C48EF426-6F24-D447-A189-152DD2DEC254}"/>
              </a:ext>
            </a:extLst>
          </p:cNvPr>
          <p:cNvSpPr/>
          <p:nvPr/>
        </p:nvSpPr>
        <p:spPr>
          <a:xfrm>
            <a:off x="20383500" y="16204022"/>
            <a:ext cx="2755900" cy="420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trike="noStrike" spc="-1" dirty="0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MFEM Analysis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2801600" y="7943760"/>
            <a:ext cx="7004759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bg2"/>
                </a:solidFill>
                <a:effectLst/>
              </a:rPr>
              <a:t>Workflow steps</a:t>
            </a:r>
          </a:p>
          <a:p>
            <a:pPr marL="5715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effectLst/>
              </a:rPr>
              <a:t>Obtain and clean-up antenna CAD models</a:t>
            </a:r>
          </a:p>
          <a:p>
            <a:pPr marL="5715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effectLst/>
              </a:rPr>
              <a:t>Combine antenna, reactor and physics geometries</a:t>
            </a:r>
          </a:p>
          <a:p>
            <a:pPr marL="5715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effectLst/>
              </a:rPr>
              <a:t>Associate analysis attributes</a:t>
            </a:r>
          </a:p>
          <a:p>
            <a:pPr marL="5715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effectLst/>
              </a:rPr>
              <a:t>Automatic mesh generation</a:t>
            </a:r>
          </a:p>
          <a:p>
            <a:pPr marL="5715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effectLst/>
              </a:rPr>
              <a:t>MFEM finite element analysis</a:t>
            </a:r>
          </a:p>
          <a:p>
            <a:pPr marL="5715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effectLst/>
              </a:rPr>
              <a:t>Estimate errors. If below tolerance terminate</a:t>
            </a:r>
          </a:p>
          <a:p>
            <a:pPr marL="5715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effectLst/>
              </a:rPr>
              <a:t>Adapt mesh and return to step 5</a:t>
            </a:r>
          </a:p>
          <a:p>
            <a:pPr marL="5715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Steps 1-3 are carried out interactively</a:t>
            </a:r>
          </a:p>
          <a:p>
            <a:pPr marL="5715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Steps 4-7 are automated and execute in parallel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2"/>
                </a:solidFill>
                <a:effectLst/>
              </a:rPr>
              <a:t>Tools used</a:t>
            </a:r>
          </a:p>
          <a:p>
            <a:pPr marL="457200" indent="-22860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Geometry – </a:t>
            </a:r>
            <a:r>
              <a:rPr lang="en-US" dirty="0" err="1">
                <a:solidFill>
                  <a:schemeClr val="bg2"/>
                </a:solidFill>
                <a:effectLst/>
              </a:rPr>
              <a:t>Simmetrix</a:t>
            </a:r>
            <a:r>
              <a:rPr lang="en-US" dirty="0">
                <a:solidFill>
                  <a:schemeClr val="bg2"/>
                </a:solidFill>
                <a:effectLst/>
              </a:rPr>
              <a:t> </a:t>
            </a:r>
            <a:r>
              <a:rPr lang="en-US" dirty="0" err="1">
                <a:solidFill>
                  <a:schemeClr val="bg2"/>
                </a:solidFill>
                <a:effectLst/>
              </a:rPr>
              <a:t>SimModeler</a:t>
            </a:r>
            <a:r>
              <a:rPr lang="en-US" dirty="0">
                <a:solidFill>
                  <a:schemeClr val="bg2"/>
                </a:solidFill>
                <a:effectLst/>
              </a:rPr>
              <a:t>, CAD systems, EFIT</a:t>
            </a:r>
          </a:p>
          <a:p>
            <a:pPr marL="457200" indent="-22860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Mesh generation – </a:t>
            </a:r>
            <a:r>
              <a:rPr lang="en-US" dirty="0" err="1">
                <a:solidFill>
                  <a:schemeClr val="bg2"/>
                </a:solidFill>
                <a:effectLst/>
              </a:rPr>
              <a:t>Simmetrix</a:t>
            </a:r>
            <a:r>
              <a:rPr lang="en-US" dirty="0">
                <a:solidFill>
                  <a:schemeClr val="bg2"/>
                </a:solidFill>
                <a:effectLst/>
              </a:rPr>
              <a:t> </a:t>
            </a:r>
            <a:r>
              <a:rPr lang="en-US" dirty="0" err="1">
                <a:solidFill>
                  <a:schemeClr val="bg2"/>
                </a:solidFill>
                <a:effectLst/>
              </a:rPr>
              <a:t>MeshSim</a:t>
            </a:r>
            <a:endParaRPr lang="en-US" dirty="0">
              <a:solidFill>
                <a:schemeClr val="bg2"/>
              </a:solidFill>
              <a:effectLst/>
            </a:endParaRPr>
          </a:p>
          <a:p>
            <a:pPr marL="457200" indent="-22860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Mesh services and curved mesh adaptation – PUMI</a:t>
            </a:r>
          </a:p>
          <a:p>
            <a:pPr marL="457200" indent="-22860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High-order finite element analysis – MFEM</a:t>
            </a:r>
          </a:p>
          <a:p>
            <a:pPr marL="457200" indent="-22860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RF simulations – </a:t>
            </a:r>
            <a:r>
              <a:rPr lang="en-US" dirty="0" err="1">
                <a:solidFill>
                  <a:schemeClr val="bg2"/>
                </a:solidFill>
                <a:effectLst/>
              </a:rPr>
              <a:t>PetraM</a:t>
            </a:r>
            <a:r>
              <a:rPr lang="en-US" dirty="0">
                <a:solidFill>
                  <a:schemeClr val="bg2"/>
                </a:solidFill>
                <a:effectLst/>
              </a:rPr>
              <a:t> </a:t>
            </a:r>
          </a:p>
          <a:p>
            <a:pPr marL="457200" indent="-22860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Error estimator – PUMI</a:t>
            </a:r>
          </a:p>
        </p:txBody>
      </p:sp>
      <p:sp>
        <p:nvSpPr>
          <p:cNvPr id="250" name="CustomShape 4">
            <a:extLst>
              <a:ext uri="{FF2B5EF4-FFF2-40B4-BE49-F238E27FC236}">
                <a16:creationId xmlns:a16="http://schemas.microsoft.com/office/drawing/2014/main" id="{FFB4A676-E8A6-4B43-AFBE-A244B386D132}"/>
              </a:ext>
            </a:extLst>
          </p:cNvPr>
          <p:cNvSpPr/>
          <p:nvPr/>
        </p:nvSpPr>
        <p:spPr>
          <a:xfrm>
            <a:off x="20370800" y="13397322"/>
            <a:ext cx="2755900" cy="420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trike="noStrike" spc="-1" dirty="0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Combined geometry</a:t>
            </a:r>
          </a:p>
        </p:txBody>
      </p:sp>
      <p:pic>
        <p:nvPicPr>
          <p:cNvPr id="251" name="Picture 250">
            <a:extLst>
              <a:ext uri="{FF2B5EF4-FFF2-40B4-BE49-F238E27FC236}">
                <a16:creationId xmlns:a16="http://schemas.microsoft.com/office/drawing/2014/main" id="{41A089BB-B04B-2D41-BC9B-4C98FE40F48B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3553" y="20380958"/>
            <a:ext cx="4059811" cy="2926529"/>
          </a:xfrm>
          <a:prstGeom prst="rect">
            <a:avLst/>
          </a:prstGeom>
        </p:spPr>
      </p:pic>
      <p:pic>
        <p:nvPicPr>
          <p:cNvPr id="248" name="image08.png">
            <a:extLst>
              <a:ext uri="{FF2B5EF4-FFF2-40B4-BE49-F238E27FC236}">
                <a16:creationId xmlns:a16="http://schemas.microsoft.com/office/drawing/2014/main" id="{001DAF10-1145-B949-BFE5-4044027C4D3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7232" y="17694288"/>
            <a:ext cx="1345739" cy="260623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53" name="image08.png">
            <a:extLst>
              <a:ext uri="{FF2B5EF4-FFF2-40B4-BE49-F238E27FC236}">
                <a16:creationId xmlns:a16="http://schemas.microsoft.com/office/drawing/2014/main" id="{97B63B78-A5BD-994D-BD1D-5A1A71176B61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32284" y="17802218"/>
            <a:ext cx="2242195" cy="151522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54" name="TextBox 253">
            <a:extLst>
              <a:ext uri="{FF2B5EF4-FFF2-40B4-BE49-F238E27FC236}">
                <a16:creationId xmlns:a16="http://schemas.microsoft.com/office/drawing/2014/main" id="{E764AF41-D310-CC4D-8450-BDB619AB4CFA}"/>
              </a:ext>
            </a:extLst>
          </p:cNvPr>
          <p:cNvSpPr txBox="1"/>
          <p:nvPr/>
        </p:nvSpPr>
        <p:spPr>
          <a:xfrm>
            <a:off x="22088785" y="18577747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5632DFA4-AE5C-B245-BCAF-45553670E379}"/>
              </a:ext>
            </a:extLst>
          </p:cNvPr>
          <p:cNvSpPr txBox="1"/>
          <p:nvPr/>
        </p:nvSpPr>
        <p:spPr>
          <a:xfrm>
            <a:off x="23058412" y="18278489"/>
            <a:ext cx="255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256" name="CustomShape 4">
            <a:extLst>
              <a:ext uri="{FF2B5EF4-FFF2-40B4-BE49-F238E27FC236}">
                <a16:creationId xmlns:a16="http://schemas.microsoft.com/office/drawing/2014/main" id="{5D373C79-6783-AD4C-ABAE-D4387745DAA0}"/>
              </a:ext>
            </a:extLst>
          </p:cNvPr>
          <p:cNvSpPr/>
          <p:nvPr/>
        </p:nvSpPr>
        <p:spPr>
          <a:xfrm>
            <a:off x="21334904" y="19338562"/>
            <a:ext cx="2755900" cy="420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trike="noStrike" spc="-1" dirty="0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Partitioned mesh – </a:t>
            </a:r>
            <a:r>
              <a:rPr lang="en-US" strike="noStrike" spc="-1" dirty="0" err="1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PICpart</a:t>
            </a:r>
            <a:r>
              <a:rPr lang="en-US" strike="noStrike" spc="-1" dirty="0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 is collection </a:t>
            </a:r>
            <a:br>
              <a:rPr lang="en-US" strike="noStrike" spc="-1" dirty="0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trike="noStrike" spc="-1" dirty="0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of partition parts</a:t>
            </a:r>
          </a:p>
        </p:txBody>
      </p:sp>
      <p:sp>
        <p:nvSpPr>
          <p:cNvPr id="257" name="CustomShape 4">
            <a:extLst>
              <a:ext uri="{FF2B5EF4-FFF2-40B4-BE49-F238E27FC236}">
                <a16:creationId xmlns:a16="http://schemas.microsoft.com/office/drawing/2014/main" id="{0F0EA639-B366-0041-A442-137F5F86B741}"/>
              </a:ext>
            </a:extLst>
          </p:cNvPr>
          <p:cNvSpPr/>
          <p:nvPr/>
        </p:nvSpPr>
        <p:spPr>
          <a:xfrm>
            <a:off x="19282711" y="20846468"/>
            <a:ext cx="1803982" cy="9772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trike="noStrike" spc="-1" dirty="0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Sell-C-</a:t>
            </a:r>
            <a:r>
              <a:rPr lang="el-GR" dirty="0">
                <a:solidFill>
                  <a:schemeClr val="bg2"/>
                </a:solidFill>
                <a:effectLst/>
              </a:rPr>
              <a:t>σ</a:t>
            </a:r>
            <a:r>
              <a:rPr lang="en-US" spc="-1" dirty="0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br>
              <a:rPr lang="en-US" spc="-1" dirty="0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pc="-1" dirty="0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particle data </a:t>
            </a:r>
            <a:br>
              <a:rPr lang="en-US" spc="-1" dirty="0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pc="-1" dirty="0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structure </a:t>
            </a:r>
            <a:endParaRPr lang="en-US" strike="noStrike" spc="-1" dirty="0">
              <a:solidFill>
                <a:srgbClr val="000000"/>
              </a:solidFill>
              <a:effectLst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4">
            <a:extLst>
              <a:ext uri="{FF2B5EF4-FFF2-40B4-BE49-F238E27FC236}">
                <a16:creationId xmlns:a16="http://schemas.microsoft.com/office/drawing/2014/main" id="{A362352C-C5AD-1A41-983D-1C417BF32B70}"/>
              </a:ext>
            </a:extLst>
          </p:cNvPr>
          <p:cNvSpPr/>
          <p:nvPr/>
        </p:nvSpPr>
        <p:spPr>
          <a:xfrm>
            <a:off x="13364908" y="24781622"/>
            <a:ext cx="6902324" cy="420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SCS is within 20% of flat array performance, </a:t>
            </a:r>
            <a:br>
              <a:rPr lang="en-US" spc="-1" dirty="0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pc="-1" dirty="0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faster in many of the non-uniform distributions</a:t>
            </a: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effectLst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7" name="Picture 426">
            <a:extLst>
              <a:ext uri="{FF2B5EF4-FFF2-40B4-BE49-F238E27FC236}">
                <a16:creationId xmlns:a16="http://schemas.microsoft.com/office/drawing/2014/main" id="{FBB91202-491A-6041-8DC5-6268545127FB}"/>
              </a:ext>
            </a:extLst>
          </p:cNvPr>
          <p:cNvPicPr/>
          <p:nvPr/>
        </p:nvPicPr>
        <p:blipFill>
          <a:blip r:embed="rId31"/>
          <a:stretch>
            <a:fillRect/>
          </a:stretch>
        </p:blipFill>
        <p:spPr>
          <a:xfrm>
            <a:off x="31054944" y="22512786"/>
            <a:ext cx="2971225" cy="1909769"/>
          </a:xfrm>
          <a:prstGeom prst="rect">
            <a:avLst/>
          </a:prstGeom>
        </p:spPr>
      </p:pic>
      <p:pic>
        <p:nvPicPr>
          <p:cNvPr id="428" name="Picture 4" descr="C:\Users\fan\Dropbox\thesis\latex\newfig\elmAdaptedUZoom.png">
            <a:extLst>
              <a:ext uri="{FF2B5EF4-FFF2-40B4-BE49-F238E27FC236}">
                <a16:creationId xmlns:a16="http://schemas.microsoft.com/office/drawing/2014/main" id="{E1A7D977-703A-E04A-BA90-37E890058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15" r="15500"/>
          <a:stretch/>
        </p:blipFill>
        <p:spPr bwMode="auto">
          <a:xfrm>
            <a:off x="33980506" y="22317321"/>
            <a:ext cx="1603308" cy="1530576"/>
          </a:xfrm>
          <a:prstGeom prst="rect">
            <a:avLst/>
          </a:prstGeom>
          <a:noFill/>
        </p:spPr>
      </p:pic>
      <p:grpSp>
        <p:nvGrpSpPr>
          <p:cNvPr id="259" name="Group 258">
            <a:extLst>
              <a:ext uri="{FF2B5EF4-FFF2-40B4-BE49-F238E27FC236}">
                <a16:creationId xmlns:a16="http://schemas.microsoft.com/office/drawing/2014/main" id="{69781E2B-B48B-5A44-815D-9E1FEEF03F02}"/>
              </a:ext>
            </a:extLst>
          </p:cNvPr>
          <p:cNvGrpSpPr/>
          <p:nvPr/>
        </p:nvGrpSpPr>
        <p:grpSpPr>
          <a:xfrm>
            <a:off x="32537996" y="23953035"/>
            <a:ext cx="3193950" cy="1809601"/>
            <a:chOff x="3447697" y="3915235"/>
            <a:chExt cx="5692066" cy="3007135"/>
          </a:xfrm>
        </p:grpSpPr>
        <p:sp>
          <p:nvSpPr>
            <p:cNvPr id="260" name="Shape 332">
              <a:extLst>
                <a:ext uri="{FF2B5EF4-FFF2-40B4-BE49-F238E27FC236}">
                  <a16:creationId xmlns:a16="http://schemas.microsoft.com/office/drawing/2014/main" id="{46759849-96EB-3242-A04C-6F02D08487D9}"/>
                </a:ext>
              </a:extLst>
            </p:cNvPr>
            <p:cNvSpPr/>
            <p:nvPr/>
          </p:nvSpPr>
          <p:spPr>
            <a:xfrm rot="18745778">
              <a:off x="7132810" y="4983775"/>
              <a:ext cx="200711" cy="46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28"/>
                  </a:moveTo>
                  <a:lnTo>
                    <a:pt x="5400" y="15828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5828"/>
                  </a:lnTo>
                  <a:lnTo>
                    <a:pt x="21600" y="15828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004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 sz="1200"/>
            </a:p>
          </p:txBody>
        </p:sp>
        <p:sp>
          <p:nvSpPr>
            <p:cNvPr id="261" name="Shape 333">
              <a:extLst>
                <a:ext uri="{FF2B5EF4-FFF2-40B4-BE49-F238E27FC236}">
                  <a16:creationId xmlns:a16="http://schemas.microsoft.com/office/drawing/2014/main" id="{FA727A3C-1EE5-ED47-8823-30B7588518EB}"/>
                </a:ext>
              </a:extLst>
            </p:cNvPr>
            <p:cNvSpPr/>
            <p:nvPr/>
          </p:nvSpPr>
          <p:spPr>
            <a:xfrm rot="3179941">
              <a:off x="7056840" y="5818183"/>
              <a:ext cx="199093" cy="46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74"/>
                  </a:moveTo>
                  <a:lnTo>
                    <a:pt x="5400" y="15874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5874"/>
                  </a:lnTo>
                  <a:lnTo>
                    <a:pt x="21600" y="15874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004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 sz="1200"/>
            </a:p>
          </p:txBody>
        </p:sp>
        <p:sp>
          <p:nvSpPr>
            <p:cNvPr id="262" name="Shape 334">
              <a:extLst>
                <a:ext uri="{FF2B5EF4-FFF2-40B4-BE49-F238E27FC236}">
                  <a16:creationId xmlns:a16="http://schemas.microsoft.com/office/drawing/2014/main" id="{A0CD705E-3791-E445-B6C9-D5083748107E}"/>
                </a:ext>
              </a:extLst>
            </p:cNvPr>
            <p:cNvSpPr/>
            <p:nvPr/>
          </p:nvSpPr>
          <p:spPr>
            <a:xfrm rot="14082279">
              <a:off x="5075301" y="4951807"/>
              <a:ext cx="199902" cy="46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51"/>
                  </a:moveTo>
                  <a:lnTo>
                    <a:pt x="5400" y="1585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5851"/>
                  </a:lnTo>
                  <a:lnTo>
                    <a:pt x="21600" y="1585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004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 sz="1200"/>
            </a:p>
          </p:txBody>
        </p:sp>
        <p:sp>
          <p:nvSpPr>
            <p:cNvPr id="263" name="Shape 335">
              <a:extLst>
                <a:ext uri="{FF2B5EF4-FFF2-40B4-BE49-F238E27FC236}">
                  <a16:creationId xmlns:a16="http://schemas.microsoft.com/office/drawing/2014/main" id="{749CBE5D-82CB-5B4C-92F7-92E81A578338}"/>
                </a:ext>
              </a:extLst>
            </p:cNvPr>
            <p:cNvSpPr/>
            <p:nvPr/>
          </p:nvSpPr>
          <p:spPr>
            <a:xfrm rot="7268436">
              <a:off x="5290488" y="5827278"/>
              <a:ext cx="199903" cy="45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672"/>
                  </a:moveTo>
                  <a:lnTo>
                    <a:pt x="5400" y="15672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5672"/>
                  </a:lnTo>
                  <a:lnTo>
                    <a:pt x="21600" y="15672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004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 sz="1200"/>
            </a:p>
          </p:txBody>
        </p:sp>
        <p:sp>
          <p:nvSpPr>
            <p:cNvPr id="264" name="Shape 340">
              <a:extLst>
                <a:ext uri="{FF2B5EF4-FFF2-40B4-BE49-F238E27FC236}">
                  <a16:creationId xmlns:a16="http://schemas.microsoft.com/office/drawing/2014/main" id="{08DDC5CB-2258-C747-AFB3-7991A69CA8D9}"/>
                </a:ext>
              </a:extLst>
            </p:cNvPr>
            <p:cNvSpPr/>
            <p:nvPr/>
          </p:nvSpPr>
          <p:spPr>
            <a:xfrm>
              <a:off x="5240919" y="3915235"/>
              <a:ext cx="2072060" cy="1309399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4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200"/>
            </a:p>
          </p:txBody>
        </p:sp>
        <p:sp>
          <p:nvSpPr>
            <p:cNvPr id="265" name="Shape 341">
              <a:extLst>
                <a:ext uri="{FF2B5EF4-FFF2-40B4-BE49-F238E27FC236}">
                  <a16:creationId xmlns:a16="http://schemas.microsoft.com/office/drawing/2014/main" id="{116C806E-F1DD-2841-B820-15A4686DB279}"/>
                </a:ext>
              </a:extLst>
            </p:cNvPr>
            <p:cNvSpPr/>
            <p:nvPr/>
          </p:nvSpPr>
          <p:spPr>
            <a:xfrm>
              <a:off x="5349901" y="4030707"/>
              <a:ext cx="1975203" cy="12609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rPr sz="1050" dirty="0"/>
                <a:t>Particle</a:t>
              </a:r>
              <a:r>
                <a:rPr lang="en-US" sz="1050" dirty="0"/>
                <a:t> </a:t>
              </a:r>
              <a:r>
                <a:rPr sz="1050" dirty="0"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Push</a:t>
              </a:r>
              <a:endParaRPr sz="1050" dirty="0">
                <a:solidFill>
                  <a:schemeClr val="accent3">
                    <a:lumOff val="44000"/>
                  </a:schemeClr>
                </a:solidFill>
              </a:endParaRP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200" dirty="0">
                <a:solidFill>
                  <a:schemeClr val="accent3">
                    <a:lumOff val="44000"/>
                  </a:schemeClr>
                </a:solidFill>
              </a:endParaRP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200" dirty="0">
                <a:solidFill>
                  <a:schemeClr val="accent3">
                    <a:lumOff val="44000"/>
                  </a:schemeClr>
                </a:solidFill>
              </a:endParaRP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200" dirty="0">
                <a:solidFill>
                  <a:schemeClr val="accent3">
                    <a:lumOff val="44000"/>
                  </a:schemeClr>
                </a:solidFill>
              </a:endParaRPr>
            </a:p>
          </p:txBody>
        </p:sp>
        <p:sp>
          <p:nvSpPr>
            <p:cNvPr id="266" name="Shape 343">
              <a:extLst>
                <a:ext uri="{FF2B5EF4-FFF2-40B4-BE49-F238E27FC236}">
                  <a16:creationId xmlns:a16="http://schemas.microsoft.com/office/drawing/2014/main" id="{6568ED44-ECDE-0A42-83E3-3995CDAB1626}"/>
                </a:ext>
              </a:extLst>
            </p:cNvPr>
            <p:cNvSpPr/>
            <p:nvPr/>
          </p:nvSpPr>
          <p:spPr>
            <a:xfrm>
              <a:off x="5383616" y="4675964"/>
              <a:ext cx="381750" cy="208664"/>
            </a:xfrm>
            <a:prstGeom prst="rect">
              <a:avLst/>
            </a:prstGeom>
            <a:blipFill rotWithShape="1">
              <a:blip r:embed="rId3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 sz="1200"/>
            </a:p>
          </p:txBody>
        </p:sp>
        <p:sp>
          <p:nvSpPr>
            <p:cNvPr id="267" name="Shape 344">
              <a:extLst>
                <a:ext uri="{FF2B5EF4-FFF2-40B4-BE49-F238E27FC236}">
                  <a16:creationId xmlns:a16="http://schemas.microsoft.com/office/drawing/2014/main" id="{B4F37625-7C53-3747-A81B-B05AA0AEF713}"/>
                </a:ext>
              </a:extLst>
            </p:cNvPr>
            <p:cNvSpPr/>
            <p:nvPr/>
          </p:nvSpPr>
          <p:spPr>
            <a:xfrm>
              <a:off x="5383616" y="4675964"/>
              <a:ext cx="381749" cy="432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r>
                <a:rPr sz="1200"/>
                <a:t> </a:t>
              </a:r>
            </a:p>
          </p:txBody>
        </p:sp>
        <p:sp>
          <p:nvSpPr>
            <p:cNvPr id="268" name="Shape 346">
              <a:extLst>
                <a:ext uri="{FF2B5EF4-FFF2-40B4-BE49-F238E27FC236}">
                  <a16:creationId xmlns:a16="http://schemas.microsoft.com/office/drawing/2014/main" id="{5E5AE828-BE46-2240-8586-3B51E1415918}"/>
                </a:ext>
              </a:extLst>
            </p:cNvPr>
            <p:cNvSpPr/>
            <p:nvPr/>
          </p:nvSpPr>
          <p:spPr>
            <a:xfrm>
              <a:off x="5228795" y="4870182"/>
              <a:ext cx="1418793" cy="318573"/>
            </a:xfrm>
            <a:prstGeom prst="rect">
              <a:avLst/>
            </a:prstGeom>
            <a:blipFill rotWithShape="1">
              <a:blip r:embed="rId3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 sz="1200"/>
            </a:p>
          </p:txBody>
        </p:sp>
        <p:sp>
          <p:nvSpPr>
            <p:cNvPr id="269" name="Shape 347">
              <a:extLst>
                <a:ext uri="{FF2B5EF4-FFF2-40B4-BE49-F238E27FC236}">
                  <a16:creationId xmlns:a16="http://schemas.microsoft.com/office/drawing/2014/main" id="{079DA593-F7BC-9B4D-9E52-605579AF9663}"/>
                </a:ext>
              </a:extLst>
            </p:cNvPr>
            <p:cNvSpPr/>
            <p:nvPr/>
          </p:nvSpPr>
          <p:spPr>
            <a:xfrm>
              <a:off x="5228795" y="4870182"/>
              <a:ext cx="1418793" cy="432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r>
                <a:rPr sz="1200"/>
                <a:t> </a:t>
              </a:r>
            </a:p>
          </p:txBody>
        </p:sp>
        <p:sp>
          <p:nvSpPr>
            <p:cNvPr id="270" name="Shape 358">
              <a:extLst>
                <a:ext uri="{FF2B5EF4-FFF2-40B4-BE49-F238E27FC236}">
                  <a16:creationId xmlns:a16="http://schemas.microsoft.com/office/drawing/2014/main" id="{EE5FBD3A-B19B-904E-B242-3C15D4E3738D}"/>
                </a:ext>
              </a:extLst>
            </p:cNvPr>
            <p:cNvSpPr/>
            <p:nvPr/>
          </p:nvSpPr>
          <p:spPr>
            <a:xfrm rot="14082279">
              <a:off x="5075301" y="4951807"/>
              <a:ext cx="199902" cy="46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51"/>
                  </a:moveTo>
                  <a:lnTo>
                    <a:pt x="5400" y="1585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5851"/>
                  </a:lnTo>
                  <a:lnTo>
                    <a:pt x="21600" y="1585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004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 sz="1200"/>
            </a:p>
          </p:txBody>
        </p:sp>
        <p:sp>
          <p:nvSpPr>
            <p:cNvPr id="271" name="Shape 359">
              <a:extLst>
                <a:ext uri="{FF2B5EF4-FFF2-40B4-BE49-F238E27FC236}">
                  <a16:creationId xmlns:a16="http://schemas.microsoft.com/office/drawing/2014/main" id="{E4C1C06B-5CFD-0D40-94D9-A90CD095CA01}"/>
                </a:ext>
              </a:extLst>
            </p:cNvPr>
            <p:cNvSpPr/>
            <p:nvPr/>
          </p:nvSpPr>
          <p:spPr>
            <a:xfrm>
              <a:off x="3447697" y="4877970"/>
              <a:ext cx="1795246" cy="1667622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4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200"/>
            </a:p>
          </p:txBody>
        </p:sp>
        <p:sp>
          <p:nvSpPr>
            <p:cNvPr id="272" name="Shape 360">
              <a:extLst>
                <a:ext uri="{FF2B5EF4-FFF2-40B4-BE49-F238E27FC236}">
                  <a16:creationId xmlns:a16="http://schemas.microsoft.com/office/drawing/2014/main" id="{4ED14030-7E5A-8A4E-8E3E-012C9B0F8F79}"/>
                </a:ext>
              </a:extLst>
            </p:cNvPr>
            <p:cNvSpPr/>
            <p:nvPr/>
          </p:nvSpPr>
          <p:spPr>
            <a:xfrm>
              <a:off x="3515333" y="4989297"/>
              <a:ext cx="1684873" cy="18013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050" dirty="0"/>
                <a:t>Field to </a:t>
              </a:r>
              <a:br>
                <a:rPr lang="en-US" sz="1050" dirty="0"/>
              </a:br>
              <a:r>
                <a:rPr lang="en-US" sz="1050" dirty="0"/>
                <a:t>Particle</a:t>
              </a:r>
              <a:endParaRPr sz="1050" dirty="0"/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200" dirty="0"/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200" dirty="0"/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200" dirty="0"/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200" dirty="0"/>
            </a:p>
          </p:txBody>
        </p: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0AB87DC3-681E-9146-A338-C44C52C910EF}"/>
                </a:ext>
              </a:extLst>
            </p:cNvPr>
            <p:cNvGrpSpPr/>
            <p:nvPr/>
          </p:nvGrpSpPr>
          <p:grpSpPr>
            <a:xfrm>
              <a:off x="3718788" y="6193484"/>
              <a:ext cx="1278659" cy="432332"/>
              <a:chOff x="-17712" y="144758"/>
              <a:chExt cx="2009240" cy="848023"/>
            </a:xfrm>
          </p:grpSpPr>
          <p:sp>
            <p:nvSpPr>
              <p:cNvPr id="423" name="Shape 362">
                <a:extLst>
                  <a:ext uri="{FF2B5EF4-FFF2-40B4-BE49-F238E27FC236}">
                    <a16:creationId xmlns:a16="http://schemas.microsoft.com/office/drawing/2014/main" id="{3F4DE6DC-D97E-4D4C-9B26-4AC2192FEA92}"/>
                  </a:ext>
                </a:extLst>
              </p:cNvPr>
              <p:cNvSpPr/>
              <p:nvPr/>
            </p:nvSpPr>
            <p:spPr>
              <a:xfrm>
                <a:off x="-17712" y="344625"/>
                <a:ext cx="1958969" cy="237813"/>
              </a:xfrm>
              <a:prstGeom prst="rect">
                <a:avLst/>
              </a:prstGeom>
              <a:blipFill rotWithShape="1">
                <a:blip r:embed="rId3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424" name="Shape 363">
                <a:extLst>
                  <a:ext uri="{FF2B5EF4-FFF2-40B4-BE49-F238E27FC236}">
                    <a16:creationId xmlns:a16="http://schemas.microsoft.com/office/drawing/2014/main" id="{F6641205-7A90-C740-A59F-4138CEFE8F89}"/>
                  </a:ext>
                </a:extLst>
              </p:cNvPr>
              <p:cNvSpPr/>
              <p:nvPr/>
            </p:nvSpPr>
            <p:spPr>
              <a:xfrm>
                <a:off x="32560" y="144758"/>
                <a:ext cx="1958968" cy="8480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r>
                  <a:rPr sz="1200" dirty="0"/>
                  <a:t> </a:t>
                </a:r>
              </a:p>
            </p:txBody>
          </p: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63938836-0963-FD49-9CBF-EBF6D73593F2}"/>
                </a:ext>
              </a:extLst>
            </p:cNvPr>
            <p:cNvGrpSpPr/>
            <p:nvPr/>
          </p:nvGrpSpPr>
          <p:grpSpPr>
            <a:xfrm>
              <a:off x="5525816" y="5395883"/>
              <a:ext cx="1495195" cy="1526487"/>
              <a:chOff x="1" y="-1154747"/>
              <a:chExt cx="2349499" cy="2994241"/>
            </a:xfrm>
          </p:grpSpPr>
          <p:grpSp>
            <p:nvGrpSpPr>
              <p:cNvPr id="414" name="Group 413">
                <a:extLst>
                  <a:ext uri="{FF2B5EF4-FFF2-40B4-BE49-F238E27FC236}">
                    <a16:creationId xmlns:a16="http://schemas.microsoft.com/office/drawing/2014/main" id="{4869674D-8C4A-7F4D-B206-A778860DF1EF}"/>
                  </a:ext>
                </a:extLst>
              </p:cNvPr>
              <p:cNvGrpSpPr/>
              <p:nvPr/>
            </p:nvGrpSpPr>
            <p:grpSpPr>
              <a:xfrm>
                <a:off x="1" y="-1154747"/>
                <a:ext cx="2349499" cy="2921007"/>
                <a:chOff x="1" y="-1154745"/>
                <a:chExt cx="2349499" cy="2921004"/>
              </a:xfrm>
            </p:grpSpPr>
            <p:sp>
              <p:nvSpPr>
                <p:cNvPr id="421" name="Shape 387">
                  <a:extLst>
                    <a:ext uri="{FF2B5EF4-FFF2-40B4-BE49-F238E27FC236}">
                      <a16:creationId xmlns:a16="http://schemas.microsoft.com/office/drawing/2014/main" id="{8A1FB8F5-02A4-9348-8544-6D385E19E3DA}"/>
                    </a:ext>
                  </a:extLst>
                </p:cNvPr>
                <p:cNvSpPr/>
                <p:nvPr/>
              </p:nvSpPr>
              <p:spPr>
                <a:xfrm>
                  <a:off x="1" y="-947015"/>
                  <a:ext cx="2349499" cy="2272580"/>
                </a:xfrm>
                <a:prstGeom prst="roundRect">
                  <a:avLst>
                    <a:gd name="adj" fmla="val 16667"/>
                  </a:avLst>
                </a:prstGeom>
                <a:noFill/>
                <a:ln w="25400" cap="flat">
                  <a:solidFill>
                    <a:srgbClr val="004E4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00"/>
                </a:p>
              </p:txBody>
            </p:sp>
            <p:sp>
              <p:nvSpPr>
                <p:cNvPr id="422" name="Shape 388">
                  <a:extLst>
                    <a:ext uri="{FF2B5EF4-FFF2-40B4-BE49-F238E27FC236}">
                      <a16:creationId xmlns:a16="http://schemas.microsoft.com/office/drawing/2014/main" id="{38164B12-EF8D-CD43-8EAA-399048F5BE7E}"/>
                    </a:ext>
                  </a:extLst>
                </p:cNvPr>
                <p:cNvSpPr/>
                <p:nvPr/>
              </p:nvSpPr>
              <p:spPr>
                <a:xfrm>
                  <a:off x="16158" y="-1154745"/>
                  <a:ext cx="2282535" cy="292100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>
                    <a:defRPr sz="16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lang="en-US" sz="1050" dirty="0"/>
                    <a:t>F</a:t>
                  </a:r>
                  <a:r>
                    <a:rPr sz="1050" dirty="0"/>
                    <a:t>ield </a:t>
                  </a:r>
                  <a:r>
                    <a:rPr lang="en-US" sz="1050" dirty="0"/>
                    <a:t>solve</a:t>
                  </a:r>
                  <a:r>
                    <a:rPr sz="1050" dirty="0"/>
                    <a:t> </a:t>
                  </a:r>
                  <a:r>
                    <a:rPr lang="en-US" sz="1050" dirty="0"/>
                    <a:t>with new RHS</a:t>
                  </a:r>
                  <a:endParaRPr sz="1050" dirty="0">
                    <a:solidFill>
                      <a:schemeClr val="accent3">
                        <a:lumOff val="44000"/>
                      </a:schemeClr>
                    </a:solidFill>
                  </a:endParaRPr>
                </a:p>
                <a:p>
                  <a:pPr algn="ctr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1200" dirty="0">
                    <a:solidFill>
                      <a:schemeClr val="accent3">
                        <a:lumOff val="44000"/>
                      </a:schemeClr>
                    </a:solidFill>
                  </a:endParaRPr>
                </a:p>
              </p:txBody>
            </p:sp>
          </p:grpSp>
          <p:grpSp>
            <p:nvGrpSpPr>
              <p:cNvPr id="415" name="Group 414">
                <a:extLst>
                  <a:ext uri="{FF2B5EF4-FFF2-40B4-BE49-F238E27FC236}">
                    <a16:creationId xmlns:a16="http://schemas.microsoft.com/office/drawing/2014/main" id="{AC771D51-E2DB-2443-B35C-B8E2CBACE904}"/>
                  </a:ext>
                </a:extLst>
              </p:cNvPr>
              <p:cNvGrpSpPr/>
              <p:nvPr/>
            </p:nvGrpSpPr>
            <p:grpSpPr>
              <a:xfrm>
                <a:off x="469252" y="758012"/>
                <a:ext cx="1465392" cy="848031"/>
                <a:chOff x="0" y="0"/>
                <a:chExt cx="1465391" cy="848027"/>
              </a:xfrm>
            </p:grpSpPr>
            <p:sp>
              <p:nvSpPr>
                <p:cNvPr id="419" name="Shape 390">
                  <a:extLst>
                    <a:ext uri="{FF2B5EF4-FFF2-40B4-BE49-F238E27FC236}">
                      <a16:creationId xmlns:a16="http://schemas.microsoft.com/office/drawing/2014/main" id="{A4DB82C7-E822-DF46-BF1E-144106A4BEE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465391" cy="215434"/>
                </a:xfrm>
                <a:prstGeom prst="rect">
                  <a:avLst/>
                </a:prstGeom>
                <a:blipFill rotWithShape="1">
                  <a:blip r:embed="rId3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endParaRPr sz="1200"/>
                </a:p>
              </p:txBody>
            </p:sp>
            <p:sp>
              <p:nvSpPr>
                <p:cNvPr id="420" name="Shape 391">
                  <a:extLst>
                    <a:ext uri="{FF2B5EF4-FFF2-40B4-BE49-F238E27FC236}">
                      <a16:creationId xmlns:a16="http://schemas.microsoft.com/office/drawing/2014/main" id="{A4DFBB6E-E670-4B40-9601-D767868C7BC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465391" cy="84802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r>
                    <a:rPr sz="1200"/>
                    <a:t> </a:t>
                  </a:r>
                </a:p>
              </p:txBody>
            </p:sp>
          </p:grpSp>
          <p:grpSp>
            <p:nvGrpSpPr>
              <p:cNvPr id="416" name="Group 415">
                <a:extLst>
                  <a:ext uri="{FF2B5EF4-FFF2-40B4-BE49-F238E27FC236}">
                    <a16:creationId xmlns:a16="http://schemas.microsoft.com/office/drawing/2014/main" id="{A9BFF773-96A5-A241-838A-95150B484410}"/>
                  </a:ext>
                </a:extLst>
              </p:cNvPr>
              <p:cNvGrpSpPr/>
              <p:nvPr/>
            </p:nvGrpSpPr>
            <p:grpSpPr>
              <a:xfrm>
                <a:off x="523839" y="991463"/>
                <a:ext cx="1278436" cy="848031"/>
                <a:chOff x="0" y="0"/>
                <a:chExt cx="1278434" cy="848027"/>
              </a:xfrm>
            </p:grpSpPr>
            <p:sp>
              <p:nvSpPr>
                <p:cNvPr id="417" name="Shape 393">
                  <a:extLst>
                    <a:ext uri="{FF2B5EF4-FFF2-40B4-BE49-F238E27FC236}">
                      <a16:creationId xmlns:a16="http://schemas.microsoft.com/office/drawing/2014/main" id="{B9293DC4-75E5-884D-8565-5EC60634256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78434" cy="215434"/>
                </a:xfrm>
                <a:prstGeom prst="rect">
                  <a:avLst/>
                </a:prstGeom>
                <a:blipFill rotWithShape="1">
                  <a:blip r:embed="rId37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endParaRPr sz="1200"/>
                </a:p>
              </p:txBody>
            </p:sp>
            <p:sp>
              <p:nvSpPr>
                <p:cNvPr id="418" name="Shape 394">
                  <a:extLst>
                    <a:ext uri="{FF2B5EF4-FFF2-40B4-BE49-F238E27FC236}">
                      <a16:creationId xmlns:a16="http://schemas.microsoft.com/office/drawing/2014/main" id="{02D39D3E-3E25-1249-89FA-90F31CA3ED8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78434" cy="84802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r>
                    <a:rPr sz="1200"/>
                    <a:t> </a:t>
                  </a:r>
                </a:p>
              </p:txBody>
            </p:sp>
          </p:grpSp>
        </p:grpSp>
        <p:sp>
          <p:nvSpPr>
            <p:cNvPr id="275" name="Shape 397">
              <a:extLst>
                <a:ext uri="{FF2B5EF4-FFF2-40B4-BE49-F238E27FC236}">
                  <a16:creationId xmlns:a16="http://schemas.microsoft.com/office/drawing/2014/main" id="{A6922DB9-0428-4A41-A46D-D7172FD5F46E}"/>
                </a:ext>
              </a:extLst>
            </p:cNvPr>
            <p:cNvSpPr/>
            <p:nvPr/>
          </p:nvSpPr>
          <p:spPr>
            <a:xfrm flipH="1">
              <a:off x="7295798" y="4877970"/>
              <a:ext cx="1748775" cy="1667623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4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200"/>
            </a:p>
          </p:txBody>
        </p:sp>
        <p:sp>
          <p:nvSpPr>
            <p:cNvPr id="276" name="Shape 398">
              <a:extLst>
                <a:ext uri="{FF2B5EF4-FFF2-40B4-BE49-F238E27FC236}">
                  <a16:creationId xmlns:a16="http://schemas.microsoft.com/office/drawing/2014/main" id="{56AA3A0D-248E-5F47-AB12-05BF3931D7EF}"/>
                </a:ext>
              </a:extLst>
            </p:cNvPr>
            <p:cNvSpPr/>
            <p:nvPr/>
          </p:nvSpPr>
          <p:spPr>
            <a:xfrm>
              <a:off x="7442147" y="5047061"/>
              <a:ext cx="1697616" cy="1765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050" dirty="0"/>
                <a:t>Charge Deposition</a:t>
              </a:r>
              <a:br>
                <a:rPr lang="en-US" sz="1050" dirty="0"/>
              </a:br>
              <a:endParaRPr lang="en-US" sz="1050" dirty="0">
                <a:solidFill>
                  <a:schemeClr val="accent3">
                    <a:lumOff val="44000"/>
                  </a:schemeClr>
                </a:solidFill>
              </a:endParaRP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lang="en-US" sz="1200" dirty="0">
                <a:solidFill>
                  <a:schemeClr val="accent3">
                    <a:lumOff val="44000"/>
                  </a:schemeClr>
                </a:solidFill>
              </a:endParaRP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200" dirty="0">
                <a:solidFill>
                  <a:schemeClr val="accent3">
                    <a:lumOff val="44000"/>
                  </a:schemeClr>
                </a:solidFill>
              </a:endParaRP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1200" dirty="0">
                <a:solidFill>
                  <a:schemeClr val="accent3">
                    <a:lumOff val="44000"/>
                  </a:schemeClr>
                </a:solidFill>
              </a:endParaRPr>
            </a:p>
          </p:txBody>
        </p:sp>
        <p:sp>
          <p:nvSpPr>
            <p:cNvPr id="277" name="Shape 414">
              <a:extLst>
                <a:ext uri="{FF2B5EF4-FFF2-40B4-BE49-F238E27FC236}">
                  <a16:creationId xmlns:a16="http://schemas.microsoft.com/office/drawing/2014/main" id="{17759E3D-7E10-9546-9542-63E30D05948D}"/>
                </a:ext>
              </a:extLst>
            </p:cNvPr>
            <p:cNvSpPr/>
            <p:nvPr/>
          </p:nvSpPr>
          <p:spPr>
            <a:xfrm>
              <a:off x="7935557" y="6382114"/>
              <a:ext cx="643672" cy="109874"/>
            </a:xfrm>
            <a:prstGeom prst="rect">
              <a:avLst/>
            </a:prstGeom>
            <a:blipFill rotWithShape="1">
              <a:blip r:embed="rId3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 sz="1200"/>
            </a:p>
          </p:txBody>
        </p:sp>
        <p:sp>
          <p:nvSpPr>
            <p:cNvPr id="278" name="Shape 415">
              <a:extLst>
                <a:ext uri="{FF2B5EF4-FFF2-40B4-BE49-F238E27FC236}">
                  <a16:creationId xmlns:a16="http://schemas.microsoft.com/office/drawing/2014/main" id="{3A16F6E9-4B62-F147-8B34-89775C42981E}"/>
                </a:ext>
              </a:extLst>
            </p:cNvPr>
            <p:cNvSpPr/>
            <p:nvPr/>
          </p:nvSpPr>
          <p:spPr>
            <a:xfrm>
              <a:off x="7676226" y="6120464"/>
              <a:ext cx="643673" cy="432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r>
                <a:rPr sz="1200"/>
                <a:t> </a:t>
              </a:r>
            </a:p>
          </p:txBody>
        </p: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FA4ECA32-E922-9A40-8EB9-4EB37804FDB5}"/>
                </a:ext>
              </a:extLst>
            </p:cNvPr>
            <p:cNvGrpSpPr/>
            <p:nvPr/>
          </p:nvGrpSpPr>
          <p:grpSpPr>
            <a:xfrm>
              <a:off x="7758717" y="5625771"/>
              <a:ext cx="963122" cy="680183"/>
              <a:chOff x="7812059" y="5790556"/>
              <a:chExt cx="963122" cy="680183"/>
            </a:xfrm>
          </p:grpSpPr>
          <p:grpSp>
            <p:nvGrpSpPr>
              <p:cNvPr id="359" name="그룹 4">
                <a:extLst>
                  <a:ext uri="{FF2B5EF4-FFF2-40B4-BE49-F238E27FC236}">
                    <a16:creationId xmlns:a16="http://schemas.microsoft.com/office/drawing/2014/main" id="{1321A6AB-4F00-4D46-BCDD-5443D1C1283B}"/>
                  </a:ext>
                </a:extLst>
              </p:cNvPr>
              <p:cNvGrpSpPr/>
              <p:nvPr/>
            </p:nvGrpSpPr>
            <p:grpSpPr>
              <a:xfrm>
                <a:off x="7812059" y="5790556"/>
                <a:ext cx="963122" cy="680183"/>
                <a:chOff x="6551342" y="2083856"/>
                <a:chExt cx="3043354" cy="2686902"/>
              </a:xfrm>
            </p:grpSpPr>
            <p:sp>
              <p:nvSpPr>
                <p:cNvPr id="361" name="이등변 삼각형 6">
                  <a:extLst>
                    <a:ext uri="{FF2B5EF4-FFF2-40B4-BE49-F238E27FC236}">
                      <a16:creationId xmlns:a16="http://schemas.microsoft.com/office/drawing/2014/main" id="{2D4DCC13-10E1-1B4E-A92B-500D61C431D5}"/>
                    </a:ext>
                  </a:extLst>
                </p:cNvPr>
                <p:cNvSpPr/>
                <p:nvPr/>
              </p:nvSpPr>
              <p:spPr>
                <a:xfrm rot="10800000">
                  <a:off x="7562234" y="2978718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62" name="이등변 삼각형 7">
                  <a:extLst>
                    <a:ext uri="{FF2B5EF4-FFF2-40B4-BE49-F238E27FC236}">
                      <a16:creationId xmlns:a16="http://schemas.microsoft.com/office/drawing/2014/main" id="{FD820A6E-9B26-ED42-AAF2-073ED4324040}"/>
                    </a:ext>
                  </a:extLst>
                </p:cNvPr>
                <p:cNvSpPr/>
                <p:nvPr/>
              </p:nvSpPr>
              <p:spPr>
                <a:xfrm rot="10800000">
                  <a:off x="7060793" y="2083856"/>
                  <a:ext cx="1018903" cy="890507"/>
                </a:xfrm>
                <a:prstGeom prst="triangle">
                  <a:avLst/>
                </a:prstGeom>
                <a:solidFill>
                  <a:srgbClr val="92D05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grpSp>
              <p:nvGrpSpPr>
                <p:cNvPr id="363" name="그룹 8">
                  <a:extLst>
                    <a:ext uri="{FF2B5EF4-FFF2-40B4-BE49-F238E27FC236}">
                      <a16:creationId xmlns:a16="http://schemas.microsoft.com/office/drawing/2014/main" id="{CDC3AFEE-D0A8-A24F-9C3B-5C80271ACF0F}"/>
                    </a:ext>
                  </a:extLst>
                </p:cNvPr>
                <p:cNvGrpSpPr/>
                <p:nvPr/>
              </p:nvGrpSpPr>
              <p:grpSpPr>
                <a:xfrm>
                  <a:off x="6889530" y="2323979"/>
                  <a:ext cx="1297577" cy="1297577"/>
                  <a:chOff x="7563394" y="2207623"/>
                  <a:chExt cx="1698172" cy="1698172"/>
                </a:xfrm>
              </p:grpSpPr>
              <p:sp>
                <p:nvSpPr>
                  <p:cNvPr id="405" name="타원 50">
                    <a:extLst>
                      <a:ext uri="{FF2B5EF4-FFF2-40B4-BE49-F238E27FC236}">
                        <a16:creationId xmlns:a16="http://schemas.microsoft.com/office/drawing/2014/main" id="{EA8EEEFD-DEEB-1540-BE0E-7BE5FA9D214B}"/>
                      </a:ext>
                    </a:extLst>
                  </p:cNvPr>
                  <p:cNvSpPr/>
                  <p:nvPr/>
                </p:nvSpPr>
                <p:spPr>
                  <a:xfrm>
                    <a:off x="7620000" y="2264229"/>
                    <a:ext cx="1584960" cy="1584960"/>
                  </a:xfrm>
                  <a:prstGeom prst="ellipse">
                    <a:avLst/>
                  </a:prstGeom>
                  <a:noFill/>
                  <a:ln w="38100">
                    <a:solidFill>
                      <a:srgbClr val="7030A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  <p:sp>
                <p:nvSpPr>
                  <p:cNvPr id="406" name="타원 51">
                    <a:extLst>
                      <a:ext uri="{FF2B5EF4-FFF2-40B4-BE49-F238E27FC236}">
                        <a16:creationId xmlns:a16="http://schemas.microsoft.com/office/drawing/2014/main" id="{64ED125A-9CA6-124F-9A0E-D9FA3A34EE6C}"/>
                      </a:ext>
                    </a:extLst>
                  </p:cNvPr>
                  <p:cNvSpPr/>
                  <p:nvPr/>
                </p:nvSpPr>
                <p:spPr>
                  <a:xfrm>
                    <a:off x="8355874" y="220762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  <p:sp>
                <p:nvSpPr>
                  <p:cNvPr id="407" name="타원 52">
                    <a:extLst>
                      <a:ext uri="{FF2B5EF4-FFF2-40B4-BE49-F238E27FC236}">
                        <a16:creationId xmlns:a16="http://schemas.microsoft.com/office/drawing/2014/main" id="{0BC09E73-F118-A64E-80BD-5CC0386A558A}"/>
                      </a:ext>
                    </a:extLst>
                  </p:cNvPr>
                  <p:cNvSpPr/>
                  <p:nvPr/>
                </p:nvSpPr>
                <p:spPr>
                  <a:xfrm>
                    <a:off x="8355874" y="379258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  <p:sp>
                <p:nvSpPr>
                  <p:cNvPr id="408" name="타원 53">
                    <a:extLst>
                      <a:ext uri="{FF2B5EF4-FFF2-40B4-BE49-F238E27FC236}">
                        <a16:creationId xmlns:a16="http://schemas.microsoft.com/office/drawing/2014/main" id="{1C206E0F-A690-A042-8F98-0AA43C59CBC1}"/>
                      </a:ext>
                    </a:extLst>
                  </p:cNvPr>
                  <p:cNvSpPr/>
                  <p:nvPr/>
                </p:nvSpPr>
                <p:spPr>
                  <a:xfrm>
                    <a:off x="9148354" y="300010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  <p:sp>
                <p:nvSpPr>
                  <p:cNvPr id="409" name="타원 54">
                    <a:extLst>
                      <a:ext uri="{FF2B5EF4-FFF2-40B4-BE49-F238E27FC236}">
                        <a16:creationId xmlns:a16="http://schemas.microsoft.com/office/drawing/2014/main" id="{50015201-668D-9D47-8B5A-B240A8CA05F4}"/>
                      </a:ext>
                    </a:extLst>
                  </p:cNvPr>
                  <p:cNvSpPr/>
                  <p:nvPr/>
                </p:nvSpPr>
                <p:spPr>
                  <a:xfrm>
                    <a:off x="7563394" y="300010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  <p:sp>
                <p:nvSpPr>
                  <p:cNvPr id="410" name="타원 55">
                    <a:extLst>
                      <a:ext uri="{FF2B5EF4-FFF2-40B4-BE49-F238E27FC236}">
                        <a16:creationId xmlns:a16="http://schemas.microsoft.com/office/drawing/2014/main" id="{BADF0609-7925-914C-AF57-A25BC76EFD43}"/>
                      </a:ext>
                    </a:extLst>
                  </p:cNvPr>
                  <p:cNvSpPr/>
                  <p:nvPr/>
                </p:nvSpPr>
                <p:spPr>
                  <a:xfrm>
                    <a:off x="8926288" y="2455818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  <p:sp>
                <p:nvSpPr>
                  <p:cNvPr id="411" name="타원 56">
                    <a:extLst>
                      <a:ext uri="{FF2B5EF4-FFF2-40B4-BE49-F238E27FC236}">
                        <a16:creationId xmlns:a16="http://schemas.microsoft.com/office/drawing/2014/main" id="{7B332103-F066-3943-80AE-BCBB7132CFF6}"/>
                      </a:ext>
                    </a:extLst>
                  </p:cNvPr>
                  <p:cNvSpPr/>
                  <p:nvPr/>
                </p:nvSpPr>
                <p:spPr>
                  <a:xfrm>
                    <a:off x="7776755" y="3544389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  <p:sp>
                <p:nvSpPr>
                  <p:cNvPr id="412" name="타원 57">
                    <a:extLst>
                      <a:ext uri="{FF2B5EF4-FFF2-40B4-BE49-F238E27FC236}">
                        <a16:creationId xmlns:a16="http://schemas.microsoft.com/office/drawing/2014/main" id="{ADE847B2-D2AD-7246-91C1-84E4616BBE80}"/>
                      </a:ext>
                    </a:extLst>
                  </p:cNvPr>
                  <p:cNvSpPr/>
                  <p:nvPr/>
                </p:nvSpPr>
                <p:spPr>
                  <a:xfrm>
                    <a:off x="7776755" y="2455818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  <p:sp>
                <p:nvSpPr>
                  <p:cNvPr id="413" name="타원 58">
                    <a:extLst>
                      <a:ext uri="{FF2B5EF4-FFF2-40B4-BE49-F238E27FC236}">
                        <a16:creationId xmlns:a16="http://schemas.microsoft.com/office/drawing/2014/main" id="{FC033FAD-524A-AC4F-84AB-DF0E3B9FCC74}"/>
                      </a:ext>
                    </a:extLst>
                  </p:cNvPr>
                  <p:cNvSpPr/>
                  <p:nvPr/>
                </p:nvSpPr>
                <p:spPr>
                  <a:xfrm>
                    <a:off x="8926288" y="3544389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</p:grpSp>
            <p:sp>
              <p:nvSpPr>
                <p:cNvPr id="364" name="이등변 삼각형 9">
                  <a:extLst>
                    <a:ext uri="{FF2B5EF4-FFF2-40B4-BE49-F238E27FC236}">
                      <a16:creationId xmlns:a16="http://schemas.microsoft.com/office/drawing/2014/main" id="{04EB23FB-B038-B544-A90C-3E8A0687B38E}"/>
                    </a:ext>
                  </a:extLst>
                </p:cNvPr>
                <p:cNvSpPr/>
                <p:nvPr/>
              </p:nvSpPr>
              <p:spPr>
                <a:xfrm rot="10800000">
                  <a:off x="6554016" y="2975522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65" name="이등변 삼각형 10">
                  <a:extLst>
                    <a:ext uri="{FF2B5EF4-FFF2-40B4-BE49-F238E27FC236}">
                      <a16:creationId xmlns:a16="http://schemas.microsoft.com/office/drawing/2014/main" id="{097B4C49-9CAA-4148-B27A-45BA1C62D924}"/>
                    </a:ext>
                  </a:extLst>
                </p:cNvPr>
                <p:cNvSpPr/>
                <p:nvPr/>
              </p:nvSpPr>
              <p:spPr>
                <a:xfrm>
                  <a:off x="7052783" y="2984231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66" name="이등변 삼각형 11">
                  <a:extLst>
                    <a:ext uri="{FF2B5EF4-FFF2-40B4-BE49-F238E27FC236}">
                      <a16:creationId xmlns:a16="http://schemas.microsoft.com/office/drawing/2014/main" id="{481DAB73-3A82-434D-83F0-1234F21E0917}"/>
                    </a:ext>
                  </a:extLst>
                </p:cNvPr>
                <p:cNvSpPr/>
                <p:nvPr/>
              </p:nvSpPr>
              <p:spPr>
                <a:xfrm rot="10800000">
                  <a:off x="7052781" y="3874738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67" name="이등변 삼각형 12">
                  <a:extLst>
                    <a:ext uri="{FF2B5EF4-FFF2-40B4-BE49-F238E27FC236}">
                      <a16:creationId xmlns:a16="http://schemas.microsoft.com/office/drawing/2014/main" id="{D742AA8C-2D04-E24E-9E35-533E6E461067}"/>
                    </a:ext>
                  </a:extLst>
                </p:cNvPr>
                <p:cNvSpPr/>
                <p:nvPr/>
              </p:nvSpPr>
              <p:spPr>
                <a:xfrm>
                  <a:off x="8066342" y="2984231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68" name="이등변 삼각형 13">
                  <a:extLst>
                    <a:ext uri="{FF2B5EF4-FFF2-40B4-BE49-F238E27FC236}">
                      <a16:creationId xmlns:a16="http://schemas.microsoft.com/office/drawing/2014/main" id="{AE998AA7-E27F-834C-B4E5-7A39186793AA}"/>
                    </a:ext>
                  </a:extLst>
                </p:cNvPr>
                <p:cNvSpPr/>
                <p:nvPr/>
              </p:nvSpPr>
              <p:spPr>
                <a:xfrm rot="10800000">
                  <a:off x="8575793" y="2978718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69" name="이등변 삼각형 14">
                  <a:extLst>
                    <a:ext uri="{FF2B5EF4-FFF2-40B4-BE49-F238E27FC236}">
                      <a16:creationId xmlns:a16="http://schemas.microsoft.com/office/drawing/2014/main" id="{21C4017A-8FFF-FD45-812A-1749E3E88BEE}"/>
                    </a:ext>
                  </a:extLst>
                </p:cNvPr>
                <p:cNvSpPr/>
                <p:nvPr/>
              </p:nvSpPr>
              <p:spPr>
                <a:xfrm>
                  <a:off x="7556889" y="3880251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70" name="이등변 삼각형 15">
                  <a:extLst>
                    <a:ext uri="{FF2B5EF4-FFF2-40B4-BE49-F238E27FC236}">
                      <a16:creationId xmlns:a16="http://schemas.microsoft.com/office/drawing/2014/main" id="{0575F9BB-4595-034D-A35A-BE6D8EF6429D}"/>
                    </a:ext>
                  </a:extLst>
                </p:cNvPr>
                <p:cNvSpPr/>
                <p:nvPr/>
              </p:nvSpPr>
              <p:spPr>
                <a:xfrm rot="10800000">
                  <a:off x="8066340" y="3874738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71" name="이등변 삼각형 16">
                  <a:extLst>
                    <a:ext uri="{FF2B5EF4-FFF2-40B4-BE49-F238E27FC236}">
                      <a16:creationId xmlns:a16="http://schemas.microsoft.com/office/drawing/2014/main" id="{06063AF9-1CC1-9F49-8338-69D012F5F5EB}"/>
                    </a:ext>
                  </a:extLst>
                </p:cNvPr>
                <p:cNvSpPr/>
                <p:nvPr/>
              </p:nvSpPr>
              <p:spPr>
                <a:xfrm>
                  <a:off x="6551342" y="2089369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72" name="이등변 삼각형 17">
                  <a:extLst>
                    <a:ext uri="{FF2B5EF4-FFF2-40B4-BE49-F238E27FC236}">
                      <a16:creationId xmlns:a16="http://schemas.microsoft.com/office/drawing/2014/main" id="{2414B7FA-9208-704B-97AD-B1C5DF37B652}"/>
                    </a:ext>
                  </a:extLst>
                </p:cNvPr>
                <p:cNvSpPr/>
                <p:nvPr/>
              </p:nvSpPr>
              <p:spPr>
                <a:xfrm>
                  <a:off x="7559560" y="2083856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73" name="이등변 삼각형 18">
                  <a:extLst>
                    <a:ext uri="{FF2B5EF4-FFF2-40B4-BE49-F238E27FC236}">
                      <a16:creationId xmlns:a16="http://schemas.microsoft.com/office/drawing/2014/main" id="{74E34CB1-2873-AA41-9FA6-1E78ACF92C7F}"/>
                    </a:ext>
                  </a:extLst>
                </p:cNvPr>
                <p:cNvSpPr/>
                <p:nvPr/>
              </p:nvSpPr>
              <p:spPr>
                <a:xfrm rot="10800000">
                  <a:off x="8069011" y="2087052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74" name="이등변 삼각형 19">
                  <a:extLst>
                    <a:ext uri="{FF2B5EF4-FFF2-40B4-BE49-F238E27FC236}">
                      <a16:creationId xmlns:a16="http://schemas.microsoft.com/office/drawing/2014/main" id="{11E01450-A6AD-404D-BDDB-1EDBCA3489C3}"/>
                    </a:ext>
                  </a:extLst>
                </p:cNvPr>
                <p:cNvSpPr/>
                <p:nvPr/>
              </p:nvSpPr>
              <p:spPr>
                <a:xfrm>
                  <a:off x="8573119" y="2092565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75" name="타원 20">
                  <a:extLst>
                    <a:ext uri="{FF2B5EF4-FFF2-40B4-BE49-F238E27FC236}">
                      <a16:creationId xmlns:a16="http://schemas.microsoft.com/office/drawing/2014/main" id="{5CC167FF-FEFF-6E40-8E53-EBBEBC8C74E1}"/>
                    </a:ext>
                  </a:extLst>
                </p:cNvPr>
                <p:cNvSpPr/>
                <p:nvPr/>
              </p:nvSpPr>
              <p:spPr>
                <a:xfrm>
                  <a:off x="8074359" y="3117573"/>
                  <a:ext cx="200297" cy="200297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cxnSp>
              <p:nvCxnSpPr>
                <p:cNvPr id="376" name="직선 화살표 연결선 21">
                  <a:extLst>
                    <a:ext uri="{FF2B5EF4-FFF2-40B4-BE49-F238E27FC236}">
                      <a16:creationId xmlns:a16="http://schemas.microsoft.com/office/drawing/2014/main" id="{2B2E08F0-035D-9848-9B19-2A9F783204D8}"/>
                    </a:ext>
                  </a:extLst>
                </p:cNvPr>
                <p:cNvCxnSpPr>
                  <a:stCxn id="375" idx="7"/>
                </p:cNvCxnSpPr>
                <p:nvPr/>
              </p:nvCxnSpPr>
              <p:spPr>
                <a:xfrm flipV="1">
                  <a:off x="8245323" y="3058457"/>
                  <a:ext cx="227647" cy="88449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직선 화살표 연결선 22">
                  <a:extLst>
                    <a:ext uri="{FF2B5EF4-FFF2-40B4-BE49-F238E27FC236}">
                      <a16:creationId xmlns:a16="http://schemas.microsoft.com/office/drawing/2014/main" id="{D8492E22-3264-4C48-818C-1DB398EB8739}"/>
                    </a:ext>
                  </a:extLst>
                </p:cNvPr>
                <p:cNvCxnSpPr>
                  <a:stCxn id="375" idx="1"/>
                </p:cNvCxnSpPr>
                <p:nvPr/>
              </p:nvCxnSpPr>
              <p:spPr>
                <a:xfrm flipH="1" flipV="1">
                  <a:off x="7653063" y="3033479"/>
                  <a:ext cx="450629" cy="113427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직선 화살표 연결선 23">
                  <a:extLst>
                    <a:ext uri="{FF2B5EF4-FFF2-40B4-BE49-F238E27FC236}">
                      <a16:creationId xmlns:a16="http://schemas.microsoft.com/office/drawing/2014/main" id="{14EB5457-4661-3D47-B07A-B7FF3D77FBF8}"/>
                    </a:ext>
                  </a:extLst>
                </p:cNvPr>
                <p:cNvCxnSpPr>
                  <a:stCxn id="375" idx="4"/>
                </p:cNvCxnSpPr>
                <p:nvPr/>
              </p:nvCxnSpPr>
              <p:spPr>
                <a:xfrm flipH="1">
                  <a:off x="8079696" y="3317870"/>
                  <a:ext cx="94812" cy="426816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9" name="타원 24">
                  <a:extLst>
                    <a:ext uri="{FF2B5EF4-FFF2-40B4-BE49-F238E27FC236}">
                      <a16:creationId xmlns:a16="http://schemas.microsoft.com/office/drawing/2014/main" id="{88EED28E-DA2E-E047-842B-8C0B089BF1F7}"/>
                    </a:ext>
                  </a:extLst>
                </p:cNvPr>
                <p:cNvSpPr/>
                <p:nvPr/>
              </p:nvSpPr>
              <p:spPr>
                <a:xfrm>
                  <a:off x="8455334" y="2869462"/>
                  <a:ext cx="238243" cy="238243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80" name="타원 25">
                  <a:extLst>
                    <a:ext uri="{FF2B5EF4-FFF2-40B4-BE49-F238E27FC236}">
                      <a16:creationId xmlns:a16="http://schemas.microsoft.com/office/drawing/2014/main" id="{65372AE6-7657-FA4B-9E41-03961D2F89C3}"/>
                    </a:ext>
                  </a:extLst>
                </p:cNvPr>
                <p:cNvSpPr/>
                <p:nvPr/>
              </p:nvSpPr>
              <p:spPr>
                <a:xfrm>
                  <a:off x="7937539" y="3764325"/>
                  <a:ext cx="238243" cy="238243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81" name="타원 26">
                  <a:extLst>
                    <a:ext uri="{FF2B5EF4-FFF2-40B4-BE49-F238E27FC236}">
                      <a16:creationId xmlns:a16="http://schemas.microsoft.com/office/drawing/2014/main" id="{738D1C91-640A-9C4B-B7AC-690BBE15F3EB}"/>
                    </a:ext>
                  </a:extLst>
                </p:cNvPr>
                <p:cNvSpPr/>
                <p:nvPr/>
              </p:nvSpPr>
              <p:spPr>
                <a:xfrm>
                  <a:off x="7427355" y="2845374"/>
                  <a:ext cx="238243" cy="238243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grpSp>
              <p:nvGrpSpPr>
                <p:cNvPr id="382" name="그룹 27">
                  <a:extLst>
                    <a:ext uri="{FF2B5EF4-FFF2-40B4-BE49-F238E27FC236}">
                      <a16:creationId xmlns:a16="http://schemas.microsoft.com/office/drawing/2014/main" id="{417A9256-2C6A-7B43-A8DC-97C90DCCCD61}"/>
                    </a:ext>
                  </a:extLst>
                </p:cNvPr>
                <p:cNvGrpSpPr/>
                <p:nvPr/>
              </p:nvGrpSpPr>
              <p:grpSpPr>
                <a:xfrm>
                  <a:off x="7948329" y="2329930"/>
                  <a:ext cx="1297577" cy="1297577"/>
                  <a:chOff x="7563394" y="2207623"/>
                  <a:chExt cx="1698172" cy="1698172"/>
                </a:xfrm>
              </p:grpSpPr>
              <p:sp>
                <p:nvSpPr>
                  <p:cNvPr id="396" name="타원 41">
                    <a:extLst>
                      <a:ext uri="{FF2B5EF4-FFF2-40B4-BE49-F238E27FC236}">
                        <a16:creationId xmlns:a16="http://schemas.microsoft.com/office/drawing/2014/main" id="{1AD874D6-36DB-0442-8924-5636F557E9AE}"/>
                      </a:ext>
                    </a:extLst>
                  </p:cNvPr>
                  <p:cNvSpPr/>
                  <p:nvPr/>
                </p:nvSpPr>
                <p:spPr>
                  <a:xfrm>
                    <a:off x="7620000" y="2264229"/>
                    <a:ext cx="1584960" cy="1584960"/>
                  </a:xfrm>
                  <a:prstGeom prst="ellipse">
                    <a:avLst/>
                  </a:prstGeom>
                  <a:noFill/>
                  <a:ln w="38100">
                    <a:solidFill>
                      <a:srgbClr val="7030A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  <p:sp>
                <p:nvSpPr>
                  <p:cNvPr id="397" name="타원 42">
                    <a:extLst>
                      <a:ext uri="{FF2B5EF4-FFF2-40B4-BE49-F238E27FC236}">
                        <a16:creationId xmlns:a16="http://schemas.microsoft.com/office/drawing/2014/main" id="{B98F42F1-33F0-ED47-AD94-99611A7FBD9A}"/>
                      </a:ext>
                    </a:extLst>
                  </p:cNvPr>
                  <p:cNvSpPr/>
                  <p:nvPr/>
                </p:nvSpPr>
                <p:spPr>
                  <a:xfrm>
                    <a:off x="8355874" y="220762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  <p:sp>
                <p:nvSpPr>
                  <p:cNvPr id="398" name="타원 43">
                    <a:extLst>
                      <a:ext uri="{FF2B5EF4-FFF2-40B4-BE49-F238E27FC236}">
                        <a16:creationId xmlns:a16="http://schemas.microsoft.com/office/drawing/2014/main" id="{C928DD6C-73CB-264F-A099-6106282E575F}"/>
                      </a:ext>
                    </a:extLst>
                  </p:cNvPr>
                  <p:cNvSpPr/>
                  <p:nvPr/>
                </p:nvSpPr>
                <p:spPr>
                  <a:xfrm>
                    <a:off x="8355874" y="379258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  <p:sp>
                <p:nvSpPr>
                  <p:cNvPr id="399" name="타원 44">
                    <a:extLst>
                      <a:ext uri="{FF2B5EF4-FFF2-40B4-BE49-F238E27FC236}">
                        <a16:creationId xmlns:a16="http://schemas.microsoft.com/office/drawing/2014/main" id="{9B861934-F3EB-9946-AEBE-97A85A36FC41}"/>
                      </a:ext>
                    </a:extLst>
                  </p:cNvPr>
                  <p:cNvSpPr/>
                  <p:nvPr/>
                </p:nvSpPr>
                <p:spPr>
                  <a:xfrm>
                    <a:off x="9148354" y="300010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  <p:sp>
                <p:nvSpPr>
                  <p:cNvPr id="400" name="타원 45">
                    <a:extLst>
                      <a:ext uri="{FF2B5EF4-FFF2-40B4-BE49-F238E27FC236}">
                        <a16:creationId xmlns:a16="http://schemas.microsoft.com/office/drawing/2014/main" id="{F3E3521F-44CF-324E-9585-0133DB27A8D8}"/>
                      </a:ext>
                    </a:extLst>
                  </p:cNvPr>
                  <p:cNvSpPr/>
                  <p:nvPr/>
                </p:nvSpPr>
                <p:spPr>
                  <a:xfrm>
                    <a:off x="7563394" y="300010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  <p:sp>
                <p:nvSpPr>
                  <p:cNvPr id="401" name="타원 46">
                    <a:extLst>
                      <a:ext uri="{FF2B5EF4-FFF2-40B4-BE49-F238E27FC236}">
                        <a16:creationId xmlns:a16="http://schemas.microsoft.com/office/drawing/2014/main" id="{B52E1201-9914-654C-B629-1D388D32F183}"/>
                      </a:ext>
                    </a:extLst>
                  </p:cNvPr>
                  <p:cNvSpPr/>
                  <p:nvPr/>
                </p:nvSpPr>
                <p:spPr>
                  <a:xfrm>
                    <a:off x="8926288" y="2455818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  <p:sp>
                <p:nvSpPr>
                  <p:cNvPr id="402" name="타원 47">
                    <a:extLst>
                      <a:ext uri="{FF2B5EF4-FFF2-40B4-BE49-F238E27FC236}">
                        <a16:creationId xmlns:a16="http://schemas.microsoft.com/office/drawing/2014/main" id="{55EAD364-0D3A-2F4B-80C5-CC5C8A2E21FD}"/>
                      </a:ext>
                    </a:extLst>
                  </p:cNvPr>
                  <p:cNvSpPr/>
                  <p:nvPr/>
                </p:nvSpPr>
                <p:spPr>
                  <a:xfrm>
                    <a:off x="7776755" y="3544389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  <p:sp>
                <p:nvSpPr>
                  <p:cNvPr id="403" name="타원 48">
                    <a:extLst>
                      <a:ext uri="{FF2B5EF4-FFF2-40B4-BE49-F238E27FC236}">
                        <a16:creationId xmlns:a16="http://schemas.microsoft.com/office/drawing/2014/main" id="{845C8237-A996-A249-A8EA-DD2C75F6E869}"/>
                      </a:ext>
                    </a:extLst>
                  </p:cNvPr>
                  <p:cNvSpPr/>
                  <p:nvPr/>
                </p:nvSpPr>
                <p:spPr>
                  <a:xfrm>
                    <a:off x="7776755" y="2455818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  <p:sp>
                <p:nvSpPr>
                  <p:cNvPr id="404" name="타원 49">
                    <a:extLst>
                      <a:ext uri="{FF2B5EF4-FFF2-40B4-BE49-F238E27FC236}">
                        <a16:creationId xmlns:a16="http://schemas.microsoft.com/office/drawing/2014/main" id="{C5DCCE12-5E6A-574C-A30E-729F0A93F4BB}"/>
                      </a:ext>
                    </a:extLst>
                  </p:cNvPr>
                  <p:cNvSpPr/>
                  <p:nvPr/>
                </p:nvSpPr>
                <p:spPr>
                  <a:xfrm>
                    <a:off x="8926288" y="3544389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</p:grpSp>
            <p:grpSp>
              <p:nvGrpSpPr>
                <p:cNvPr id="383" name="그룹 28">
                  <a:extLst>
                    <a:ext uri="{FF2B5EF4-FFF2-40B4-BE49-F238E27FC236}">
                      <a16:creationId xmlns:a16="http://schemas.microsoft.com/office/drawing/2014/main" id="{F588F1B4-F06A-564A-8C9E-F4C615AC42AB}"/>
                    </a:ext>
                  </a:extLst>
                </p:cNvPr>
                <p:cNvGrpSpPr/>
                <p:nvPr/>
              </p:nvGrpSpPr>
              <p:grpSpPr>
                <a:xfrm>
                  <a:off x="7398297" y="3207377"/>
                  <a:ext cx="1297577" cy="1297577"/>
                  <a:chOff x="7563394" y="2207623"/>
                  <a:chExt cx="1698172" cy="1698172"/>
                </a:xfrm>
              </p:grpSpPr>
              <p:sp>
                <p:nvSpPr>
                  <p:cNvPr id="387" name="타원 32">
                    <a:extLst>
                      <a:ext uri="{FF2B5EF4-FFF2-40B4-BE49-F238E27FC236}">
                        <a16:creationId xmlns:a16="http://schemas.microsoft.com/office/drawing/2014/main" id="{666B9529-F528-804A-89E4-8314B9B1D3E7}"/>
                      </a:ext>
                    </a:extLst>
                  </p:cNvPr>
                  <p:cNvSpPr/>
                  <p:nvPr/>
                </p:nvSpPr>
                <p:spPr>
                  <a:xfrm>
                    <a:off x="7620000" y="2264229"/>
                    <a:ext cx="1584960" cy="1584960"/>
                  </a:xfrm>
                  <a:prstGeom prst="ellipse">
                    <a:avLst/>
                  </a:prstGeom>
                  <a:noFill/>
                  <a:ln w="38100">
                    <a:solidFill>
                      <a:srgbClr val="7030A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  <p:sp>
                <p:nvSpPr>
                  <p:cNvPr id="388" name="타원 33">
                    <a:extLst>
                      <a:ext uri="{FF2B5EF4-FFF2-40B4-BE49-F238E27FC236}">
                        <a16:creationId xmlns:a16="http://schemas.microsoft.com/office/drawing/2014/main" id="{18472803-60D3-5F48-9B39-DF433B1E6D25}"/>
                      </a:ext>
                    </a:extLst>
                  </p:cNvPr>
                  <p:cNvSpPr/>
                  <p:nvPr/>
                </p:nvSpPr>
                <p:spPr>
                  <a:xfrm>
                    <a:off x="8355874" y="220762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  <p:sp>
                <p:nvSpPr>
                  <p:cNvPr id="389" name="타원 34">
                    <a:extLst>
                      <a:ext uri="{FF2B5EF4-FFF2-40B4-BE49-F238E27FC236}">
                        <a16:creationId xmlns:a16="http://schemas.microsoft.com/office/drawing/2014/main" id="{9E02F3DB-2F48-9748-B14A-CC15CB4E895E}"/>
                      </a:ext>
                    </a:extLst>
                  </p:cNvPr>
                  <p:cNvSpPr/>
                  <p:nvPr/>
                </p:nvSpPr>
                <p:spPr>
                  <a:xfrm>
                    <a:off x="8355874" y="379258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  <p:sp>
                <p:nvSpPr>
                  <p:cNvPr id="390" name="타원 35">
                    <a:extLst>
                      <a:ext uri="{FF2B5EF4-FFF2-40B4-BE49-F238E27FC236}">
                        <a16:creationId xmlns:a16="http://schemas.microsoft.com/office/drawing/2014/main" id="{285A8EC0-0E85-3346-81A8-62F87DB5981E}"/>
                      </a:ext>
                    </a:extLst>
                  </p:cNvPr>
                  <p:cNvSpPr/>
                  <p:nvPr/>
                </p:nvSpPr>
                <p:spPr>
                  <a:xfrm>
                    <a:off x="9148354" y="300010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  <p:sp>
                <p:nvSpPr>
                  <p:cNvPr id="391" name="타원 36">
                    <a:extLst>
                      <a:ext uri="{FF2B5EF4-FFF2-40B4-BE49-F238E27FC236}">
                        <a16:creationId xmlns:a16="http://schemas.microsoft.com/office/drawing/2014/main" id="{A38B0C72-94C8-624A-8429-ADFCAB28D5A1}"/>
                      </a:ext>
                    </a:extLst>
                  </p:cNvPr>
                  <p:cNvSpPr/>
                  <p:nvPr/>
                </p:nvSpPr>
                <p:spPr>
                  <a:xfrm>
                    <a:off x="7563394" y="300010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  <p:sp>
                <p:nvSpPr>
                  <p:cNvPr id="392" name="타원 37">
                    <a:extLst>
                      <a:ext uri="{FF2B5EF4-FFF2-40B4-BE49-F238E27FC236}">
                        <a16:creationId xmlns:a16="http://schemas.microsoft.com/office/drawing/2014/main" id="{869B13FB-6288-4F4C-A30E-FAA8A3CFAE59}"/>
                      </a:ext>
                    </a:extLst>
                  </p:cNvPr>
                  <p:cNvSpPr/>
                  <p:nvPr/>
                </p:nvSpPr>
                <p:spPr>
                  <a:xfrm>
                    <a:off x="8926288" y="2455818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  <p:sp>
                <p:nvSpPr>
                  <p:cNvPr id="393" name="타원 38">
                    <a:extLst>
                      <a:ext uri="{FF2B5EF4-FFF2-40B4-BE49-F238E27FC236}">
                        <a16:creationId xmlns:a16="http://schemas.microsoft.com/office/drawing/2014/main" id="{D0E81CE8-525D-0B46-A61E-67F8E6ED4FCA}"/>
                      </a:ext>
                    </a:extLst>
                  </p:cNvPr>
                  <p:cNvSpPr/>
                  <p:nvPr/>
                </p:nvSpPr>
                <p:spPr>
                  <a:xfrm>
                    <a:off x="7776755" y="3544389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  <p:sp>
                <p:nvSpPr>
                  <p:cNvPr id="394" name="타원 39">
                    <a:extLst>
                      <a:ext uri="{FF2B5EF4-FFF2-40B4-BE49-F238E27FC236}">
                        <a16:creationId xmlns:a16="http://schemas.microsoft.com/office/drawing/2014/main" id="{73215A98-A022-F845-9E27-7B75F5F900A3}"/>
                      </a:ext>
                    </a:extLst>
                  </p:cNvPr>
                  <p:cNvSpPr/>
                  <p:nvPr/>
                </p:nvSpPr>
                <p:spPr>
                  <a:xfrm>
                    <a:off x="7776755" y="2455818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  <p:sp>
                <p:nvSpPr>
                  <p:cNvPr id="395" name="타원 40">
                    <a:extLst>
                      <a:ext uri="{FF2B5EF4-FFF2-40B4-BE49-F238E27FC236}">
                        <a16:creationId xmlns:a16="http://schemas.microsoft.com/office/drawing/2014/main" id="{7950271F-45F5-1B4B-95EA-33F8EC51644C}"/>
                      </a:ext>
                    </a:extLst>
                  </p:cNvPr>
                  <p:cNvSpPr/>
                  <p:nvPr/>
                </p:nvSpPr>
                <p:spPr>
                  <a:xfrm>
                    <a:off x="8926288" y="3544389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800"/>
                  </a:p>
                </p:txBody>
              </p:sp>
            </p:grpSp>
            <p:cxnSp>
              <p:nvCxnSpPr>
                <p:cNvPr id="384" name="직선 화살표 연결선 29">
                  <a:extLst>
                    <a:ext uri="{FF2B5EF4-FFF2-40B4-BE49-F238E27FC236}">
                      <a16:creationId xmlns:a16="http://schemas.microsoft.com/office/drawing/2014/main" id="{1399FF73-0975-3A4C-8375-B14A954D4B1E}"/>
                    </a:ext>
                  </a:extLst>
                </p:cNvPr>
                <p:cNvCxnSpPr>
                  <a:stCxn id="405" idx="0"/>
                </p:cNvCxnSpPr>
                <p:nvPr/>
              </p:nvCxnSpPr>
              <p:spPr>
                <a:xfrm flipV="1">
                  <a:off x="7538315" y="2145428"/>
                  <a:ext cx="422605" cy="221803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직선 화살표 연결선 30">
                  <a:extLst>
                    <a:ext uri="{FF2B5EF4-FFF2-40B4-BE49-F238E27FC236}">
                      <a16:creationId xmlns:a16="http://schemas.microsoft.com/office/drawing/2014/main" id="{9E318209-20D0-9A44-B245-60D61A4B9097}"/>
                    </a:ext>
                  </a:extLst>
                </p:cNvPr>
                <p:cNvCxnSpPr>
                  <a:stCxn id="405" idx="0"/>
                </p:cNvCxnSpPr>
                <p:nvPr/>
              </p:nvCxnSpPr>
              <p:spPr>
                <a:xfrm>
                  <a:off x="7538315" y="2367231"/>
                  <a:ext cx="18575" cy="40209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직선 화살표 연결선 31">
                  <a:extLst>
                    <a:ext uri="{FF2B5EF4-FFF2-40B4-BE49-F238E27FC236}">
                      <a16:creationId xmlns:a16="http://schemas.microsoft.com/office/drawing/2014/main" id="{778121CC-E3C6-094F-AAFF-53406115AC7E}"/>
                    </a:ext>
                  </a:extLst>
                </p:cNvPr>
                <p:cNvCxnSpPr>
                  <a:stCxn id="406" idx="1"/>
                </p:cNvCxnSpPr>
                <p:nvPr/>
              </p:nvCxnSpPr>
              <p:spPr>
                <a:xfrm flipH="1" flipV="1">
                  <a:off x="7194319" y="2154279"/>
                  <a:ext cx="313410" cy="18236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0" name="타원 20">
                <a:extLst>
                  <a:ext uri="{FF2B5EF4-FFF2-40B4-BE49-F238E27FC236}">
                    <a16:creationId xmlns:a16="http://schemas.microsoft.com/office/drawing/2014/main" id="{42084A63-D5B0-FB41-99A9-C442DA860073}"/>
                  </a:ext>
                </a:extLst>
              </p:cNvPr>
              <p:cNvSpPr/>
              <p:nvPr/>
            </p:nvSpPr>
            <p:spPr>
              <a:xfrm>
                <a:off x="8254239" y="6071199"/>
                <a:ext cx="64537" cy="51785"/>
              </a:xfrm>
              <a:prstGeom prst="ellipse">
                <a:avLst/>
              </a:prstGeom>
              <a:solidFill>
                <a:srgbClr val="010349"/>
              </a:solidFill>
              <a:ln w="19050">
                <a:solidFill>
                  <a:srgbClr val="00014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</p:grpSp>
        <p:sp>
          <p:nvSpPr>
            <p:cNvPr id="280" name="이등변 삼각형 18">
              <a:extLst>
                <a:ext uri="{FF2B5EF4-FFF2-40B4-BE49-F238E27FC236}">
                  <a16:creationId xmlns:a16="http://schemas.microsoft.com/office/drawing/2014/main" id="{716F2D54-061C-D74F-BE99-8CD2833DBCB9}"/>
                </a:ext>
              </a:extLst>
            </p:cNvPr>
            <p:cNvSpPr/>
            <p:nvPr/>
          </p:nvSpPr>
          <p:spPr>
            <a:xfrm rot="10800000">
              <a:off x="6024589" y="4306092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800"/>
            </a:p>
          </p:txBody>
        </p:sp>
        <p:sp>
          <p:nvSpPr>
            <p:cNvPr id="281" name="이등변 삼각형 6">
              <a:extLst>
                <a:ext uri="{FF2B5EF4-FFF2-40B4-BE49-F238E27FC236}">
                  <a16:creationId xmlns:a16="http://schemas.microsoft.com/office/drawing/2014/main" id="{850DCF56-8ED9-4340-AA39-2C2C0367CF39}"/>
                </a:ext>
              </a:extLst>
            </p:cNvPr>
            <p:cNvSpPr/>
            <p:nvPr/>
          </p:nvSpPr>
          <p:spPr>
            <a:xfrm rot="10800000">
              <a:off x="6187281" y="4536627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800"/>
            </a:p>
          </p:txBody>
        </p:sp>
        <p:sp>
          <p:nvSpPr>
            <p:cNvPr id="282" name="이등변 삼각형 9">
              <a:extLst>
                <a:ext uri="{FF2B5EF4-FFF2-40B4-BE49-F238E27FC236}">
                  <a16:creationId xmlns:a16="http://schemas.microsoft.com/office/drawing/2014/main" id="{96C566F3-AA1C-E344-9090-1DFE038BAB08}"/>
                </a:ext>
              </a:extLst>
            </p:cNvPr>
            <p:cNvSpPr/>
            <p:nvPr/>
          </p:nvSpPr>
          <p:spPr>
            <a:xfrm rot="10800000">
              <a:off x="5862423" y="4535801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800"/>
            </a:p>
          </p:txBody>
        </p:sp>
        <p:sp>
          <p:nvSpPr>
            <p:cNvPr id="283" name="이등변 삼각형 10">
              <a:extLst>
                <a:ext uri="{FF2B5EF4-FFF2-40B4-BE49-F238E27FC236}">
                  <a16:creationId xmlns:a16="http://schemas.microsoft.com/office/drawing/2014/main" id="{AAB08CBE-CB04-A44E-BC02-742DCE14D219}"/>
                </a:ext>
              </a:extLst>
            </p:cNvPr>
            <p:cNvSpPr/>
            <p:nvPr/>
          </p:nvSpPr>
          <p:spPr>
            <a:xfrm>
              <a:off x="6023130" y="4538052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800"/>
            </a:p>
          </p:txBody>
        </p:sp>
        <p:sp>
          <p:nvSpPr>
            <p:cNvPr id="284" name="이등변 삼각형 11">
              <a:extLst>
                <a:ext uri="{FF2B5EF4-FFF2-40B4-BE49-F238E27FC236}">
                  <a16:creationId xmlns:a16="http://schemas.microsoft.com/office/drawing/2014/main" id="{A0A94ECC-5099-6042-80F4-2DF2858E36E1}"/>
                </a:ext>
              </a:extLst>
            </p:cNvPr>
            <p:cNvSpPr/>
            <p:nvPr/>
          </p:nvSpPr>
          <p:spPr>
            <a:xfrm rot="10800000">
              <a:off x="6023129" y="4768288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800"/>
            </a:p>
          </p:txBody>
        </p:sp>
        <p:sp>
          <p:nvSpPr>
            <p:cNvPr id="285" name="이등변 삼각형 12">
              <a:extLst>
                <a:ext uri="{FF2B5EF4-FFF2-40B4-BE49-F238E27FC236}">
                  <a16:creationId xmlns:a16="http://schemas.microsoft.com/office/drawing/2014/main" id="{B2477F13-EBB9-D64C-8EFD-81366C8D6AAA}"/>
                </a:ext>
              </a:extLst>
            </p:cNvPr>
            <p:cNvSpPr/>
            <p:nvPr/>
          </p:nvSpPr>
          <p:spPr>
            <a:xfrm>
              <a:off x="6349709" y="4538052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800"/>
            </a:p>
          </p:txBody>
        </p:sp>
        <p:sp>
          <p:nvSpPr>
            <p:cNvPr id="286" name="이등변 삼각형 13">
              <a:extLst>
                <a:ext uri="{FF2B5EF4-FFF2-40B4-BE49-F238E27FC236}">
                  <a16:creationId xmlns:a16="http://schemas.microsoft.com/office/drawing/2014/main" id="{7AA2CC43-287F-DE4C-8DC1-EDEF2DB0517F}"/>
                </a:ext>
              </a:extLst>
            </p:cNvPr>
            <p:cNvSpPr/>
            <p:nvPr/>
          </p:nvSpPr>
          <p:spPr>
            <a:xfrm rot="10800000">
              <a:off x="6513859" y="4536627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800"/>
            </a:p>
          </p:txBody>
        </p:sp>
        <p:sp>
          <p:nvSpPr>
            <p:cNvPr id="287" name="이등변 삼각형 14">
              <a:extLst>
                <a:ext uri="{FF2B5EF4-FFF2-40B4-BE49-F238E27FC236}">
                  <a16:creationId xmlns:a16="http://schemas.microsoft.com/office/drawing/2014/main" id="{7AE4B9BE-84BE-F341-B1C9-520770E04885}"/>
                </a:ext>
              </a:extLst>
            </p:cNvPr>
            <p:cNvSpPr/>
            <p:nvPr/>
          </p:nvSpPr>
          <p:spPr>
            <a:xfrm>
              <a:off x="6185558" y="4769713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800"/>
            </a:p>
          </p:txBody>
        </p:sp>
        <p:sp>
          <p:nvSpPr>
            <p:cNvPr id="288" name="이등변 삼각형 15">
              <a:extLst>
                <a:ext uri="{FF2B5EF4-FFF2-40B4-BE49-F238E27FC236}">
                  <a16:creationId xmlns:a16="http://schemas.microsoft.com/office/drawing/2014/main" id="{ED2A1AEE-FA73-4E4D-82CF-A94EE187749D}"/>
                </a:ext>
              </a:extLst>
            </p:cNvPr>
            <p:cNvSpPr/>
            <p:nvPr/>
          </p:nvSpPr>
          <p:spPr>
            <a:xfrm rot="10800000">
              <a:off x="6349708" y="4768288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800"/>
            </a:p>
          </p:txBody>
        </p:sp>
        <p:sp>
          <p:nvSpPr>
            <p:cNvPr id="289" name="이등변 삼각형 16">
              <a:extLst>
                <a:ext uri="{FF2B5EF4-FFF2-40B4-BE49-F238E27FC236}">
                  <a16:creationId xmlns:a16="http://schemas.microsoft.com/office/drawing/2014/main" id="{1954729F-B551-8E48-9D60-69633971245D}"/>
                </a:ext>
              </a:extLst>
            </p:cNvPr>
            <p:cNvSpPr/>
            <p:nvPr/>
          </p:nvSpPr>
          <p:spPr>
            <a:xfrm>
              <a:off x="5861561" y="4306691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800"/>
            </a:p>
          </p:txBody>
        </p:sp>
        <p:sp>
          <p:nvSpPr>
            <p:cNvPr id="290" name="이등변 삼각형 17">
              <a:extLst>
                <a:ext uri="{FF2B5EF4-FFF2-40B4-BE49-F238E27FC236}">
                  <a16:creationId xmlns:a16="http://schemas.microsoft.com/office/drawing/2014/main" id="{714E1D99-A13C-8641-BE8E-844D0C501E59}"/>
                </a:ext>
              </a:extLst>
            </p:cNvPr>
            <p:cNvSpPr/>
            <p:nvPr/>
          </p:nvSpPr>
          <p:spPr>
            <a:xfrm>
              <a:off x="6186419" y="4305266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800"/>
            </a:p>
          </p:txBody>
        </p:sp>
        <p:sp>
          <p:nvSpPr>
            <p:cNvPr id="291" name="이등변 삼각형 18">
              <a:extLst>
                <a:ext uri="{FF2B5EF4-FFF2-40B4-BE49-F238E27FC236}">
                  <a16:creationId xmlns:a16="http://schemas.microsoft.com/office/drawing/2014/main" id="{DF1386C9-7C31-6B49-B6A1-D3B0FD83F39A}"/>
                </a:ext>
              </a:extLst>
            </p:cNvPr>
            <p:cNvSpPr/>
            <p:nvPr/>
          </p:nvSpPr>
          <p:spPr>
            <a:xfrm rot="10800000">
              <a:off x="6350569" y="4306092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800"/>
            </a:p>
          </p:txBody>
        </p:sp>
        <p:sp>
          <p:nvSpPr>
            <p:cNvPr id="292" name="이등변 삼각형 19">
              <a:extLst>
                <a:ext uri="{FF2B5EF4-FFF2-40B4-BE49-F238E27FC236}">
                  <a16:creationId xmlns:a16="http://schemas.microsoft.com/office/drawing/2014/main" id="{CA97E206-6FBD-7749-A0FB-B5824C0F6CC9}"/>
                </a:ext>
              </a:extLst>
            </p:cNvPr>
            <p:cNvSpPr/>
            <p:nvPr/>
          </p:nvSpPr>
          <p:spPr>
            <a:xfrm>
              <a:off x="6512998" y="4307518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800"/>
            </a:p>
          </p:txBody>
        </p:sp>
        <p:sp>
          <p:nvSpPr>
            <p:cNvPr id="293" name="타원 20">
              <a:extLst>
                <a:ext uri="{FF2B5EF4-FFF2-40B4-BE49-F238E27FC236}">
                  <a16:creationId xmlns:a16="http://schemas.microsoft.com/office/drawing/2014/main" id="{67F2A543-E737-C546-8289-59D0D85D58CE}"/>
                </a:ext>
              </a:extLst>
            </p:cNvPr>
            <p:cNvSpPr/>
            <p:nvPr/>
          </p:nvSpPr>
          <p:spPr>
            <a:xfrm>
              <a:off x="6352292" y="4572527"/>
              <a:ext cx="64537" cy="51785"/>
            </a:xfrm>
            <a:prstGeom prst="ellipse">
              <a:avLst/>
            </a:prstGeom>
            <a:solidFill>
              <a:srgbClr val="010349"/>
            </a:solidFill>
            <a:ln w="19050">
              <a:solidFill>
                <a:srgbClr val="0001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800"/>
            </a:p>
          </p:txBody>
        </p:sp>
        <p:sp>
          <p:nvSpPr>
            <p:cNvPr id="294" name="타원 20">
              <a:extLst>
                <a:ext uri="{FF2B5EF4-FFF2-40B4-BE49-F238E27FC236}">
                  <a16:creationId xmlns:a16="http://schemas.microsoft.com/office/drawing/2014/main" id="{E8159F40-97ED-0248-813D-A7456ED1BC24}"/>
                </a:ext>
              </a:extLst>
            </p:cNvPr>
            <p:cNvSpPr/>
            <p:nvPr/>
          </p:nvSpPr>
          <p:spPr>
            <a:xfrm>
              <a:off x="6206813" y="4696105"/>
              <a:ext cx="64537" cy="51785"/>
            </a:xfrm>
            <a:prstGeom prst="ellipse">
              <a:avLst/>
            </a:prstGeom>
            <a:noFill/>
            <a:ln w="19050">
              <a:solidFill>
                <a:srgbClr val="0001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800"/>
            </a:p>
          </p:txBody>
        </p:sp>
        <p:cxnSp>
          <p:nvCxnSpPr>
            <p:cNvPr id="295" name="직선 화살표 연결선 23">
              <a:extLst>
                <a:ext uri="{FF2B5EF4-FFF2-40B4-BE49-F238E27FC236}">
                  <a16:creationId xmlns:a16="http://schemas.microsoft.com/office/drawing/2014/main" id="{1D9EE4F7-79D8-7541-B8DB-CE4BB16D40DE}"/>
                </a:ext>
              </a:extLst>
            </p:cNvPr>
            <p:cNvCxnSpPr>
              <a:endCxn id="293" idx="3"/>
            </p:cNvCxnSpPr>
            <p:nvPr/>
          </p:nvCxnSpPr>
          <p:spPr>
            <a:xfrm flipV="1">
              <a:off x="6265768" y="4616729"/>
              <a:ext cx="95974" cy="80815"/>
            </a:xfrm>
            <a:prstGeom prst="straightConnector1">
              <a:avLst/>
            </a:prstGeom>
            <a:ln w="28575">
              <a:solidFill>
                <a:srgbClr val="8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6" name="그룹 341">
              <a:extLst>
                <a:ext uri="{FF2B5EF4-FFF2-40B4-BE49-F238E27FC236}">
                  <a16:creationId xmlns:a16="http://schemas.microsoft.com/office/drawing/2014/main" id="{E1DE0BD9-D682-D34E-8142-1CF73E4BB1BB}"/>
                </a:ext>
              </a:extLst>
            </p:cNvPr>
            <p:cNvGrpSpPr/>
            <p:nvPr/>
          </p:nvGrpSpPr>
          <p:grpSpPr>
            <a:xfrm>
              <a:off x="3896612" y="5579794"/>
              <a:ext cx="948692" cy="676697"/>
              <a:chOff x="4364033" y="1317056"/>
              <a:chExt cx="4233955" cy="4049054"/>
            </a:xfrm>
          </p:grpSpPr>
          <p:sp>
            <p:nvSpPr>
              <p:cNvPr id="297" name="이등변 삼각형 6">
                <a:extLst>
                  <a:ext uri="{FF2B5EF4-FFF2-40B4-BE49-F238E27FC236}">
                    <a16:creationId xmlns:a16="http://schemas.microsoft.com/office/drawing/2014/main" id="{59D688C3-EAB6-3C46-9C94-9E4ABFE08A8F}"/>
                  </a:ext>
                </a:extLst>
              </p:cNvPr>
              <p:cNvSpPr/>
              <p:nvPr/>
            </p:nvSpPr>
            <p:spPr>
              <a:xfrm rot="10800000">
                <a:off x="5797405" y="2755918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  <p:sp>
            <p:nvSpPr>
              <p:cNvPr id="298" name="이등변 삼각형 7">
                <a:extLst>
                  <a:ext uri="{FF2B5EF4-FFF2-40B4-BE49-F238E27FC236}">
                    <a16:creationId xmlns:a16="http://schemas.microsoft.com/office/drawing/2014/main" id="{2F1DD038-7D49-884A-9B4A-C06728CC6FBE}"/>
                  </a:ext>
                </a:extLst>
              </p:cNvPr>
              <p:cNvSpPr/>
              <p:nvPr/>
            </p:nvSpPr>
            <p:spPr>
              <a:xfrm rot="10800000">
                <a:off x="5153478" y="1523505"/>
                <a:ext cx="1308429" cy="1226415"/>
              </a:xfrm>
              <a:prstGeom prst="triangl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  <p:grpSp>
            <p:nvGrpSpPr>
              <p:cNvPr id="299" name="그룹 8">
                <a:extLst>
                  <a:ext uri="{FF2B5EF4-FFF2-40B4-BE49-F238E27FC236}">
                    <a16:creationId xmlns:a16="http://schemas.microsoft.com/office/drawing/2014/main" id="{276C4057-B37B-854B-B171-2C0D159F261B}"/>
                  </a:ext>
                </a:extLst>
              </p:cNvPr>
              <p:cNvGrpSpPr/>
              <p:nvPr/>
            </p:nvGrpSpPr>
            <p:grpSpPr>
              <a:xfrm>
                <a:off x="4933550" y="1854205"/>
                <a:ext cx="1666289" cy="1787036"/>
                <a:chOff x="7563394" y="2207623"/>
                <a:chExt cx="1698172" cy="1698172"/>
              </a:xfrm>
            </p:grpSpPr>
            <p:sp>
              <p:nvSpPr>
                <p:cNvPr id="350" name="타원 50">
                  <a:extLst>
                    <a:ext uri="{FF2B5EF4-FFF2-40B4-BE49-F238E27FC236}">
                      <a16:creationId xmlns:a16="http://schemas.microsoft.com/office/drawing/2014/main" id="{15D9D108-2ECD-514C-8B81-3299DD2BCD74}"/>
                    </a:ext>
                  </a:extLst>
                </p:cNvPr>
                <p:cNvSpPr/>
                <p:nvPr/>
              </p:nvSpPr>
              <p:spPr>
                <a:xfrm>
                  <a:off x="7620000" y="2264229"/>
                  <a:ext cx="1584960" cy="1584960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51" name="타원 51">
                  <a:extLst>
                    <a:ext uri="{FF2B5EF4-FFF2-40B4-BE49-F238E27FC236}">
                      <a16:creationId xmlns:a16="http://schemas.microsoft.com/office/drawing/2014/main" id="{5F4CAF8C-6704-6045-875C-DC8DE8D316C3}"/>
                    </a:ext>
                  </a:extLst>
                </p:cNvPr>
                <p:cNvSpPr/>
                <p:nvPr/>
              </p:nvSpPr>
              <p:spPr>
                <a:xfrm>
                  <a:off x="8355874" y="220762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52" name="타원 52">
                  <a:extLst>
                    <a:ext uri="{FF2B5EF4-FFF2-40B4-BE49-F238E27FC236}">
                      <a16:creationId xmlns:a16="http://schemas.microsoft.com/office/drawing/2014/main" id="{9D34614B-A8EE-CF4B-B9EC-C5CD41E53A35}"/>
                    </a:ext>
                  </a:extLst>
                </p:cNvPr>
                <p:cNvSpPr/>
                <p:nvPr/>
              </p:nvSpPr>
              <p:spPr>
                <a:xfrm>
                  <a:off x="8355874" y="379258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53" name="타원 53">
                  <a:extLst>
                    <a:ext uri="{FF2B5EF4-FFF2-40B4-BE49-F238E27FC236}">
                      <a16:creationId xmlns:a16="http://schemas.microsoft.com/office/drawing/2014/main" id="{D4B9A63F-2888-D74B-803A-B370F0914A6E}"/>
                    </a:ext>
                  </a:extLst>
                </p:cNvPr>
                <p:cNvSpPr/>
                <p:nvPr/>
              </p:nvSpPr>
              <p:spPr>
                <a:xfrm>
                  <a:off x="9148354" y="300010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54" name="타원 54">
                  <a:extLst>
                    <a:ext uri="{FF2B5EF4-FFF2-40B4-BE49-F238E27FC236}">
                      <a16:creationId xmlns:a16="http://schemas.microsoft.com/office/drawing/2014/main" id="{53665971-CC16-4240-BD71-BEB7AF830CCA}"/>
                    </a:ext>
                  </a:extLst>
                </p:cNvPr>
                <p:cNvSpPr/>
                <p:nvPr/>
              </p:nvSpPr>
              <p:spPr>
                <a:xfrm>
                  <a:off x="7563394" y="300010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55" name="타원 55">
                  <a:extLst>
                    <a:ext uri="{FF2B5EF4-FFF2-40B4-BE49-F238E27FC236}">
                      <a16:creationId xmlns:a16="http://schemas.microsoft.com/office/drawing/2014/main" id="{1734ACB0-E42B-EC46-9686-DD256656FE7A}"/>
                    </a:ext>
                  </a:extLst>
                </p:cNvPr>
                <p:cNvSpPr/>
                <p:nvPr/>
              </p:nvSpPr>
              <p:spPr>
                <a:xfrm>
                  <a:off x="8926288" y="2455818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56" name="타원 56">
                  <a:extLst>
                    <a:ext uri="{FF2B5EF4-FFF2-40B4-BE49-F238E27FC236}">
                      <a16:creationId xmlns:a16="http://schemas.microsoft.com/office/drawing/2014/main" id="{FA9500DB-408F-BC41-B5FA-7614B3FF7C0F}"/>
                    </a:ext>
                  </a:extLst>
                </p:cNvPr>
                <p:cNvSpPr/>
                <p:nvPr/>
              </p:nvSpPr>
              <p:spPr>
                <a:xfrm>
                  <a:off x="7776755" y="3544389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57" name="타원 57">
                  <a:extLst>
                    <a:ext uri="{FF2B5EF4-FFF2-40B4-BE49-F238E27FC236}">
                      <a16:creationId xmlns:a16="http://schemas.microsoft.com/office/drawing/2014/main" id="{DB2582DD-ABBB-1049-A50B-9619132562F2}"/>
                    </a:ext>
                  </a:extLst>
                </p:cNvPr>
                <p:cNvSpPr/>
                <p:nvPr/>
              </p:nvSpPr>
              <p:spPr>
                <a:xfrm>
                  <a:off x="7776755" y="2455818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58" name="타원 58">
                  <a:extLst>
                    <a:ext uri="{FF2B5EF4-FFF2-40B4-BE49-F238E27FC236}">
                      <a16:creationId xmlns:a16="http://schemas.microsoft.com/office/drawing/2014/main" id="{13D6164B-3FEF-4644-9C25-7687CBE316FF}"/>
                    </a:ext>
                  </a:extLst>
                </p:cNvPr>
                <p:cNvSpPr/>
                <p:nvPr/>
              </p:nvSpPr>
              <p:spPr>
                <a:xfrm>
                  <a:off x="8926288" y="3544389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</p:grpSp>
          <p:sp>
            <p:nvSpPr>
              <p:cNvPr id="300" name="이등변 삼각형 9">
                <a:extLst>
                  <a:ext uri="{FF2B5EF4-FFF2-40B4-BE49-F238E27FC236}">
                    <a16:creationId xmlns:a16="http://schemas.microsoft.com/office/drawing/2014/main" id="{B0C76904-A751-B744-8540-977D8A6D4419}"/>
                  </a:ext>
                </a:extLst>
              </p:cNvPr>
              <p:cNvSpPr/>
              <p:nvPr/>
            </p:nvSpPr>
            <p:spPr>
              <a:xfrm rot="10800000">
                <a:off x="4502698" y="2751517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  <p:sp>
            <p:nvSpPr>
              <p:cNvPr id="301" name="이등변 삼각형 10">
                <a:extLst>
                  <a:ext uri="{FF2B5EF4-FFF2-40B4-BE49-F238E27FC236}">
                    <a16:creationId xmlns:a16="http://schemas.microsoft.com/office/drawing/2014/main" id="{A5982B40-1535-FD46-B4CE-E5EFA96874CF}"/>
                  </a:ext>
                </a:extLst>
              </p:cNvPr>
              <p:cNvSpPr/>
              <p:nvPr/>
            </p:nvSpPr>
            <p:spPr>
              <a:xfrm>
                <a:off x="5143192" y="2763511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  <p:sp>
            <p:nvSpPr>
              <p:cNvPr id="302" name="이등변 삼각형 11">
                <a:extLst>
                  <a:ext uri="{FF2B5EF4-FFF2-40B4-BE49-F238E27FC236}">
                    <a16:creationId xmlns:a16="http://schemas.microsoft.com/office/drawing/2014/main" id="{F9BB1498-627C-9747-A6CF-074756020A95}"/>
                  </a:ext>
                </a:extLst>
              </p:cNvPr>
              <p:cNvSpPr/>
              <p:nvPr/>
            </p:nvSpPr>
            <p:spPr>
              <a:xfrm rot="10800000">
                <a:off x="5143189" y="3989926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  <p:sp>
            <p:nvSpPr>
              <p:cNvPr id="303" name="이등변 삼각형 12">
                <a:extLst>
                  <a:ext uri="{FF2B5EF4-FFF2-40B4-BE49-F238E27FC236}">
                    <a16:creationId xmlns:a16="http://schemas.microsoft.com/office/drawing/2014/main" id="{C8E3015C-B8B4-FA40-9DA0-FDB0EA248575}"/>
                  </a:ext>
                </a:extLst>
              </p:cNvPr>
              <p:cNvSpPr/>
              <p:nvPr/>
            </p:nvSpPr>
            <p:spPr>
              <a:xfrm>
                <a:off x="6444758" y="2763511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  <p:sp>
            <p:nvSpPr>
              <p:cNvPr id="304" name="이등변 삼각형 13">
                <a:extLst>
                  <a:ext uri="{FF2B5EF4-FFF2-40B4-BE49-F238E27FC236}">
                    <a16:creationId xmlns:a16="http://schemas.microsoft.com/office/drawing/2014/main" id="{58C8B0DC-1520-4749-B6F5-8792B0DAC9A9}"/>
                  </a:ext>
                </a:extLst>
              </p:cNvPr>
              <p:cNvSpPr/>
              <p:nvPr/>
            </p:nvSpPr>
            <p:spPr>
              <a:xfrm rot="10800000">
                <a:off x="7098971" y="2755918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  <p:sp>
            <p:nvSpPr>
              <p:cNvPr id="305" name="이등변 삼각형 14">
                <a:extLst>
                  <a:ext uri="{FF2B5EF4-FFF2-40B4-BE49-F238E27FC236}">
                    <a16:creationId xmlns:a16="http://schemas.microsoft.com/office/drawing/2014/main" id="{8A11A494-D600-AE45-9A7A-783801393C7E}"/>
                  </a:ext>
                </a:extLst>
              </p:cNvPr>
              <p:cNvSpPr/>
              <p:nvPr/>
            </p:nvSpPr>
            <p:spPr>
              <a:xfrm>
                <a:off x="5790541" y="3997519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  <p:sp>
            <p:nvSpPr>
              <p:cNvPr id="306" name="이등변 삼각형 15">
                <a:extLst>
                  <a:ext uri="{FF2B5EF4-FFF2-40B4-BE49-F238E27FC236}">
                    <a16:creationId xmlns:a16="http://schemas.microsoft.com/office/drawing/2014/main" id="{4A661FFF-B04C-C24C-8618-DD2C2C618948}"/>
                  </a:ext>
                </a:extLst>
              </p:cNvPr>
              <p:cNvSpPr/>
              <p:nvPr/>
            </p:nvSpPr>
            <p:spPr>
              <a:xfrm rot="10800000">
                <a:off x="6444755" y="3989926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  <p:sp>
            <p:nvSpPr>
              <p:cNvPr id="307" name="이등변 삼각형 16">
                <a:extLst>
                  <a:ext uri="{FF2B5EF4-FFF2-40B4-BE49-F238E27FC236}">
                    <a16:creationId xmlns:a16="http://schemas.microsoft.com/office/drawing/2014/main" id="{73C1D8F6-10AC-2241-A87F-5CEB8019EC9B}"/>
                  </a:ext>
                </a:extLst>
              </p:cNvPr>
              <p:cNvSpPr/>
              <p:nvPr/>
            </p:nvSpPr>
            <p:spPr>
              <a:xfrm>
                <a:off x="4499264" y="1531098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  <p:sp>
            <p:nvSpPr>
              <p:cNvPr id="308" name="이등변 삼각형 17">
                <a:extLst>
                  <a:ext uri="{FF2B5EF4-FFF2-40B4-BE49-F238E27FC236}">
                    <a16:creationId xmlns:a16="http://schemas.microsoft.com/office/drawing/2014/main" id="{0ECF4176-4BFD-5448-8404-0940DD5B4A38}"/>
                  </a:ext>
                </a:extLst>
              </p:cNvPr>
              <p:cNvSpPr/>
              <p:nvPr/>
            </p:nvSpPr>
            <p:spPr>
              <a:xfrm>
                <a:off x="5793971" y="1523505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  <p:sp>
            <p:nvSpPr>
              <p:cNvPr id="309" name="이등변 삼각형 18">
                <a:extLst>
                  <a:ext uri="{FF2B5EF4-FFF2-40B4-BE49-F238E27FC236}">
                    <a16:creationId xmlns:a16="http://schemas.microsoft.com/office/drawing/2014/main" id="{9DD30953-DCFF-9A46-9476-C64B6BDFC30A}"/>
                  </a:ext>
                </a:extLst>
              </p:cNvPr>
              <p:cNvSpPr/>
              <p:nvPr/>
            </p:nvSpPr>
            <p:spPr>
              <a:xfrm rot="10800000">
                <a:off x="6448185" y="1527907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  <p:sp>
            <p:nvSpPr>
              <p:cNvPr id="310" name="이등변 삼각형 19">
                <a:extLst>
                  <a:ext uri="{FF2B5EF4-FFF2-40B4-BE49-F238E27FC236}">
                    <a16:creationId xmlns:a16="http://schemas.microsoft.com/office/drawing/2014/main" id="{E56DEFD2-4727-7440-B5BE-BBBD9828B7BC}"/>
                  </a:ext>
                </a:extLst>
              </p:cNvPr>
              <p:cNvSpPr/>
              <p:nvPr/>
            </p:nvSpPr>
            <p:spPr>
              <a:xfrm>
                <a:off x="7095538" y="1535499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  <p:sp>
            <p:nvSpPr>
              <p:cNvPr id="311" name="타원 20">
                <a:extLst>
                  <a:ext uri="{FF2B5EF4-FFF2-40B4-BE49-F238E27FC236}">
                    <a16:creationId xmlns:a16="http://schemas.microsoft.com/office/drawing/2014/main" id="{022D3752-F6FD-AD42-A9DD-B0B70F5970FE}"/>
                  </a:ext>
                </a:extLst>
              </p:cNvPr>
              <p:cNvSpPr/>
              <p:nvPr/>
            </p:nvSpPr>
            <p:spPr>
              <a:xfrm>
                <a:off x="6455053" y="2947151"/>
                <a:ext cx="257212" cy="275851"/>
              </a:xfrm>
              <a:prstGeom prst="ellipse">
                <a:avLst/>
              </a:prstGeom>
              <a:solidFill>
                <a:srgbClr val="02069C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  <p:sp>
            <p:nvSpPr>
              <p:cNvPr id="312" name="타원 24">
                <a:extLst>
                  <a:ext uri="{FF2B5EF4-FFF2-40B4-BE49-F238E27FC236}">
                    <a16:creationId xmlns:a16="http://schemas.microsoft.com/office/drawing/2014/main" id="{A7132337-BBD4-6B41-945B-BCD8E0DD6391}"/>
                  </a:ext>
                </a:extLst>
              </p:cNvPr>
              <p:cNvSpPr/>
              <p:nvPr/>
            </p:nvSpPr>
            <p:spPr>
              <a:xfrm>
                <a:off x="6321338" y="1317056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  <p:sp>
            <p:nvSpPr>
              <p:cNvPr id="313" name="타원 25">
                <a:extLst>
                  <a:ext uri="{FF2B5EF4-FFF2-40B4-BE49-F238E27FC236}">
                    <a16:creationId xmlns:a16="http://schemas.microsoft.com/office/drawing/2014/main" id="{A948D2D7-35A6-5C4C-899E-3D9A12C60EDD}"/>
                  </a:ext>
                </a:extLst>
              </p:cNvPr>
              <p:cNvSpPr/>
              <p:nvPr/>
            </p:nvSpPr>
            <p:spPr>
              <a:xfrm>
                <a:off x="5645306" y="2591065"/>
                <a:ext cx="305941" cy="32811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  <p:sp>
            <p:nvSpPr>
              <p:cNvPr id="314" name="타원 26">
                <a:extLst>
                  <a:ext uri="{FF2B5EF4-FFF2-40B4-BE49-F238E27FC236}">
                    <a16:creationId xmlns:a16="http://schemas.microsoft.com/office/drawing/2014/main" id="{B68C480D-319B-8942-AFE5-9E150FEFCA70}"/>
                  </a:ext>
                </a:extLst>
              </p:cNvPr>
              <p:cNvSpPr/>
              <p:nvPr/>
            </p:nvSpPr>
            <p:spPr>
              <a:xfrm>
                <a:off x="4979890" y="1357758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  <p:grpSp>
            <p:nvGrpSpPr>
              <p:cNvPr id="315" name="그룹 27">
                <a:extLst>
                  <a:ext uri="{FF2B5EF4-FFF2-40B4-BE49-F238E27FC236}">
                    <a16:creationId xmlns:a16="http://schemas.microsoft.com/office/drawing/2014/main" id="{E9E6B02E-7CB2-3F44-9BDE-7724E190683B}"/>
                  </a:ext>
                </a:extLst>
              </p:cNvPr>
              <p:cNvGrpSpPr/>
              <p:nvPr/>
            </p:nvGrpSpPr>
            <p:grpSpPr>
              <a:xfrm>
                <a:off x="6293211" y="1862401"/>
                <a:ext cx="1666289" cy="1787036"/>
                <a:chOff x="7563394" y="2207623"/>
                <a:chExt cx="1698172" cy="1698172"/>
              </a:xfrm>
            </p:grpSpPr>
            <p:sp>
              <p:nvSpPr>
                <p:cNvPr id="341" name="타원 41">
                  <a:extLst>
                    <a:ext uri="{FF2B5EF4-FFF2-40B4-BE49-F238E27FC236}">
                      <a16:creationId xmlns:a16="http://schemas.microsoft.com/office/drawing/2014/main" id="{94C57454-0C55-8B46-91A0-06292CA344FB}"/>
                    </a:ext>
                  </a:extLst>
                </p:cNvPr>
                <p:cNvSpPr/>
                <p:nvPr/>
              </p:nvSpPr>
              <p:spPr>
                <a:xfrm>
                  <a:off x="7620000" y="2264229"/>
                  <a:ext cx="1584960" cy="1584960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42" name="타원 42">
                  <a:extLst>
                    <a:ext uri="{FF2B5EF4-FFF2-40B4-BE49-F238E27FC236}">
                      <a16:creationId xmlns:a16="http://schemas.microsoft.com/office/drawing/2014/main" id="{B8C16DFD-CFA1-5A40-88E9-3FCA54D5A747}"/>
                    </a:ext>
                  </a:extLst>
                </p:cNvPr>
                <p:cNvSpPr/>
                <p:nvPr/>
              </p:nvSpPr>
              <p:spPr>
                <a:xfrm>
                  <a:off x="8355874" y="220762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43" name="타원 43">
                  <a:extLst>
                    <a:ext uri="{FF2B5EF4-FFF2-40B4-BE49-F238E27FC236}">
                      <a16:creationId xmlns:a16="http://schemas.microsoft.com/office/drawing/2014/main" id="{60F59048-9605-D545-AB79-ACC1EC73503F}"/>
                    </a:ext>
                  </a:extLst>
                </p:cNvPr>
                <p:cNvSpPr/>
                <p:nvPr/>
              </p:nvSpPr>
              <p:spPr>
                <a:xfrm>
                  <a:off x="8355874" y="379258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44" name="타원 44">
                  <a:extLst>
                    <a:ext uri="{FF2B5EF4-FFF2-40B4-BE49-F238E27FC236}">
                      <a16:creationId xmlns:a16="http://schemas.microsoft.com/office/drawing/2014/main" id="{F3EAA14A-B450-0344-A179-509052DC193B}"/>
                    </a:ext>
                  </a:extLst>
                </p:cNvPr>
                <p:cNvSpPr/>
                <p:nvPr/>
              </p:nvSpPr>
              <p:spPr>
                <a:xfrm>
                  <a:off x="9148354" y="300010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45" name="타원 45">
                  <a:extLst>
                    <a:ext uri="{FF2B5EF4-FFF2-40B4-BE49-F238E27FC236}">
                      <a16:creationId xmlns:a16="http://schemas.microsoft.com/office/drawing/2014/main" id="{0767C1EF-DC80-634F-8418-7325DC1208AA}"/>
                    </a:ext>
                  </a:extLst>
                </p:cNvPr>
                <p:cNvSpPr/>
                <p:nvPr/>
              </p:nvSpPr>
              <p:spPr>
                <a:xfrm>
                  <a:off x="7563394" y="300010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46" name="타원 46">
                  <a:extLst>
                    <a:ext uri="{FF2B5EF4-FFF2-40B4-BE49-F238E27FC236}">
                      <a16:creationId xmlns:a16="http://schemas.microsoft.com/office/drawing/2014/main" id="{5C6DAE18-D9E6-BE49-AF18-6DE834B9F615}"/>
                    </a:ext>
                  </a:extLst>
                </p:cNvPr>
                <p:cNvSpPr/>
                <p:nvPr/>
              </p:nvSpPr>
              <p:spPr>
                <a:xfrm>
                  <a:off x="8926288" y="2455818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47" name="타원 47">
                  <a:extLst>
                    <a:ext uri="{FF2B5EF4-FFF2-40B4-BE49-F238E27FC236}">
                      <a16:creationId xmlns:a16="http://schemas.microsoft.com/office/drawing/2014/main" id="{DF2894A3-BF10-1D43-9905-FD0BCFDED813}"/>
                    </a:ext>
                  </a:extLst>
                </p:cNvPr>
                <p:cNvSpPr/>
                <p:nvPr/>
              </p:nvSpPr>
              <p:spPr>
                <a:xfrm>
                  <a:off x="7776755" y="3544389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48" name="타원 48">
                  <a:extLst>
                    <a:ext uri="{FF2B5EF4-FFF2-40B4-BE49-F238E27FC236}">
                      <a16:creationId xmlns:a16="http://schemas.microsoft.com/office/drawing/2014/main" id="{EF66E597-D875-8441-83A5-707E0F52EDD1}"/>
                    </a:ext>
                  </a:extLst>
                </p:cNvPr>
                <p:cNvSpPr/>
                <p:nvPr/>
              </p:nvSpPr>
              <p:spPr>
                <a:xfrm>
                  <a:off x="7776755" y="2455818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49" name="타원 49">
                  <a:extLst>
                    <a:ext uri="{FF2B5EF4-FFF2-40B4-BE49-F238E27FC236}">
                      <a16:creationId xmlns:a16="http://schemas.microsoft.com/office/drawing/2014/main" id="{1C5AB7DA-E352-2A4F-AEDF-88B3CB1C0615}"/>
                    </a:ext>
                  </a:extLst>
                </p:cNvPr>
                <p:cNvSpPr/>
                <p:nvPr/>
              </p:nvSpPr>
              <p:spPr>
                <a:xfrm>
                  <a:off x="8926288" y="3544389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</p:grpSp>
          <p:grpSp>
            <p:nvGrpSpPr>
              <p:cNvPr id="316" name="그룹 28">
                <a:extLst>
                  <a:ext uri="{FF2B5EF4-FFF2-40B4-BE49-F238E27FC236}">
                    <a16:creationId xmlns:a16="http://schemas.microsoft.com/office/drawing/2014/main" id="{C194A91B-2940-BC4C-B218-6D436493E154}"/>
                  </a:ext>
                </a:extLst>
              </p:cNvPr>
              <p:cNvGrpSpPr/>
              <p:nvPr/>
            </p:nvGrpSpPr>
            <p:grpSpPr>
              <a:xfrm>
                <a:off x="5586885" y="3070830"/>
                <a:ext cx="1666289" cy="1787036"/>
                <a:chOff x="7563394" y="2207623"/>
                <a:chExt cx="1698172" cy="1698172"/>
              </a:xfrm>
            </p:grpSpPr>
            <p:sp>
              <p:nvSpPr>
                <p:cNvPr id="332" name="타원 32">
                  <a:extLst>
                    <a:ext uri="{FF2B5EF4-FFF2-40B4-BE49-F238E27FC236}">
                      <a16:creationId xmlns:a16="http://schemas.microsoft.com/office/drawing/2014/main" id="{0F8CCF48-9FE2-3842-A0D0-B4C491ACA040}"/>
                    </a:ext>
                  </a:extLst>
                </p:cNvPr>
                <p:cNvSpPr/>
                <p:nvPr/>
              </p:nvSpPr>
              <p:spPr>
                <a:xfrm>
                  <a:off x="7620000" y="2264229"/>
                  <a:ext cx="1584960" cy="1584960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33" name="타원 33">
                  <a:extLst>
                    <a:ext uri="{FF2B5EF4-FFF2-40B4-BE49-F238E27FC236}">
                      <a16:creationId xmlns:a16="http://schemas.microsoft.com/office/drawing/2014/main" id="{D51716BC-30B9-A940-927A-5DCF075A0829}"/>
                    </a:ext>
                  </a:extLst>
                </p:cNvPr>
                <p:cNvSpPr/>
                <p:nvPr/>
              </p:nvSpPr>
              <p:spPr>
                <a:xfrm>
                  <a:off x="8355874" y="220762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34" name="타원 34">
                  <a:extLst>
                    <a:ext uri="{FF2B5EF4-FFF2-40B4-BE49-F238E27FC236}">
                      <a16:creationId xmlns:a16="http://schemas.microsoft.com/office/drawing/2014/main" id="{A877C019-0E09-EF49-A1AD-BBBB8D79BE75}"/>
                    </a:ext>
                  </a:extLst>
                </p:cNvPr>
                <p:cNvSpPr/>
                <p:nvPr/>
              </p:nvSpPr>
              <p:spPr>
                <a:xfrm>
                  <a:off x="8355874" y="379258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35" name="타원 35">
                  <a:extLst>
                    <a:ext uri="{FF2B5EF4-FFF2-40B4-BE49-F238E27FC236}">
                      <a16:creationId xmlns:a16="http://schemas.microsoft.com/office/drawing/2014/main" id="{643D98EA-9307-364D-937D-BEA8D1455D01}"/>
                    </a:ext>
                  </a:extLst>
                </p:cNvPr>
                <p:cNvSpPr/>
                <p:nvPr/>
              </p:nvSpPr>
              <p:spPr>
                <a:xfrm>
                  <a:off x="9148354" y="300010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36" name="타원 36">
                  <a:extLst>
                    <a:ext uri="{FF2B5EF4-FFF2-40B4-BE49-F238E27FC236}">
                      <a16:creationId xmlns:a16="http://schemas.microsoft.com/office/drawing/2014/main" id="{0275B34A-0A73-4A4D-96DF-8B6E93FAC41B}"/>
                    </a:ext>
                  </a:extLst>
                </p:cNvPr>
                <p:cNvSpPr/>
                <p:nvPr/>
              </p:nvSpPr>
              <p:spPr>
                <a:xfrm>
                  <a:off x="7563394" y="300010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37" name="타원 37">
                  <a:extLst>
                    <a:ext uri="{FF2B5EF4-FFF2-40B4-BE49-F238E27FC236}">
                      <a16:creationId xmlns:a16="http://schemas.microsoft.com/office/drawing/2014/main" id="{5B08C9AC-2B8A-9743-B603-2F2B3C1AA4EC}"/>
                    </a:ext>
                  </a:extLst>
                </p:cNvPr>
                <p:cNvSpPr/>
                <p:nvPr/>
              </p:nvSpPr>
              <p:spPr>
                <a:xfrm>
                  <a:off x="8926288" y="2455818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38" name="타원 38">
                  <a:extLst>
                    <a:ext uri="{FF2B5EF4-FFF2-40B4-BE49-F238E27FC236}">
                      <a16:creationId xmlns:a16="http://schemas.microsoft.com/office/drawing/2014/main" id="{0325E864-E7B3-364D-B02C-C7268FB9F0BE}"/>
                    </a:ext>
                  </a:extLst>
                </p:cNvPr>
                <p:cNvSpPr/>
                <p:nvPr/>
              </p:nvSpPr>
              <p:spPr>
                <a:xfrm>
                  <a:off x="7776755" y="3544389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39" name="타원 39">
                  <a:extLst>
                    <a:ext uri="{FF2B5EF4-FFF2-40B4-BE49-F238E27FC236}">
                      <a16:creationId xmlns:a16="http://schemas.microsoft.com/office/drawing/2014/main" id="{8A40E2A7-2B35-824B-978E-AE9B1618B74E}"/>
                    </a:ext>
                  </a:extLst>
                </p:cNvPr>
                <p:cNvSpPr/>
                <p:nvPr/>
              </p:nvSpPr>
              <p:spPr>
                <a:xfrm>
                  <a:off x="7776755" y="2455818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  <p:sp>
              <p:nvSpPr>
                <p:cNvPr id="340" name="타원 40">
                  <a:extLst>
                    <a:ext uri="{FF2B5EF4-FFF2-40B4-BE49-F238E27FC236}">
                      <a16:creationId xmlns:a16="http://schemas.microsoft.com/office/drawing/2014/main" id="{627B4160-860D-6945-8BB8-34FD6E4CAA03}"/>
                    </a:ext>
                  </a:extLst>
                </p:cNvPr>
                <p:cNvSpPr/>
                <p:nvPr/>
              </p:nvSpPr>
              <p:spPr>
                <a:xfrm>
                  <a:off x="8926288" y="3544389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800"/>
                </a:p>
              </p:txBody>
            </p:sp>
          </p:grpSp>
          <p:cxnSp>
            <p:nvCxnSpPr>
              <p:cNvPr id="317" name="직선 화살표 연결선 29">
                <a:extLst>
                  <a:ext uri="{FF2B5EF4-FFF2-40B4-BE49-F238E27FC236}">
                    <a16:creationId xmlns:a16="http://schemas.microsoft.com/office/drawing/2014/main" id="{5FBEC15D-3292-1943-84B3-BD38F7BCEF2A}"/>
                  </a:ext>
                </a:extLst>
              </p:cNvPr>
              <p:cNvCxnSpPr/>
              <p:nvPr/>
            </p:nvCxnSpPr>
            <p:spPr>
              <a:xfrm flipH="1">
                <a:off x="5851581" y="1539245"/>
                <a:ext cx="512905" cy="33079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직선 화살표 연결선 30">
                <a:extLst>
                  <a:ext uri="{FF2B5EF4-FFF2-40B4-BE49-F238E27FC236}">
                    <a16:creationId xmlns:a16="http://schemas.microsoft.com/office/drawing/2014/main" id="{C7E08D33-53F3-F94C-BF4D-DE58B3668389}"/>
                  </a:ext>
                </a:extLst>
              </p:cNvPr>
              <p:cNvCxnSpPr>
                <a:stCxn id="313" idx="0"/>
              </p:cNvCxnSpPr>
              <p:nvPr/>
            </p:nvCxnSpPr>
            <p:spPr>
              <a:xfrm flipH="1" flipV="1">
                <a:off x="5769999" y="1978116"/>
                <a:ext cx="28278" cy="612949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직선 화살표 연결선 31">
                <a:extLst>
                  <a:ext uri="{FF2B5EF4-FFF2-40B4-BE49-F238E27FC236}">
                    <a16:creationId xmlns:a16="http://schemas.microsoft.com/office/drawing/2014/main" id="{5261F5E7-5A33-ED47-B793-D55101844BCE}"/>
                  </a:ext>
                </a:extLst>
              </p:cNvPr>
              <p:cNvCxnSpPr>
                <a:endCxn id="351" idx="1"/>
              </p:cNvCxnSpPr>
              <p:nvPr/>
            </p:nvCxnSpPr>
            <p:spPr>
              <a:xfrm>
                <a:off x="5262300" y="1592164"/>
                <a:ext cx="465119" cy="27948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0" name="타원 25">
                <a:extLst>
                  <a:ext uri="{FF2B5EF4-FFF2-40B4-BE49-F238E27FC236}">
                    <a16:creationId xmlns:a16="http://schemas.microsoft.com/office/drawing/2014/main" id="{8920C236-C617-9841-87E2-EA8D726421E8}"/>
                  </a:ext>
                </a:extLst>
              </p:cNvPr>
              <p:cNvSpPr/>
              <p:nvPr/>
            </p:nvSpPr>
            <p:spPr>
              <a:xfrm>
                <a:off x="4364033" y="2578160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  <p:sp>
            <p:nvSpPr>
              <p:cNvPr id="321" name="타원 25">
                <a:extLst>
                  <a:ext uri="{FF2B5EF4-FFF2-40B4-BE49-F238E27FC236}">
                    <a16:creationId xmlns:a16="http://schemas.microsoft.com/office/drawing/2014/main" id="{F7B1B272-D838-3340-9C9F-8FCF83FD963E}"/>
                  </a:ext>
                </a:extLst>
              </p:cNvPr>
              <p:cNvSpPr/>
              <p:nvPr/>
            </p:nvSpPr>
            <p:spPr>
              <a:xfrm>
                <a:off x="4965099" y="3842866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  <p:sp>
            <p:nvSpPr>
              <p:cNvPr id="322" name="타원 25">
                <a:extLst>
                  <a:ext uri="{FF2B5EF4-FFF2-40B4-BE49-F238E27FC236}">
                    <a16:creationId xmlns:a16="http://schemas.microsoft.com/office/drawing/2014/main" id="{D97DF0DD-09FB-6E48-8B70-38825CC6EA97}"/>
                  </a:ext>
                </a:extLst>
              </p:cNvPr>
              <p:cNvSpPr/>
              <p:nvPr/>
            </p:nvSpPr>
            <p:spPr>
              <a:xfrm>
                <a:off x="5669266" y="5025949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  <p:sp>
            <p:nvSpPr>
              <p:cNvPr id="323" name="타원 25">
                <a:extLst>
                  <a:ext uri="{FF2B5EF4-FFF2-40B4-BE49-F238E27FC236}">
                    <a16:creationId xmlns:a16="http://schemas.microsoft.com/office/drawing/2014/main" id="{E459AE0C-C45F-FC41-939C-666383EF46F2}"/>
                  </a:ext>
                </a:extLst>
              </p:cNvPr>
              <p:cNvSpPr/>
              <p:nvPr/>
            </p:nvSpPr>
            <p:spPr>
              <a:xfrm>
                <a:off x="6949428" y="5037999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  <p:sp>
            <p:nvSpPr>
              <p:cNvPr id="324" name="타원 25">
                <a:extLst>
                  <a:ext uri="{FF2B5EF4-FFF2-40B4-BE49-F238E27FC236}">
                    <a16:creationId xmlns:a16="http://schemas.microsoft.com/office/drawing/2014/main" id="{B7F959EE-D394-B742-97DB-BB556C84A57B}"/>
                  </a:ext>
                </a:extLst>
              </p:cNvPr>
              <p:cNvSpPr/>
              <p:nvPr/>
            </p:nvSpPr>
            <p:spPr>
              <a:xfrm>
                <a:off x="7652633" y="3829598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  <p:sp>
            <p:nvSpPr>
              <p:cNvPr id="325" name="타원 25">
                <a:extLst>
                  <a:ext uri="{FF2B5EF4-FFF2-40B4-BE49-F238E27FC236}">
                    <a16:creationId xmlns:a16="http://schemas.microsoft.com/office/drawing/2014/main" id="{821A12C0-93E4-E841-8EF1-7172B6F6D515}"/>
                  </a:ext>
                </a:extLst>
              </p:cNvPr>
              <p:cNvSpPr/>
              <p:nvPr/>
            </p:nvSpPr>
            <p:spPr>
              <a:xfrm>
                <a:off x="8292047" y="2562079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  <p:sp>
            <p:nvSpPr>
              <p:cNvPr id="326" name="타원 25">
                <a:extLst>
                  <a:ext uri="{FF2B5EF4-FFF2-40B4-BE49-F238E27FC236}">
                    <a16:creationId xmlns:a16="http://schemas.microsoft.com/office/drawing/2014/main" id="{F9045048-C8AA-4247-8177-A9B2ED8912EE}"/>
                  </a:ext>
                </a:extLst>
              </p:cNvPr>
              <p:cNvSpPr/>
              <p:nvPr/>
            </p:nvSpPr>
            <p:spPr>
              <a:xfrm>
                <a:off x="7561444" y="1363850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  <p:sp>
            <p:nvSpPr>
              <p:cNvPr id="327" name="타원 25">
                <a:extLst>
                  <a:ext uri="{FF2B5EF4-FFF2-40B4-BE49-F238E27FC236}">
                    <a16:creationId xmlns:a16="http://schemas.microsoft.com/office/drawing/2014/main" id="{3A346722-8982-DF43-B7FA-FD47CFEA96E0}"/>
                  </a:ext>
                </a:extLst>
              </p:cNvPr>
              <p:cNvSpPr/>
              <p:nvPr/>
            </p:nvSpPr>
            <p:spPr>
              <a:xfrm>
                <a:off x="6967165" y="2565482"/>
                <a:ext cx="305941" cy="32811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  <p:sp>
            <p:nvSpPr>
              <p:cNvPr id="328" name="타원 25">
                <a:extLst>
                  <a:ext uri="{FF2B5EF4-FFF2-40B4-BE49-F238E27FC236}">
                    <a16:creationId xmlns:a16="http://schemas.microsoft.com/office/drawing/2014/main" id="{61F4C0EA-D846-0947-A014-91D6EEC6B8C3}"/>
                  </a:ext>
                </a:extLst>
              </p:cNvPr>
              <p:cNvSpPr/>
              <p:nvPr/>
            </p:nvSpPr>
            <p:spPr>
              <a:xfrm>
                <a:off x="6277483" y="3849915"/>
                <a:ext cx="305941" cy="32811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800"/>
              </a:p>
            </p:txBody>
          </p:sp>
          <p:sp>
            <p:nvSpPr>
              <p:cNvPr id="329" name="오른쪽 화살표 374">
                <a:extLst>
                  <a:ext uri="{FF2B5EF4-FFF2-40B4-BE49-F238E27FC236}">
                    <a16:creationId xmlns:a16="http://schemas.microsoft.com/office/drawing/2014/main" id="{F6441CB1-1B1A-A940-BC11-0FFD8A9E6672}"/>
                  </a:ext>
                </a:extLst>
              </p:cNvPr>
              <p:cNvSpPr/>
              <p:nvPr/>
            </p:nvSpPr>
            <p:spPr bwMode="auto">
              <a:xfrm rot="16659393">
                <a:off x="6215020" y="3416823"/>
                <a:ext cx="565646" cy="236953"/>
              </a:xfrm>
              <a:prstGeom prst="rightArrow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330" name="오른쪽 화살표 375">
                <a:extLst>
                  <a:ext uri="{FF2B5EF4-FFF2-40B4-BE49-F238E27FC236}">
                    <a16:creationId xmlns:a16="http://schemas.microsoft.com/office/drawing/2014/main" id="{5B25DF04-16DF-E349-8D58-BB04CF715EF9}"/>
                  </a:ext>
                </a:extLst>
              </p:cNvPr>
              <p:cNvSpPr/>
              <p:nvPr/>
            </p:nvSpPr>
            <p:spPr bwMode="auto">
              <a:xfrm rot="8637073">
                <a:off x="6656981" y="2797890"/>
                <a:ext cx="330919" cy="264602"/>
              </a:xfrm>
              <a:prstGeom prst="rightArrow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331" name="오른쪽 화살표 376">
                <a:extLst>
                  <a:ext uri="{FF2B5EF4-FFF2-40B4-BE49-F238E27FC236}">
                    <a16:creationId xmlns:a16="http://schemas.microsoft.com/office/drawing/2014/main" id="{5BFC6FA6-0CE2-494D-BE3C-B8DAAC360661}"/>
                  </a:ext>
                </a:extLst>
              </p:cNvPr>
              <p:cNvSpPr/>
              <p:nvPr/>
            </p:nvSpPr>
            <p:spPr bwMode="auto">
              <a:xfrm rot="1380116">
                <a:off x="5936879" y="2823630"/>
                <a:ext cx="543036" cy="236713"/>
              </a:xfrm>
              <a:prstGeom prst="rightArrow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</p:grpSp>
      <p:sp>
        <p:nvSpPr>
          <p:cNvPr id="67" name="TextBox 66"/>
          <p:cNvSpPr txBox="1"/>
          <p:nvPr/>
        </p:nvSpPr>
        <p:spPr>
          <a:xfrm>
            <a:off x="24579038" y="22279635"/>
            <a:ext cx="8321575" cy="337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1" indent="-230188">
              <a:lnSpc>
                <a:spcPct val="110000"/>
              </a:lnSpc>
              <a:spcBef>
                <a:spcPts val="2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CTTS: M3D-C1 mesh infrastructure and adaptive meshing (PUMI)</a:t>
            </a:r>
          </a:p>
          <a:p>
            <a:pPr marL="91440" lvl="1" indent="-230188">
              <a:lnSpc>
                <a:spcPct val="110000"/>
              </a:lnSpc>
              <a:spcBef>
                <a:spcPts val="2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RF Fusion: EM and </a:t>
            </a:r>
            <a:r>
              <a:rPr lang="en-US" dirty="0" err="1">
                <a:solidFill>
                  <a:schemeClr val="bg2"/>
                </a:solidFill>
                <a:effectLst/>
              </a:rPr>
              <a:t>thermofluids</a:t>
            </a:r>
            <a:r>
              <a:rPr lang="en-US" dirty="0">
                <a:solidFill>
                  <a:schemeClr val="bg2"/>
                </a:solidFill>
                <a:effectLst/>
              </a:rPr>
              <a:t> solvers (MFEM), </a:t>
            </a:r>
          </a:p>
          <a:p>
            <a:pPr marL="91440" lvl="1" indent="-230188">
              <a:lnSpc>
                <a:spcPct val="110000"/>
              </a:lnSpc>
              <a:spcBef>
                <a:spcPts val="2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RF Fusion: Geometry and meshing (PUMI, </a:t>
            </a:r>
            <a:r>
              <a:rPr lang="en-US" dirty="0" err="1">
                <a:solidFill>
                  <a:schemeClr val="bg2"/>
                </a:solidFill>
                <a:effectLst/>
              </a:rPr>
              <a:t>Simmetrix</a:t>
            </a:r>
            <a:r>
              <a:rPr lang="en-US" dirty="0">
                <a:solidFill>
                  <a:schemeClr val="bg2"/>
                </a:solidFill>
                <a:effectLst/>
              </a:rPr>
              <a:t>)</a:t>
            </a:r>
          </a:p>
          <a:p>
            <a:pPr marL="91440" lvl="1" indent="-230188">
              <a:lnSpc>
                <a:spcPct val="110000"/>
              </a:lnSpc>
              <a:spcBef>
                <a:spcPts val="2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HPBS: Parallel mesh version of XGC (</a:t>
            </a:r>
            <a:r>
              <a:rPr lang="en-US" dirty="0" err="1">
                <a:solidFill>
                  <a:schemeClr val="bg2"/>
                </a:solidFill>
                <a:effectLst/>
              </a:rPr>
              <a:t>PUMIpic</a:t>
            </a:r>
            <a:r>
              <a:rPr lang="en-US" dirty="0">
                <a:solidFill>
                  <a:schemeClr val="bg2"/>
                </a:solidFill>
                <a:effectLst/>
              </a:rPr>
              <a:t>, </a:t>
            </a:r>
            <a:r>
              <a:rPr lang="en-US" dirty="0" err="1">
                <a:solidFill>
                  <a:schemeClr val="bg2"/>
                </a:solidFill>
                <a:effectLst/>
              </a:rPr>
              <a:t>EnGPAR</a:t>
            </a:r>
            <a:r>
              <a:rPr lang="en-US" dirty="0">
                <a:solidFill>
                  <a:schemeClr val="bg2"/>
                </a:solidFill>
                <a:effectLst/>
              </a:rPr>
              <a:t>)</a:t>
            </a:r>
          </a:p>
          <a:p>
            <a:pPr marL="91440" lvl="1" indent="-230188">
              <a:lnSpc>
                <a:spcPct val="110000"/>
              </a:lnSpc>
              <a:spcBef>
                <a:spcPts val="2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HPBS: Mesh generation tools (PUMI, </a:t>
            </a:r>
            <a:r>
              <a:rPr lang="en-US" dirty="0" err="1">
                <a:solidFill>
                  <a:schemeClr val="bg2"/>
                </a:solidFill>
                <a:effectLst/>
              </a:rPr>
              <a:t>Simmetrix</a:t>
            </a:r>
            <a:r>
              <a:rPr lang="en-US" dirty="0">
                <a:solidFill>
                  <a:schemeClr val="bg2"/>
                </a:solidFill>
                <a:effectLst/>
              </a:rPr>
              <a:t>)</a:t>
            </a:r>
          </a:p>
          <a:p>
            <a:pPr marL="91440" lvl="1" indent="-230188">
              <a:lnSpc>
                <a:spcPct val="110000"/>
              </a:lnSpc>
              <a:spcBef>
                <a:spcPts val="2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PSI2: Parallel mesh version of GITR (</a:t>
            </a:r>
            <a:r>
              <a:rPr lang="en-US" dirty="0" err="1">
                <a:solidFill>
                  <a:schemeClr val="bg2"/>
                </a:solidFill>
                <a:effectLst/>
              </a:rPr>
              <a:t>PUMIpic</a:t>
            </a:r>
            <a:r>
              <a:rPr lang="en-US" dirty="0">
                <a:solidFill>
                  <a:schemeClr val="bg2"/>
                </a:solidFill>
                <a:effectLst/>
              </a:rPr>
              <a:t>)</a:t>
            </a:r>
          </a:p>
          <a:p>
            <a:pPr marL="91440" lvl="1" indent="-230188">
              <a:lnSpc>
                <a:spcPct val="110000"/>
              </a:lnSpc>
              <a:spcBef>
                <a:spcPts val="2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PSI2: Block structured mesh for specific </a:t>
            </a:r>
            <a:r>
              <a:rPr lang="en-US" dirty="0" err="1">
                <a:solidFill>
                  <a:schemeClr val="bg2"/>
                </a:solidFill>
                <a:effectLst/>
              </a:rPr>
              <a:t>hPIC</a:t>
            </a:r>
            <a:r>
              <a:rPr lang="en-US">
                <a:solidFill>
                  <a:schemeClr val="bg2"/>
                </a:solidFill>
                <a:effectLst/>
              </a:rPr>
              <a:t> version (</a:t>
            </a:r>
            <a:r>
              <a:rPr lang="en-US" dirty="0" err="1">
                <a:solidFill>
                  <a:schemeClr val="bg2"/>
                </a:solidFill>
                <a:effectLst/>
              </a:rPr>
              <a:t>PUMIpic</a:t>
            </a:r>
            <a:r>
              <a:rPr lang="en-US" dirty="0">
                <a:solidFill>
                  <a:schemeClr val="bg2"/>
                </a:solidFill>
                <a:effectLst/>
              </a:rPr>
              <a:t>) </a:t>
            </a:r>
          </a:p>
          <a:p>
            <a:pPr marL="91440" lvl="1" indent="-230188">
              <a:lnSpc>
                <a:spcPct val="110000"/>
              </a:lnSpc>
              <a:spcBef>
                <a:spcPts val="2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SCREAM: Conservative solver for runaway electron kinetics (</a:t>
            </a:r>
            <a:r>
              <a:rPr lang="en-US" dirty="0" err="1">
                <a:solidFill>
                  <a:schemeClr val="bg2"/>
                </a:solidFill>
                <a:effectLst/>
              </a:rPr>
              <a:t>PETSc</a:t>
            </a:r>
            <a:r>
              <a:rPr lang="en-US" dirty="0">
                <a:solidFill>
                  <a:schemeClr val="bg2"/>
                </a:solidFill>
                <a:effectLst/>
              </a:rPr>
              <a:t>)</a:t>
            </a:r>
            <a:endParaRPr lang="en-US" sz="2400" dirty="0">
              <a:solidFill>
                <a:schemeClr val="bg2"/>
              </a:solidFill>
              <a:effectLst/>
            </a:endParaRPr>
          </a:p>
          <a:p>
            <a:pPr marL="91440" lvl="1" indent="-230188">
              <a:lnSpc>
                <a:spcPct val="110000"/>
              </a:lnSpc>
              <a:spcBef>
                <a:spcPts val="2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TDS: Scalable MHD solver (MFEM)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24564145" y="15963874"/>
            <a:ext cx="74850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solidFill>
                  <a:schemeClr val="bg2"/>
                </a:solidFill>
                <a:effectLst/>
              </a:rPr>
              <a:t>Operates in 3D unstructured graded meshes 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3D adjacency search - effective on graded meshes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Mesh entity classification for efficient operation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Wall intersection implemented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Elements where distance tracking </a:t>
            </a:r>
            <a:br>
              <a:rPr lang="en-US" dirty="0">
                <a:solidFill>
                  <a:schemeClr val="bg2"/>
                </a:solidFill>
                <a:effectLst/>
              </a:rPr>
            </a:br>
            <a:r>
              <a:rPr lang="en-US" dirty="0">
                <a:solidFill>
                  <a:schemeClr val="bg2"/>
                </a:solidFill>
                <a:effectLst/>
              </a:rPr>
              <a:t>preprocessed to know when needed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Boris move implemented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Omega mesh and new particle data structures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Initial tests, including GPU execution, underway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Working with U. </a:t>
            </a:r>
            <a:r>
              <a:rPr lang="en-US" dirty="0" err="1">
                <a:solidFill>
                  <a:schemeClr val="bg2"/>
                </a:solidFill>
                <a:effectLst/>
              </a:rPr>
              <a:t>Tenn</a:t>
            </a:r>
            <a:r>
              <a:rPr lang="en-US" dirty="0">
                <a:solidFill>
                  <a:schemeClr val="bg2"/>
                </a:solidFill>
                <a:effectLst/>
              </a:rPr>
              <a:t> and ORNL to</a:t>
            </a:r>
            <a:br>
              <a:rPr lang="en-US" dirty="0">
                <a:solidFill>
                  <a:schemeClr val="bg2"/>
                </a:solidFill>
                <a:effectLst/>
              </a:rPr>
            </a:br>
            <a:r>
              <a:rPr lang="en-US" dirty="0">
                <a:solidFill>
                  <a:schemeClr val="bg2"/>
                </a:solidFill>
                <a:effectLst/>
              </a:rPr>
              <a:t>define appropriate verification tests</a:t>
            </a: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solidFill>
                  <a:schemeClr val="bg2"/>
                </a:solidFill>
                <a:effectLst/>
              </a:rPr>
              <a:t>Executed 20 push, search, rebuild iterations on PISCES mesh (~6k </a:t>
            </a:r>
            <a:r>
              <a:rPr lang="en-US" sz="2400" dirty="0" err="1">
                <a:solidFill>
                  <a:schemeClr val="bg2"/>
                </a:solidFill>
                <a:effectLst/>
              </a:rPr>
              <a:t>tets</a:t>
            </a:r>
            <a:r>
              <a:rPr lang="en-US" sz="2400" dirty="0">
                <a:solidFill>
                  <a:schemeClr val="bg2"/>
                </a:solidFill>
                <a:effectLst/>
              </a:rPr>
              <a:t>) on a GPU</a:t>
            </a:r>
          </a:p>
          <a:p>
            <a:pPr marL="461963" lvl="1" indent="-2349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effectLst/>
              </a:rPr>
              <a:t>Results comparable to those executed on background grids</a:t>
            </a:r>
          </a:p>
        </p:txBody>
      </p:sp>
      <p:pic>
        <p:nvPicPr>
          <p:cNvPr id="425" name="그림 4">
            <a:extLst>
              <a:ext uri="{FF2B5EF4-FFF2-40B4-BE49-F238E27FC236}">
                <a16:creationId xmlns:a16="http://schemas.microsoft.com/office/drawing/2014/main" id="{603379E8-8308-5448-8EF5-284047FFF996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92368" y="9892953"/>
            <a:ext cx="2535532" cy="1560474"/>
          </a:xfrm>
          <a:prstGeom prst="rect">
            <a:avLst/>
          </a:prstGeom>
        </p:spPr>
      </p:pic>
      <p:pic>
        <p:nvPicPr>
          <p:cNvPr id="429" name="Picture 428">
            <a:extLst>
              <a:ext uri="{FF2B5EF4-FFF2-40B4-BE49-F238E27FC236}">
                <a16:creationId xmlns:a16="http://schemas.microsoft.com/office/drawing/2014/main" id="{23C08A83-FC87-BC47-9A3B-CE195623C2A2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65" y="14477695"/>
            <a:ext cx="1828562" cy="1878634"/>
          </a:xfrm>
          <a:prstGeom prst="rect">
            <a:avLst/>
          </a:prstGeom>
        </p:spPr>
      </p:pic>
      <p:sp>
        <p:nvSpPr>
          <p:cNvPr id="430" name="CustomShape 4">
            <a:extLst>
              <a:ext uri="{FF2B5EF4-FFF2-40B4-BE49-F238E27FC236}">
                <a16:creationId xmlns:a16="http://schemas.microsoft.com/office/drawing/2014/main" id="{E7698DB8-A9AF-D943-9927-BDD2045E4E05}"/>
              </a:ext>
            </a:extLst>
          </p:cNvPr>
          <p:cNvSpPr/>
          <p:nvPr/>
        </p:nvSpPr>
        <p:spPr>
          <a:xfrm>
            <a:off x="10058310" y="15143975"/>
            <a:ext cx="1613949" cy="6989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spc="-1" dirty="0">
                <a:solidFill>
                  <a:srgbClr val="000000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</a:rPr>
              <a:t>Island coalescence simulation</a:t>
            </a:r>
          </a:p>
          <a:p>
            <a:pPr algn="ctr">
              <a:lnSpc>
                <a:spcPct val="100000"/>
              </a:lnSpc>
            </a:pPr>
            <a:endParaRPr lang="en-US" spc="-1" dirty="0" err="1">
              <a:solidFill>
                <a:srgbClr val="000000"/>
              </a:solidFill>
              <a:effectLst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flash2">
  <a:themeElements>
    <a:clrScheme name="flash2 5">
      <a:dk1>
        <a:srgbClr val="000066"/>
      </a:dk1>
      <a:lt1>
        <a:srgbClr val="3333CC"/>
      </a:lt1>
      <a:dk2>
        <a:srgbClr val="0000CC"/>
      </a:dk2>
      <a:lt2>
        <a:srgbClr val="669900"/>
      </a:lt2>
      <a:accent1>
        <a:srgbClr val="CC99FF"/>
      </a:accent1>
      <a:accent2>
        <a:srgbClr val="9999FF"/>
      </a:accent2>
      <a:accent3>
        <a:srgbClr val="AAAAE2"/>
      </a:accent3>
      <a:accent4>
        <a:srgbClr val="2A2AAE"/>
      </a:accent4>
      <a:accent5>
        <a:srgbClr val="E2CAFF"/>
      </a:accent5>
      <a:accent6>
        <a:srgbClr val="8A8AE7"/>
      </a:accent6>
      <a:hlink>
        <a:srgbClr val="000099"/>
      </a:hlink>
      <a:folHlink>
        <a:srgbClr val="0066FF"/>
      </a:folHlink>
    </a:clrScheme>
    <a:fontScheme name="flash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36576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36576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flash2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sh2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sh2 3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sh2 4">
        <a:dk1>
          <a:srgbClr val="000066"/>
        </a:dk1>
        <a:lt1>
          <a:srgbClr val="3333CC"/>
        </a:lt1>
        <a:dk2>
          <a:srgbClr val="0000CC"/>
        </a:dk2>
        <a:lt2>
          <a:srgbClr val="669900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2A2AAE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sh2 5">
        <a:dk1>
          <a:srgbClr val="000066"/>
        </a:dk1>
        <a:lt1>
          <a:srgbClr val="3333CC"/>
        </a:lt1>
        <a:dk2>
          <a:srgbClr val="0000CC"/>
        </a:dk2>
        <a:lt2>
          <a:srgbClr val="669900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2A2AAE"/>
        </a:accent4>
        <a:accent5>
          <a:srgbClr val="E2CAFF"/>
        </a:accent5>
        <a:accent6>
          <a:srgbClr val="8A8AE7"/>
        </a:accent6>
        <a:hlink>
          <a:srgbClr val="000099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12600</TotalTime>
  <Words>972</Words>
  <Application>Microsoft Macintosh PowerPoint</Application>
  <PresentationFormat>Custom</PresentationFormat>
  <Paragraphs>180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Helvetica</vt:lpstr>
      <vt:lpstr>Monotype Sorts</vt:lpstr>
      <vt:lpstr>Symbol</vt:lpstr>
      <vt:lpstr>Tahoma</vt:lpstr>
      <vt:lpstr>Times New Roman</vt:lpstr>
      <vt:lpstr>flash2</vt:lpstr>
      <vt:lpstr>Unstructured Mesh Technologies for Fusion Simulation Codes</vt:lpstr>
    </vt:vector>
  </TitlesOfParts>
  <Company>ANL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SciDAC</dc:title>
  <dc:creator>MCS</dc:creator>
  <cp:lastModifiedBy>Shephard, Mark S</cp:lastModifiedBy>
  <cp:revision>297</cp:revision>
  <cp:lastPrinted>2019-06-29T15:51:42Z</cp:lastPrinted>
  <dcterms:created xsi:type="dcterms:W3CDTF">2001-01-05T00:43:22Z</dcterms:created>
  <dcterms:modified xsi:type="dcterms:W3CDTF">2019-07-09T22:27:38Z</dcterms:modified>
</cp:coreProperties>
</file>