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700" r:id="rId2"/>
  </p:sldMasterIdLst>
  <p:notesMasterIdLst>
    <p:notesMasterId r:id="rId22"/>
  </p:notesMasterIdLst>
  <p:handoutMasterIdLst>
    <p:handoutMasterId r:id="rId23"/>
  </p:handoutMasterIdLst>
  <p:sldIdLst>
    <p:sldId id="1001" r:id="rId3"/>
    <p:sldId id="725" r:id="rId4"/>
    <p:sldId id="1131" r:id="rId5"/>
    <p:sldId id="1145" r:id="rId6"/>
    <p:sldId id="1118" r:id="rId7"/>
    <p:sldId id="1163" r:id="rId8"/>
    <p:sldId id="1155" r:id="rId9"/>
    <p:sldId id="1197" r:id="rId10"/>
    <p:sldId id="1198" r:id="rId11"/>
    <p:sldId id="1203" r:id="rId12"/>
    <p:sldId id="1200" r:id="rId13"/>
    <p:sldId id="1208" r:id="rId14"/>
    <p:sldId id="1173" r:id="rId15"/>
    <p:sldId id="1175" r:id="rId16"/>
    <p:sldId id="1107" r:id="rId17"/>
    <p:sldId id="1225" r:id="rId18"/>
    <p:sldId id="1102" r:id="rId19"/>
    <p:sldId id="1224" r:id="rId20"/>
    <p:sldId id="1060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기본 구역" id="{FC8E5FFB-0B4B-4E2C-BF1E-F38BEA26EFA9}">
          <p14:sldIdLst>
            <p14:sldId id="1001"/>
            <p14:sldId id="725"/>
            <p14:sldId id="1131"/>
            <p14:sldId id="1145"/>
            <p14:sldId id="1118"/>
            <p14:sldId id="1163"/>
            <p14:sldId id="1155"/>
            <p14:sldId id="1197"/>
            <p14:sldId id="1198"/>
            <p14:sldId id="1203"/>
            <p14:sldId id="1200"/>
            <p14:sldId id="1208"/>
            <p14:sldId id="1173"/>
            <p14:sldId id="1175"/>
            <p14:sldId id="1107"/>
            <p14:sldId id="1225"/>
            <p14:sldId id="1102"/>
            <p14:sldId id="1224"/>
            <p14:sldId id="1060"/>
          </p14:sldIdLst>
        </p14:section>
        <p14:section name="BACKUP SLIDES" id="{286F1742-8385-4F2D-867F-04D77320B3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11ED"/>
    <a:srgbClr val="02069C"/>
    <a:srgbClr val="000000"/>
    <a:srgbClr val="FFFFFF"/>
    <a:srgbClr val="FF0000"/>
    <a:srgbClr val="3399FF"/>
    <a:srgbClr val="010349"/>
    <a:srgbClr val="C9C900"/>
    <a:srgbClr val="000148"/>
    <a:srgbClr val="D1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/>
    <p:restoredTop sz="96582"/>
  </p:normalViewPr>
  <p:slideViewPr>
    <p:cSldViewPr snapToGrid="0">
      <p:cViewPr varScale="1">
        <p:scale>
          <a:sx n="175" d="100"/>
          <a:sy n="175" d="100"/>
        </p:scale>
        <p:origin x="168" y="7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828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038799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0775" y="496888"/>
            <a:ext cx="4629150" cy="3473450"/>
          </a:xfrm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546" y="4055102"/>
            <a:ext cx="6117908" cy="529076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9725" tIns="44862" rIns="89725" bIns="44862"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47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421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86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7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18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3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5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1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3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76300"/>
            <a:ext cx="4419600" cy="557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76300"/>
            <a:ext cx="4419600" cy="557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1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1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4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3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6C51-83D5-6E4F-80B5-66B250FF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89916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8" name="Group 10"/>
          <p:cNvGrpSpPr>
            <a:grpSpLocks/>
          </p:cNvGrpSpPr>
          <p:nvPr userDrawn="1"/>
        </p:nvGrpSpPr>
        <p:grpSpPr bwMode="auto">
          <a:xfrm>
            <a:off x="0" y="622300"/>
            <a:ext cx="9144000" cy="177800"/>
            <a:chOff x="0" y="2360"/>
            <a:chExt cx="5760" cy="112"/>
          </a:xfrm>
        </p:grpSpPr>
        <p:sp>
          <p:nvSpPr>
            <p:cNvPr id="1029" name="Rectangle 11" descr="Bouquet"/>
            <p:cNvSpPr>
              <a:spLocks noChangeArrowheads="1"/>
            </p:cNvSpPr>
            <p:nvPr userDrawn="1"/>
          </p:nvSpPr>
          <p:spPr bwMode="auto">
            <a:xfrm>
              <a:off x="0" y="2392"/>
              <a:ext cx="5760" cy="56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030" name="Rectangle 12"/>
            <p:cNvSpPr>
              <a:spLocks noChangeArrowheads="1"/>
            </p:cNvSpPr>
            <p:nvPr userDrawn="1"/>
          </p:nvSpPr>
          <p:spPr bwMode="auto">
            <a:xfrm>
              <a:off x="0" y="2360"/>
              <a:ext cx="5760" cy="40"/>
            </a:xfrm>
            <a:prstGeom prst="rect">
              <a:avLst/>
            </a:prstGeom>
            <a:solidFill>
              <a:srgbClr val="000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031" name="Rectangle 13"/>
            <p:cNvSpPr>
              <a:spLocks noChangeArrowheads="1"/>
            </p:cNvSpPr>
            <p:nvPr userDrawn="1"/>
          </p:nvSpPr>
          <p:spPr bwMode="auto">
            <a:xfrm>
              <a:off x="0" y="2432"/>
              <a:ext cx="5760" cy="40"/>
            </a:xfrm>
            <a:prstGeom prst="rect">
              <a:avLst/>
            </a:prstGeom>
            <a:solidFill>
              <a:srgbClr val="000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8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  <a:ea typeface="ＭＳ Ｐゴシック" pitchFamily="26" charset="-128"/>
          <a:cs typeface="ＭＳ Ｐゴシック" pitchFamily="2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  <a:ea typeface="ＭＳ Ｐゴシック" pitchFamily="26" charset="-128"/>
          <a:cs typeface="ＭＳ Ｐゴシック" pitchFamily="2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  <a:ea typeface="ＭＳ Ｐゴシック" pitchFamily="26" charset="-128"/>
          <a:cs typeface="ＭＳ Ｐゴシック" pitchFamily="2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  <a:ea typeface="ＭＳ Ｐゴシック" pitchFamily="26" charset="-128"/>
          <a:cs typeface="ＭＳ Ｐゴシック" pitchFamily="2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10349"/>
          </a:solidFill>
          <a:latin typeface="Arial" pitchFamily="34" charset="0"/>
        </a:defRPr>
      </a:lvl9pPr>
    </p:titleStyle>
    <p:bodyStyle>
      <a:lvl1pPr marL="119063" indent="-119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25000"/>
        <a:buFont typeface="Monotype Sorts" charset="0"/>
        <a:buChar char=""/>
        <a:defRPr sz="24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522288" indent="-288925" algn="l" rtl="0" eaLnBrk="0" fontAlgn="base" hangingPunct="0">
        <a:spcBef>
          <a:spcPct val="10000"/>
        </a:spcBef>
        <a:spcAft>
          <a:spcPct val="0"/>
        </a:spcAft>
        <a:buClr>
          <a:srgbClr val="010349"/>
        </a:buClr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34" charset="-128"/>
        </a:defRPr>
      </a:lvl2pPr>
      <a:lvl3pPr marL="749300" indent="-227013" algn="l" rtl="0" eaLnBrk="0" fontAlgn="base" hangingPunct="0">
        <a:spcBef>
          <a:spcPct val="10000"/>
        </a:spcBef>
        <a:spcAft>
          <a:spcPct val="0"/>
        </a:spcAft>
        <a:buClr>
          <a:srgbClr val="010349"/>
        </a:buClr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025525" indent="-238125" algn="l" rtl="0" eaLnBrk="0" fontAlgn="base" hangingPunct="0">
        <a:spcBef>
          <a:spcPct val="10000"/>
        </a:spcBef>
        <a:spcAft>
          <a:spcPct val="0"/>
        </a:spcAft>
        <a:buClr>
          <a:srgbClr val="010349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1576388" indent="-2460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80000"/>
        <a:buFont typeface="Monotype Sorts" charset="0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033588" indent="-2460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80000"/>
        <a:buFont typeface="Monotype Sorts" pitchFamily="34" charset="2"/>
        <a:defRPr sz="2000">
          <a:solidFill>
            <a:schemeClr val="tx1"/>
          </a:solidFill>
          <a:latin typeface="+mn-lt"/>
          <a:ea typeface="ＭＳ Ｐゴシック" pitchFamily="34" charset="-128"/>
        </a:defRPr>
      </a:lvl6pPr>
      <a:lvl7pPr marL="2490788" indent="-2460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80000"/>
        <a:buFont typeface="Monotype Sorts" pitchFamily="34" charset="2"/>
        <a:defRPr sz="2000">
          <a:solidFill>
            <a:schemeClr val="tx1"/>
          </a:solidFill>
          <a:latin typeface="+mn-lt"/>
          <a:ea typeface="ＭＳ Ｐゴシック" pitchFamily="34" charset="-128"/>
        </a:defRPr>
      </a:lvl7pPr>
      <a:lvl8pPr marL="2947988" indent="-2460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80000"/>
        <a:buFont typeface="Monotype Sorts" pitchFamily="34" charset="2"/>
        <a:defRPr sz="2000">
          <a:solidFill>
            <a:schemeClr val="tx1"/>
          </a:solidFill>
          <a:latin typeface="+mn-lt"/>
          <a:ea typeface="ＭＳ Ｐゴシック" pitchFamily="34" charset="-128"/>
        </a:defRPr>
      </a:lvl8pPr>
      <a:lvl9pPr marL="3405188" indent="-2460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80000"/>
        <a:buFont typeface="Monotype Sorts" pitchFamily="34" charset="2"/>
        <a:defRPr sz="20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7CE36E-71BE-A540-B896-FEFCC15E8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82600"/>
            <a:ext cx="9144000" cy="571500"/>
          </a:xfrm>
        </p:spPr>
        <p:txBody>
          <a:bodyPr/>
          <a:lstStyle/>
          <a:p>
            <a:r>
              <a:rPr lang="en-US" sz="3200" dirty="0"/>
              <a:t>Parallel Particle-in-Cell Simulation </a:t>
            </a:r>
            <a:br>
              <a:rPr lang="en-US" sz="3200" dirty="0"/>
            </a:br>
            <a:r>
              <a:rPr lang="en-US" sz="3200" dirty="0"/>
              <a:t>on Unstructured Meshes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31600"/>
            <a:ext cx="9144000" cy="50739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M.S. Shephard, G. Diamond, G. </a:t>
            </a:r>
            <a:r>
              <a:rPr lang="en-US" dirty="0" err="1"/>
              <a:t>Perumpilly</a:t>
            </a:r>
            <a:r>
              <a:rPr lang="en-US" dirty="0"/>
              <a:t>, O. </a:t>
            </a:r>
            <a:r>
              <a:rPr lang="en-US" dirty="0" err="1"/>
              <a:t>Sahni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C.W. Smith, A. </a:t>
            </a:r>
            <a:r>
              <a:rPr lang="en-US" dirty="0" err="1"/>
              <a:t>Truszkowska</a:t>
            </a:r>
            <a:r>
              <a:rPr lang="en-US" dirty="0"/>
              <a:t>, E.S. Yoon</a:t>
            </a:r>
            <a:r>
              <a:rPr lang="en-US" baseline="30000" dirty="0"/>
              <a:t>*</a:t>
            </a:r>
            <a:r>
              <a:rPr lang="en-US" dirty="0"/>
              <a:t>, C. Zhang</a:t>
            </a:r>
          </a:p>
          <a:p>
            <a:pPr algn="ctr"/>
            <a:r>
              <a:rPr lang="en-US" dirty="0"/>
              <a:t>Rensselaer Polytechnic Institute</a:t>
            </a:r>
            <a:endParaRPr lang="en-US" sz="300" dirty="0"/>
          </a:p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 Collaboration with Multiple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SciDAC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Fusion Partnerships</a:t>
            </a:r>
          </a:p>
          <a:p>
            <a:pPr algn="ctr"/>
            <a:endParaRPr lang="en-US" sz="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/>
              <a:t>Why unstructured meshes for fusion simulations?</a:t>
            </a:r>
          </a:p>
          <a:p>
            <a:pPr lvl="1"/>
            <a:r>
              <a:rPr lang="en-US" sz="2000" dirty="0"/>
              <a:t>High fidelity simulations must accurately represent fusion device geometry</a:t>
            </a:r>
          </a:p>
          <a:p>
            <a:pPr lvl="1"/>
            <a:r>
              <a:rPr lang="en-US" sz="2000" dirty="0"/>
              <a:t>Codes have specific meshing requirements</a:t>
            </a:r>
          </a:p>
          <a:p>
            <a:pPr lvl="1"/>
            <a:r>
              <a:rPr lang="en-US" sz="2000" dirty="0"/>
              <a:t>Unstructured meshes deal with any geometry</a:t>
            </a:r>
            <a:endParaRPr lang="en-US" sz="1400" dirty="0"/>
          </a:p>
          <a:p>
            <a:r>
              <a:rPr lang="en-US" sz="2000" dirty="0"/>
              <a:t>Outline </a:t>
            </a:r>
          </a:p>
          <a:p>
            <a:pPr lvl="1"/>
            <a:r>
              <a:rPr lang="en-US" sz="2000" dirty="0"/>
              <a:t>Infrastructure for unstructured mesh PIC simulations </a:t>
            </a:r>
          </a:p>
          <a:p>
            <a:pPr lvl="1"/>
            <a:r>
              <a:rPr lang="en-US" sz="2000" dirty="0" err="1"/>
              <a:t>XGCm</a:t>
            </a:r>
            <a:r>
              <a:rPr lang="en-US" sz="2000" dirty="0"/>
              <a:t> – mesh-based version of XGC edge plasma</a:t>
            </a:r>
          </a:p>
          <a:p>
            <a:pPr lvl="1"/>
            <a:r>
              <a:rPr lang="en-US" sz="2000" dirty="0" err="1"/>
              <a:t>GITRm</a:t>
            </a:r>
            <a:r>
              <a:rPr lang="en-US" sz="2000" dirty="0"/>
              <a:t> – mesh-based GITR impurity transport</a:t>
            </a:r>
          </a:p>
          <a:p>
            <a:pPr marL="233363" lvl="1" indent="0">
              <a:buNone/>
            </a:pPr>
            <a:endParaRPr lang="en-US" sz="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US" sz="1600" baseline="30000" dirty="0"/>
              <a:t>*</a:t>
            </a:r>
            <a:r>
              <a:rPr lang="en-US" sz="1600" dirty="0"/>
              <a:t>Now on the faculty of Ulsan National Institute of Science and Technology, Korea 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1092200"/>
            <a:ext cx="9144000" cy="177800"/>
            <a:chOff x="0" y="2360"/>
            <a:chExt cx="5760" cy="112"/>
          </a:xfrm>
        </p:grpSpPr>
        <p:sp>
          <p:nvSpPr>
            <p:cNvPr id="6" name="Rectangle 11" descr="Bouquet"/>
            <p:cNvSpPr>
              <a:spLocks noChangeArrowheads="1"/>
            </p:cNvSpPr>
            <p:nvPr userDrawn="1"/>
          </p:nvSpPr>
          <p:spPr bwMode="auto">
            <a:xfrm>
              <a:off x="0" y="2392"/>
              <a:ext cx="5760" cy="5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2"/>
            <p:cNvSpPr>
              <a:spLocks noChangeArrowheads="1"/>
            </p:cNvSpPr>
            <p:nvPr userDrawn="1"/>
          </p:nvSpPr>
          <p:spPr bwMode="auto">
            <a:xfrm>
              <a:off x="0" y="2360"/>
              <a:ext cx="5760" cy="40"/>
            </a:xfrm>
            <a:prstGeom prst="rect">
              <a:avLst/>
            </a:prstGeom>
            <a:solidFill>
              <a:srgbClr val="000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0" y="2432"/>
              <a:ext cx="5760" cy="40"/>
            </a:xfrm>
            <a:prstGeom prst="rect">
              <a:avLst/>
            </a:prstGeom>
            <a:solidFill>
              <a:srgbClr val="000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" y="6311552"/>
            <a:ext cx="1675679" cy="593627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7F26947-F1E8-3140-AE30-AFE64485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6222" y="6421437"/>
            <a:ext cx="1767917" cy="41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 close up of a machine&#10;&#10;Description generated with very high confidence">
            <a:extLst>
              <a:ext uri="{FF2B5EF4-FFF2-40B4-BE49-F238E27FC236}">
                <a16:creationId xmlns:a16="http://schemas.microsoft.com/office/drawing/2014/main" id="{8F3E03CB-5CD9-894A-A488-4F28987AE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r="36022"/>
          <a:stretch/>
        </p:blipFill>
        <p:spPr bwMode="auto">
          <a:xfrm>
            <a:off x="6813336" y="3959880"/>
            <a:ext cx="2197100" cy="21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/>
          <a:lstStyle/>
          <a:p>
            <a:r>
              <a:rPr lang="en-US" dirty="0"/>
              <a:t>The layout of particles in memory is critical for high performance push, scatter, and gather operations on GPUs.</a:t>
            </a:r>
            <a:endParaRPr lang="en-US" sz="80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Particle data structure requirements: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Optimizes push, scatter, and gather operations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Associates particles with mesh elements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Evenly distributes work with a range of particle distributions e.g.) uniform, Gaussian, exponential, etc. 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Stores a lot of particles per GPU </a:t>
            </a:r>
            <a:r>
              <a:rPr lang="mr-IN" dirty="0"/>
              <a:t>–</a:t>
            </a:r>
            <a:r>
              <a:rPr lang="en-US" dirty="0"/>
              <a:t> low overhead </a:t>
            </a:r>
            <a:endParaRPr lang="en-US" sz="80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Mesh data structure requirements: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Provide required adjacency information on GPU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Reduce irregular memory accesses by building arrays of mesh field information needed for particles.</a:t>
            </a:r>
          </a:p>
          <a:p>
            <a:r>
              <a:rPr lang="en-US" dirty="0"/>
              <a:t>We are working with the ECP Co-Design Center for Particle Applications (COPA) on the best structures for our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47106" r="26853"/>
          <a:stretch/>
        </p:blipFill>
        <p:spPr>
          <a:xfrm>
            <a:off x="4970553" y="3630015"/>
            <a:ext cx="4201000" cy="2680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Data Structures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mr-IN" dirty="0"/>
              <a:t>–</a:t>
            </a:r>
            <a:r>
              <a:rPr lang="en-US" dirty="0"/>
              <a:t> Flat Arrays</a:t>
            </a:r>
          </a:p>
          <a:p>
            <a:pPr lvl="1"/>
            <a:r>
              <a:rPr lang="en-US" dirty="0"/>
              <a:t>Layout: 1D arrays of particle data  </a:t>
            </a:r>
          </a:p>
          <a:p>
            <a:pPr lvl="1"/>
            <a:r>
              <a:rPr lang="en-US" dirty="0"/>
              <a:t>Pros </a:t>
            </a:r>
            <a:r>
              <a:rPr lang="mr-IN" dirty="0"/>
              <a:t>–</a:t>
            </a:r>
            <a:r>
              <a:rPr lang="en-US" dirty="0"/>
              <a:t> Simple, Fast push, max</a:t>
            </a:r>
            <a:br>
              <a:rPr lang="en-US" dirty="0"/>
            </a:br>
            <a:r>
              <a:rPr lang="en-US" dirty="0"/>
              <a:t>concurrency (1 particle/thread)</a:t>
            </a:r>
          </a:p>
          <a:p>
            <a:pPr lvl="1"/>
            <a:r>
              <a:rPr lang="en-US" dirty="0"/>
              <a:t>Cons </a:t>
            </a:r>
            <a:r>
              <a:rPr lang="mr-IN" dirty="0"/>
              <a:t>–</a:t>
            </a:r>
            <a:r>
              <a:rPr lang="en-US" dirty="0"/>
              <a:t> High performance of </a:t>
            </a:r>
            <a:br>
              <a:rPr lang="en-US" dirty="0"/>
            </a:br>
            <a:r>
              <a:rPr lang="en-US" dirty="0"/>
              <a:t>scatter/gather will likely require </a:t>
            </a:r>
            <a:br>
              <a:rPr lang="en-US" dirty="0"/>
            </a:br>
            <a:r>
              <a:rPr lang="en-US" dirty="0"/>
              <a:t>a lot of memory.</a:t>
            </a:r>
          </a:p>
          <a:p>
            <a:r>
              <a:rPr lang="en-US" dirty="0"/>
              <a:t>Fancy </a:t>
            </a:r>
            <a:r>
              <a:rPr lang="mr-IN" dirty="0"/>
              <a:t>–</a:t>
            </a:r>
            <a:r>
              <a:rPr lang="en-US" dirty="0"/>
              <a:t> Sell-C-</a:t>
            </a:r>
            <a:r>
              <a:rPr lang="en-US" dirty="0" err="1"/>
              <a:t>σ</a:t>
            </a:r>
            <a:r>
              <a:rPr lang="en-US" dirty="0"/>
              <a:t> (SCS)</a:t>
            </a:r>
          </a:p>
          <a:p>
            <a:pPr lvl="1"/>
            <a:r>
              <a:rPr lang="en-US" dirty="0"/>
              <a:t>Layout: rotated and sorted</a:t>
            </a:r>
            <a:br>
              <a:rPr lang="en-US" dirty="0"/>
            </a:br>
            <a:r>
              <a:rPr lang="en-US" dirty="0"/>
              <a:t>CSR, a row has the particles of </a:t>
            </a:r>
            <a:br>
              <a:rPr lang="en-US" dirty="0"/>
            </a:br>
            <a:r>
              <a:rPr lang="en-US" dirty="0"/>
              <a:t>an element</a:t>
            </a:r>
          </a:p>
          <a:p>
            <a:pPr lvl="1"/>
            <a:r>
              <a:rPr lang="en-US" dirty="0"/>
              <a:t>Pros </a:t>
            </a:r>
            <a:r>
              <a:rPr lang="mr-IN" dirty="0"/>
              <a:t>–</a:t>
            </a:r>
            <a:r>
              <a:rPr lang="en-US" dirty="0"/>
              <a:t> Fast push, lower memory </a:t>
            </a:r>
            <a:br>
              <a:rPr lang="en-US" dirty="0"/>
            </a:br>
            <a:r>
              <a:rPr lang="en-US" dirty="0"/>
              <a:t>usage for scatter/gather</a:t>
            </a:r>
          </a:p>
          <a:p>
            <a:pPr lvl="1"/>
            <a:r>
              <a:rPr lang="en-US" dirty="0"/>
              <a:t>Cons </a:t>
            </a:r>
            <a:r>
              <a:rPr lang="mr-IN" dirty="0"/>
              <a:t>–</a:t>
            </a:r>
            <a:r>
              <a:rPr lang="en-US" dirty="0"/>
              <a:t> Complexity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1" r="46296" b="53661"/>
          <a:stretch/>
        </p:blipFill>
        <p:spPr>
          <a:xfrm>
            <a:off x="6095501" y="972572"/>
            <a:ext cx="1951104" cy="2657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3595" y="6251338"/>
            <a:ext cx="42949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CSR (top), SCS with vertical slicing (bottom)</a:t>
            </a:r>
            <a:br>
              <a:rPr lang="en-US" sz="1400" dirty="0"/>
            </a:br>
            <a:r>
              <a:rPr lang="en-US" sz="1400" dirty="0" err="1"/>
              <a:t>Besta</a:t>
            </a:r>
            <a:r>
              <a:rPr lang="en-US" sz="1400" dirty="0"/>
              <a:t>, </a:t>
            </a:r>
            <a:r>
              <a:rPr lang="en-US" sz="1400" dirty="0" err="1"/>
              <a:t>Marending</a:t>
            </a:r>
            <a:r>
              <a:rPr lang="en-US" sz="1400" dirty="0"/>
              <a:t>, </a:t>
            </a:r>
            <a:r>
              <a:rPr lang="en-US" sz="1400" dirty="0" err="1"/>
              <a:t>Hoefler</a:t>
            </a:r>
            <a:r>
              <a:rPr lang="en-US" sz="1400" dirty="0"/>
              <a:t>, IPDPS 2017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525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of New Data Structures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392" y="1363828"/>
            <a:ext cx="3611821" cy="228668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9600" y="841196"/>
            <a:ext cx="9144000" cy="56343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119063" indent="-119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Monotype Sorts" charset="0"/>
              <a:buChar char="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522288" indent="-2889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863600" indent="-2270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16025" indent="-2381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5763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charset="0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0335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6pPr>
            <a:lvl7pPr marL="24907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7pPr>
            <a:lvl8pPr marL="29479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8pPr>
            <a:lvl9pPr marL="34051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9pPr>
          </a:lstStyle>
          <a:p>
            <a:r>
              <a:rPr lang="en-US" dirty="0"/>
              <a:t>Compute random particle position using parent ‘element’ field</a:t>
            </a:r>
          </a:p>
          <a:p>
            <a:pPr lvl="1"/>
            <a:r>
              <a:rPr lang="en-US" sz="2000" dirty="0"/>
              <a:t>Proxy array for scalar element field</a:t>
            </a:r>
          </a:p>
          <a:p>
            <a:pPr lvl="1"/>
            <a:r>
              <a:rPr lang="en-US" sz="2000" kern="0" dirty="0"/>
              <a:t>134M particles and </a:t>
            </a:r>
            <a:r>
              <a:rPr lang="is-IS" sz="2000" kern="0" dirty="0"/>
              <a:t>131,072 elements</a:t>
            </a:r>
            <a:endParaRPr lang="en-US" sz="2000" kern="0" dirty="0"/>
          </a:p>
          <a:p>
            <a:pPr lvl="1"/>
            <a:r>
              <a:rPr lang="en-US" sz="2000" dirty="0"/>
              <a:t>SCS </a:t>
            </a:r>
            <a:r>
              <a:rPr lang="en-US" sz="2000" kern="0" dirty="0"/>
              <a:t>is within 20% of flat array </a:t>
            </a:r>
            <a:br>
              <a:rPr lang="en-US" sz="2000" kern="0" dirty="0"/>
            </a:br>
            <a:r>
              <a:rPr lang="en-US" sz="2000" kern="0" dirty="0"/>
              <a:t>performance, faster with exp. dist.</a:t>
            </a:r>
          </a:p>
          <a:p>
            <a:r>
              <a:rPr lang="en-US" dirty="0"/>
              <a:t>Basic PIC push test</a:t>
            </a:r>
          </a:p>
          <a:p>
            <a:pPr lvl="1"/>
            <a:r>
              <a:rPr lang="en-US" sz="2000" dirty="0"/>
              <a:t>Executed 20 push, search, rebuild </a:t>
            </a:r>
            <a:br>
              <a:rPr lang="en-US" sz="2000" dirty="0"/>
            </a:br>
            <a:r>
              <a:rPr lang="en-US" sz="2000" dirty="0"/>
              <a:t>iterations in PISCES mesh (~6k </a:t>
            </a:r>
            <a:r>
              <a:rPr lang="en-US" sz="2000" dirty="0" err="1"/>
              <a:t>tets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on a GPU</a:t>
            </a:r>
          </a:p>
          <a:p>
            <a:pPr lvl="1"/>
            <a:r>
              <a:rPr lang="en-US" sz="2000" kern="0" dirty="0"/>
              <a:t>Particles initialized off of </a:t>
            </a:r>
            <a:br>
              <a:rPr lang="en-US" sz="2000" kern="0" dirty="0"/>
            </a:br>
            <a:r>
              <a:rPr lang="en-US" sz="2000" kern="0" dirty="0"/>
              <a:t>bottom inset face</a:t>
            </a:r>
          </a:p>
          <a:p>
            <a:pPr lvl="1"/>
            <a:r>
              <a:rPr lang="en-US" sz="2000" kern="0" dirty="0"/>
              <a:t>One process and one </a:t>
            </a:r>
            <a:br>
              <a:rPr lang="en-US" sz="2000" kern="0" dirty="0"/>
            </a:br>
            <a:r>
              <a:rPr lang="en-US" sz="2000" kern="0" dirty="0"/>
              <a:t>GPU on RPI DCS </a:t>
            </a:r>
            <a:br>
              <a:rPr lang="en-US" sz="2000" kern="0" dirty="0"/>
            </a:br>
            <a:r>
              <a:rPr lang="en-US" sz="2000" kern="0" dirty="0"/>
              <a:t>System </a:t>
            </a:r>
            <a:r>
              <a:rPr lang="mr-IN" sz="2000" kern="0" dirty="0"/>
              <a:t>–</a:t>
            </a:r>
            <a:r>
              <a:rPr lang="en-US" sz="2000" kern="0" dirty="0"/>
              <a:t> node P9 (x2) </a:t>
            </a:r>
            <a:br>
              <a:rPr lang="en-US" sz="2000" kern="0" dirty="0"/>
            </a:br>
            <a:r>
              <a:rPr lang="en-US" sz="2000" kern="0" dirty="0"/>
              <a:t>and V100 (x4)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5321" y="37110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400" kern="0" dirty="0"/>
              <a:t>GPU: GTX 1080ti Code: C++ and </a:t>
            </a:r>
            <a:r>
              <a:rPr lang="en-US" sz="1400" kern="0" dirty="0" err="1"/>
              <a:t>Kokkos</a:t>
            </a:r>
            <a:endParaRPr lang="en-US" sz="14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7481321" y="1536784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(lower is better)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FFF1429-62EA-434D-B500-59A207654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208341"/>
              </p:ext>
            </p:extLst>
          </p:nvPr>
        </p:nvGraphicFramePr>
        <p:xfrm>
          <a:off x="3469637" y="4162170"/>
          <a:ext cx="2790429" cy="2082628"/>
        </p:xfrm>
        <a:graphic>
          <a:graphicData uri="http://schemas.openxmlformats.org/drawingml/2006/table">
            <a:tbl>
              <a:tblPr/>
              <a:tblGrid>
                <a:gridCol w="93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359"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no sorting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full sorting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5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ptcls (Ki)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time (s)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time (s)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15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</a:rPr>
                        <a:t>128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400">
                          <a:effectLst/>
                        </a:rPr>
                        <a:t>2.298661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</a:rPr>
                        <a:t>3.642041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59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 dirty="0">
                          <a:effectLst/>
                        </a:rPr>
                        <a:t>256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>
                          <a:effectLst/>
                        </a:rPr>
                        <a:t>2.895464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 dirty="0">
                          <a:effectLst/>
                        </a:rPr>
                        <a:t>3.415048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359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</a:rPr>
                        <a:t>512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</a:rPr>
                        <a:t>3.79263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400" dirty="0">
                          <a:effectLst/>
                        </a:rPr>
                        <a:t>3.851178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59"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>
                          <a:effectLst/>
                        </a:rPr>
                        <a:t>1024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dirty="0">
                          <a:effectLst/>
                        </a:rPr>
                        <a:t>4.972283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</a:rPr>
                        <a:t>4.090044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359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</a:rPr>
                        <a:t>2048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400">
                          <a:effectLst/>
                        </a:rPr>
                        <a:t>7.089673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dirty="0">
                          <a:effectLst/>
                        </a:rPr>
                        <a:t>4.389198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359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400">
                          <a:effectLst/>
                        </a:rPr>
                        <a:t>4096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400">
                          <a:effectLst/>
                        </a:rPr>
                        <a:t>11.578984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dirty="0">
                          <a:effectLst/>
                        </a:rPr>
                        <a:t>4.799475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8F5756-614D-5F47-AC73-BB789D32E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18424" r="20435" b="-349"/>
          <a:stretch/>
        </p:blipFill>
        <p:spPr>
          <a:xfrm>
            <a:off x="7574321" y="4313048"/>
            <a:ext cx="1561785" cy="18711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7AACD9-B9BA-0941-83B0-90B4CC2955EC}"/>
              </a:ext>
            </a:extLst>
          </p:cNvPr>
          <p:cNvSpPr/>
          <p:nvPr/>
        </p:nvSpPr>
        <p:spPr>
          <a:xfrm>
            <a:off x="3150973" y="6304002"/>
            <a:ext cx="60289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kern="0" dirty="0"/>
              <a:t>(left) Timing results. (center) Path of a particle through mesh. (right) Elements colored by iteration when particles enter; 0=blue, 20=red.</a:t>
            </a:r>
            <a:endParaRPr lang="en-US" sz="1500" dirty="0"/>
          </a:p>
        </p:txBody>
      </p:sp>
      <p:pic>
        <p:nvPicPr>
          <p:cNvPr id="11" name="Picture 10" descr="search_path_updated2.png">
            <a:extLst>
              <a:ext uri="{FF2B5EF4-FFF2-40B4-BE49-F238E27FC236}">
                <a16:creationId xmlns:a16="http://schemas.microsoft.com/office/drawing/2014/main" id="{81C2BD6C-6E3E-5B4F-A857-243582C6F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501" y="4414013"/>
            <a:ext cx="1117373" cy="17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3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PUMIpic</a:t>
            </a:r>
            <a:r>
              <a:rPr lang="en-US" dirty="0"/>
              <a:t> for </a:t>
            </a:r>
            <a:r>
              <a:rPr lang="en-US" dirty="0" err="1"/>
              <a:t>XGCm</a:t>
            </a:r>
            <a:r>
              <a:rPr lang="en-US" dirty="0"/>
              <a:t> Gyrokinetic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8200"/>
            <a:ext cx="8864600" cy="6019800"/>
          </a:xfrm>
        </p:spPr>
        <p:txBody>
          <a:bodyPr/>
          <a:lstStyle/>
          <a:p>
            <a:r>
              <a:rPr lang="en-US" dirty="0"/>
              <a:t>XGC uses a 2D poloidal plane mesh considering particle paths</a:t>
            </a:r>
          </a:p>
          <a:p>
            <a:pPr lvl="1"/>
            <a:r>
              <a:rPr lang="en-US" sz="2200" dirty="0"/>
              <a:t>Mesh distribution takes advantage </a:t>
            </a:r>
            <a:br>
              <a:rPr lang="en-US" sz="2200" dirty="0"/>
            </a:br>
            <a:r>
              <a:rPr lang="en-US" sz="2200" dirty="0"/>
              <a:t>of physics defined model/mesh</a:t>
            </a:r>
          </a:p>
          <a:p>
            <a:pPr lvl="1"/>
            <a:r>
              <a:rPr lang="en-US" sz="2200" dirty="0"/>
              <a:t>Separate parallel field solve on </a:t>
            </a:r>
            <a:br>
              <a:rPr lang="en-US" sz="2200" dirty="0"/>
            </a:br>
            <a:r>
              <a:rPr lang="en-US" sz="2200" dirty="0"/>
              <a:t>each </a:t>
            </a:r>
            <a:r>
              <a:rPr lang="en-US" sz="2200" dirty="0" err="1"/>
              <a:t>poloidal</a:t>
            </a:r>
            <a:r>
              <a:rPr lang="en-US" sz="2200" dirty="0"/>
              <a:t> plane</a:t>
            </a:r>
          </a:p>
          <a:p>
            <a:endParaRPr lang="en-US" sz="900" dirty="0"/>
          </a:p>
          <a:p>
            <a:r>
              <a:rPr lang="en-US" dirty="0"/>
              <a:t>Current implementation based on </a:t>
            </a:r>
            <a:br>
              <a:rPr lang="en-US" dirty="0"/>
            </a:br>
            <a:r>
              <a:rPr lang="en-US" dirty="0"/>
              <a:t>original </a:t>
            </a:r>
            <a:r>
              <a:rPr lang="en-US" dirty="0" err="1"/>
              <a:t>PICpart</a:t>
            </a:r>
            <a:r>
              <a:rPr lang="en-US" dirty="0"/>
              <a:t> definition</a:t>
            </a:r>
          </a:p>
          <a:p>
            <a:pPr lvl="1"/>
            <a:r>
              <a:rPr lang="en-US" sz="2200" dirty="0"/>
              <a:t>Mesh distribution, adjacency search, </a:t>
            </a:r>
            <a:br>
              <a:rPr lang="en-US" sz="2200" dirty="0"/>
            </a:br>
            <a:r>
              <a:rPr lang="en-US" sz="2200" dirty="0"/>
              <a:t>particle migration, field transfers and </a:t>
            </a:r>
            <a:br>
              <a:rPr lang="en-US" sz="2200" dirty="0"/>
            </a:br>
            <a:r>
              <a:rPr lang="en-US" sz="2200" dirty="0"/>
              <a:t>parallel field solve implemented </a:t>
            </a:r>
          </a:p>
          <a:p>
            <a:pPr lvl="1"/>
            <a:r>
              <a:rPr lang="en-US" sz="2200" dirty="0"/>
              <a:t>Dynamic load balancing </a:t>
            </a:r>
            <a:br>
              <a:rPr lang="en-US" sz="2200" dirty="0"/>
            </a:br>
            <a:r>
              <a:rPr lang="en-US" sz="2200" dirty="0"/>
              <a:t>approach defined</a:t>
            </a:r>
          </a:p>
          <a:p>
            <a:pPr lvl="1"/>
            <a:r>
              <a:rPr lang="en-US" sz="2200" dirty="0"/>
              <a:t>Grouping structure introduced for</a:t>
            </a:r>
            <a:br>
              <a:rPr lang="en-US" sz="2200" dirty="0"/>
            </a:br>
            <a:r>
              <a:rPr lang="en-US" sz="2200" dirty="0"/>
              <a:t>effective parallel distribution of particles</a:t>
            </a:r>
            <a:br>
              <a:rPr lang="en-US" sz="2200" dirty="0"/>
            </a:br>
            <a:r>
              <a:rPr lang="en-US" sz="2200" dirty="0"/>
              <a:t>over repeated </a:t>
            </a:r>
            <a:r>
              <a:rPr lang="en-US" sz="2200" dirty="0" err="1"/>
              <a:t>PICparts</a:t>
            </a:r>
            <a:endParaRPr lang="en-US" sz="22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81" y="3771160"/>
            <a:ext cx="2971780" cy="2638106"/>
          </a:xfrm>
          <a:prstGeom prst="rect">
            <a:avLst/>
          </a:prstGeom>
        </p:spPr>
      </p:pic>
      <p:sp>
        <p:nvSpPr>
          <p:cNvPr id="34" name="Shape 471"/>
          <p:cNvSpPr/>
          <p:nvPr/>
        </p:nvSpPr>
        <p:spPr>
          <a:xfrm>
            <a:off x="5984581" y="6272373"/>
            <a:ext cx="3089040" cy="384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700"/>
            </a:lvl1pPr>
          </a:lstStyle>
          <a:p>
            <a:r>
              <a:rPr lang="en-US" dirty="0"/>
              <a:t>Two-level partition for solver (left) and particle push (right)</a:t>
            </a:r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5664201" y="1317886"/>
            <a:ext cx="1769532" cy="2482920"/>
            <a:chOff x="7176251" y="814119"/>
            <a:chExt cx="2141973" cy="2953548"/>
          </a:xfrm>
        </p:grpSpPr>
        <p:pic>
          <p:nvPicPr>
            <p:cNvPr id="10" name="image3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6251" y="814119"/>
              <a:ext cx="1629543" cy="2953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Shape 440"/>
            <p:cNvSpPr/>
            <p:nvPr/>
          </p:nvSpPr>
          <p:spPr>
            <a:xfrm>
              <a:off x="8132467" y="3368391"/>
              <a:ext cx="1185757" cy="304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600"/>
              </a:lvl1pPr>
            </a:lstStyle>
            <a:p>
              <a:r>
                <a:rPr dirty="0"/>
                <a:t>Model</a:t>
              </a:r>
            </a:p>
          </p:txBody>
        </p:sp>
      </p:grpSp>
      <p:pic>
        <p:nvPicPr>
          <p:cNvPr id="12" name="image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871" y="1328481"/>
            <a:ext cx="1224861" cy="241664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Shape 440"/>
          <p:cNvSpPr/>
          <p:nvPr/>
        </p:nvSpPr>
        <p:spPr>
          <a:xfrm>
            <a:off x="7876555" y="3156119"/>
            <a:ext cx="1267445" cy="255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600"/>
            </a:lvl1pPr>
          </a:lstStyle>
          <a:p>
            <a:pPr algn="r"/>
            <a:r>
              <a:rPr lang="en-US" dirty="0"/>
              <a:t>Mesh Distribution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161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내용 개체 틀 222"/>
          <p:cNvSpPr>
            <a:spLocks noGrp="1"/>
          </p:cNvSpPr>
          <p:nvPr>
            <p:ph idx="1"/>
          </p:nvPr>
        </p:nvSpPr>
        <p:spPr>
          <a:xfrm>
            <a:off x="0" y="1008764"/>
            <a:ext cx="9004300" cy="5003800"/>
          </a:xfrm>
        </p:spPr>
        <p:txBody>
          <a:bodyPr/>
          <a:lstStyle/>
          <a:p>
            <a:pPr marL="457200" lvl="1" indent="-341313"/>
            <a:r>
              <a:rPr lang="en-US" altLang="ko-KR" dirty="0"/>
              <a:t>XGC gyro-average scheme for Charge-to-Mesh</a:t>
            </a:r>
          </a:p>
          <a:p>
            <a:pPr marL="685800" lvl="2" defTabSz="863600"/>
            <a:r>
              <a:rPr lang="en-US" altLang="ko-KR" dirty="0"/>
              <a:t>Pre-computed gyro-ring weight functions</a:t>
            </a:r>
          </a:p>
          <a:p>
            <a:pPr marL="685800" lvl="2" defTabSz="863600"/>
            <a:r>
              <a:rPr lang="en-US" altLang="ko-KR" dirty="0"/>
              <a:t>Scattering marker particle weights to vertices (left figure) </a:t>
            </a:r>
            <a:r>
              <a:rPr lang="ko-KR" altLang="en-US" dirty="0"/>
              <a:t>→ </a:t>
            </a:r>
            <a:r>
              <a:rPr lang="en-US" altLang="ko-KR" dirty="0"/>
              <a:t>scattering gyro-ring samples of each “vertex” to vertices of element that contain the sample (right figure)</a:t>
            </a:r>
          </a:p>
          <a:p>
            <a:pPr marL="685800" lvl="2" defTabSz="863600"/>
            <a:r>
              <a:rPr lang="en-US" altLang="ko-KR" dirty="0"/>
              <a:t>Scattering factors in the latter process pre-calculated once at setup phase with uniform gyro-radius grid</a:t>
            </a:r>
          </a:p>
          <a:p>
            <a:pPr marL="457200" lvl="1" indent="-338138" defTabSz="863600">
              <a:spcBef>
                <a:spcPts val="588"/>
              </a:spcBef>
            </a:pPr>
            <a:r>
              <a:rPr lang="en-US" altLang="ko-KR" dirty="0"/>
              <a:t>Must do communication for sums </a:t>
            </a:r>
          </a:p>
          <a:p>
            <a:pPr marL="457200" lvl="1" indent="-338138" defTabSz="863600">
              <a:spcBef>
                <a:spcPts val="588"/>
              </a:spcBef>
            </a:pPr>
            <a:r>
              <a:rPr lang="en-US" altLang="ko-KR" dirty="0"/>
              <a:t>Particle values depend on fields on bounding poloidal planes</a:t>
            </a:r>
          </a:p>
          <a:p>
            <a:pPr marL="457200" lvl="1" indent="-338138" defTabSz="863600">
              <a:spcBef>
                <a:spcPts val="588"/>
              </a:spcBef>
            </a:pPr>
            <a:r>
              <a:rPr lang="en-US" altLang="ko-KR" dirty="0" err="1"/>
              <a:t>XGCm</a:t>
            </a:r>
            <a:r>
              <a:rPr lang="en-US" altLang="ko-KR" dirty="0"/>
              <a:t> safe zone needed to</a:t>
            </a:r>
            <a:br>
              <a:rPr lang="en-US" altLang="ko-KR" dirty="0"/>
            </a:br>
            <a:r>
              <a:rPr lang="en-US" altLang="ko-KR" dirty="0"/>
              <a:t>be set so gyro-ring with max. </a:t>
            </a:r>
            <a:br>
              <a:rPr lang="en-US" altLang="ko-KR" dirty="0"/>
            </a:br>
            <a:r>
              <a:rPr lang="en-US" altLang="ko-KR" dirty="0"/>
              <a:t>radius is on process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XGCm</a:t>
            </a:r>
            <a:r>
              <a:rPr lang="en-US" dirty="0"/>
              <a:t> Operation: Field Transfers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15" name="그룹 114"/>
          <p:cNvGrpSpPr/>
          <p:nvPr/>
        </p:nvGrpSpPr>
        <p:grpSpPr>
          <a:xfrm>
            <a:off x="4800601" y="4406900"/>
            <a:ext cx="2133226" cy="1873483"/>
            <a:chOff x="1969817" y="2083856"/>
            <a:chExt cx="3043354" cy="2686902"/>
          </a:xfrm>
        </p:grpSpPr>
        <p:sp>
          <p:nvSpPr>
            <p:cNvPr id="116" name="이등변 삼각형 115"/>
            <p:cNvSpPr/>
            <p:nvPr/>
          </p:nvSpPr>
          <p:spPr>
            <a:xfrm>
              <a:off x="2471258" y="2984231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7" name="이등변 삼각형 116"/>
            <p:cNvSpPr/>
            <p:nvPr/>
          </p:nvSpPr>
          <p:spPr>
            <a:xfrm rot="10800000">
              <a:off x="2479268" y="2083856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8" name="이등변 삼각형 117"/>
            <p:cNvSpPr/>
            <p:nvPr/>
          </p:nvSpPr>
          <p:spPr>
            <a:xfrm rot="10800000">
              <a:off x="1972491" y="2975522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9" name="이등변 삼각형 118"/>
            <p:cNvSpPr/>
            <p:nvPr/>
          </p:nvSpPr>
          <p:spPr>
            <a:xfrm rot="10800000">
              <a:off x="2471256" y="3874738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0" name="이등변 삼각형 119"/>
            <p:cNvSpPr/>
            <p:nvPr/>
          </p:nvSpPr>
          <p:spPr>
            <a:xfrm>
              <a:off x="3484817" y="2984231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1" name="이등변 삼각형 120"/>
            <p:cNvSpPr/>
            <p:nvPr/>
          </p:nvSpPr>
          <p:spPr>
            <a:xfrm rot="10800000">
              <a:off x="3994268" y="2978718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2" name="이등변 삼각형 121"/>
            <p:cNvSpPr/>
            <p:nvPr/>
          </p:nvSpPr>
          <p:spPr>
            <a:xfrm>
              <a:off x="2975364" y="3880251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3" name="이등변 삼각형 122"/>
            <p:cNvSpPr/>
            <p:nvPr/>
          </p:nvSpPr>
          <p:spPr>
            <a:xfrm rot="10800000">
              <a:off x="3484815" y="3874738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4" name="이등변 삼각형 123"/>
            <p:cNvSpPr/>
            <p:nvPr/>
          </p:nvSpPr>
          <p:spPr>
            <a:xfrm>
              <a:off x="1969817" y="2089369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5" name="이등변 삼각형 124"/>
            <p:cNvSpPr/>
            <p:nvPr/>
          </p:nvSpPr>
          <p:spPr>
            <a:xfrm>
              <a:off x="2978035" y="2083856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6" name="이등변 삼각형 125"/>
            <p:cNvSpPr/>
            <p:nvPr/>
          </p:nvSpPr>
          <p:spPr>
            <a:xfrm rot="10800000">
              <a:off x="3487486" y="2087052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7" name="이등변 삼각형 126"/>
            <p:cNvSpPr/>
            <p:nvPr/>
          </p:nvSpPr>
          <p:spPr>
            <a:xfrm>
              <a:off x="3991594" y="2092565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8" name="이등변 삼각형 127"/>
            <p:cNvSpPr/>
            <p:nvPr/>
          </p:nvSpPr>
          <p:spPr>
            <a:xfrm rot="10800000">
              <a:off x="2980709" y="2978718"/>
              <a:ext cx="1018903" cy="890507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29" name="그룹 128"/>
            <p:cNvGrpSpPr/>
            <p:nvPr/>
          </p:nvGrpSpPr>
          <p:grpSpPr>
            <a:xfrm>
              <a:off x="2318845" y="2145428"/>
              <a:ext cx="1297576" cy="1476126"/>
              <a:chOff x="557127" y="605010"/>
              <a:chExt cx="1297576" cy="1476126"/>
            </a:xfrm>
          </p:grpSpPr>
          <p:cxnSp>
            <p:nvCxnSpPr>
              <p:cNvPr id="157" name="직선 화살표 연결선 156"/>
              <p:cNvCxnSpPr>
                <a:stCxn id="159" idx="0"/>
              </p:cNvCxnSpPr>
              <p:nvPr/>
            </p:nvCxnSpPr>
            <p:spPr>
              <a:xfrm flipV="1">
                <a:off x="1205916" y="605010"/>
                <a:ext cx="422605" cy="221803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직선 화살표 연결선 157"/>
              <p:cNvCxnSpPr>
                <a:stCxn id="159" idx="0"/>
              </p:cNvCxnSpPr>
              <p:nvPr/>
            </p:nvCxnSpPr>
            <p:spPr>
              <a:xfrm>
                <a:off x="1205916" y="826813"/>
                <a:ext cx="18575" cy="402095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타원 158"/>
              <p:cNvSpPr/>
              <p:nvPr/>
            </p:nvSpPr>
            <p:spPr>
              <a:xfrm>
                <a:off x="600380" y="826813"/>
                <a:ext cx="1211071" cy="1211071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0" name="타원 159"/>
              <p:cNvSpPr/>
              <p:nvPr/>
            </p:nvSpPr>
            <p:spPr>
              <a:xfrm>
                <a:off x="1162662" y="783560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1" name="타원 160"/>
              <p:cNvSpPr/>
              <p:nvPr/>
            </p:nvSpPr>
            <p:spPr>
              <a:xfrm>
                <a:off x="1162662" y="1994631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2" name="타원 161"/>
              <p:cNvSpPr/>
              <p:nvPr/>
            </p:nvSpPr>
            <p:spPr>
              <a:xfrm>
                <a:off x="1768198" y="138909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3" name="타원 162"/>
              <p:cNvSpPr/>
              <p:nvPr/>
            </p:nvSpPr>
            <p:spPr>
              <a:xfrm>
                <a:off x="557127" y="138909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4" name="타원 163"/>
              <p:cNvSpPr/>
              <p:nvPr/>
            </p:nvSpPr>
            <p:spPr>
              <a:xfrm>
                <a:off x="1598517" y="973206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5" name="타원 164"/>
              <p:cNvSpPr/>
              <p:nvPr/>
            </p:nvSpPr>
            <p:spPr>
              <a:xfrm>
                <a:off x="720156" y="180498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6" name="타원 165"/>
              <p:cNvSpPr/>
              <p:nvPr/>
            </p:nvSpPr>
            <p:spPr>
              <a:xfrm>
                <a:off x="720156" y="973206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7" name="타원 166"/>
              <p:cNvSpPr/>
              <p:nvPr/>
            </p:nvSpPr>
            <p:spPr>
              <a:xfrm>
                <a:off x="1598517" y="180498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cxnSp>
            <p:nvCxnSpPr>
              <p:cNvPr id="168" name="직선 화살표 연결선 167"/>
              <p:cNvCxnSpPr>
                <a:stCxn id="160" idx="1"/>
              </p:cNvCxnSpPr>
              <p:nvPr/>
            </p:nvCxnSpPr>
            <p:spPr>
              <a:xfrm flipH="1" flipV="1">
                <a:off x="861920" y="613861"/>
                <a:ext cx="313410" cy="182367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직선 화살표 연결선 129"/>
            <p:cNvCxnSpPr>
              <a:stCxn id="137" idx="7"/>
            </p:cNvCxnSpPr>
            <p:nvPr/>
          </p:nvCxnSpPr>
          <p:spPr>
            <a:xfrm flipV="1">
              <a:off x="3663798" y="3058457"/>
              <a:ext cx="227647" cy="884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화살표 연결선 130"/>
            <p:cNvCxnSpPr>
              <a:stCxn id="137" idx="1"/>
            </p:cNvCxnSpPr>
            <p:nvPr/>
          </p:nvCxnSpPr>
          <p:spPr>
            <a:xfrm flipH="1" flipV="1">
              <a:off x="3071538" y="3033479"/>
              <a:ext cx="450629" cy="1134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타원 131"/>
            <p:cNvSpPr/>
            <p:nvPr/>
          </p:nvSpPr>
          <p:spPr>
            <a:xfrm>
              <a:off x="3873809" y="2869462"/>
              <a:ext cx="238243" cy="23824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3" name="타원 132"/>
            <p:cNvSpPr/>
            <p:nvPr/>
          </p:nvSpPr>
          <p:spPr>
            <a:xfrm>
              <a:off x="3356014" y="3764325"/>
              <a:ext cx="238243" cy="23824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4" name="타원 133"/>
            <p:cNvSpPr/>
            <p:nvPr/>
          </p:nvSpPr>
          <p:spPr>
            <a:xfrm>
              <a:off x="2845830" y="2845374"/>
              <a:ext cx="238243" cy="23824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35" name="그룹 134"/>
            <p:cNvGrpSpPr/>
            <p:nvPr/>
          </p:nvGrpSpPr>
          <p:grpSpPr>
            <a:xfrm>
              <a:off x="2823774" y="3218840"/>
              <a:ext cx="1297576" cy="1297576"/>
              <a:chOff x="557127" y="783560"/>
              <a:chExt cx="1297576" cy="1297576"/>
            </a:xfrm>
          </p:grpSpPr>
          <p:sp>
            <p:nvSpPr>
              <p:cNvPr id="148" name="타원 147"/>
              <p:cNvSpPr/>
              <p:nvPr/>
            </p:nvSpPr>
            <p:spPr>
              <a:xfrm>
                <a:off x="600380" y="826813"/>
                <a:ext cx="1211071" cy="1211071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9" name="타원 148"/>
              <p:cNvSpPr/>
              <p:nvPr/>
            </p:nvSpPr>
            <p:spPr>
              <a:xfrm>
                <a:off x="1162662" y="783560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0" name="타원 149"/>
              <p:cNvSpPr/>
              <p:nvPr/>
            </p:nvSpPr>
            <p:spPr>
              <a:xfrm>
                <a:off x="1162662" y="1994631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1" name="타원 150"/>
              <p:cNvSpPr/>
              <p:nvPr/>
            </p:nvSpPr>
            <p:spPr>
              <a:xfrm>
                <a:off x="1768198" y="138909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2" name="타원 151"/>
              <p:cNvSpPr/>
              <p:nvPr/>
            </p:nvSpPr>
            <p:spPr>
              <a:xfrm>
                <a:off x="557127" y="138909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3" name="타원 152"/>
              <p:cNvSpPr/>
              <p:nvPr/>
            </p:nvSpPr>
            <p:spPr>
              <a:xfrm>
                <a:off x="1598517" y="973206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4" name="타원 153"/>
              <p:cNvSpPr/>
              <p:nvPr/>
            </p:nvSpPr>
            <p:spPr>
              <a:xfrm>
                <a:off x="720156" y="180498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5" name="타원 154"/>
              <p:cNvSpPr/>
              <p:nvPr/>
            </p:nvSpPr>
            <p:spPr>
              <a:xfrm>
                <a:off x="720156" y="973206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56" name="타원 155"/>
              <p:cNvSpPr/>
              <p:nvPr/>
            </p:nvSpPr>
            <p:spPr>
              <a:xfrm>
                <a:off x="1598517" y="180498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36" name="그룹 135"/>
            <p:cNvGrpSpPr/>
            <p:nvPr/>
          </p:nvGrpSpPr>
          <p:grpSpPr>
            <a:xfrm>
              <a:off x="3337804" y="2323978"/>
              <a:ext cx="1297576" cy="1297576"/>
              <a:chOff x="557127" y="783560"/>
              <a:chExt cx="1297576" cy="1297576"/>
            </a:xfrm>
          </p:grpSpPr>
          <p:sp>
            <p:nvSpPr>
              <p:cNvPr id="139" name="타원 138"/>
              <p:cNvSpPr/>
              <p:nvPr/>
            </p:nvSpPr>
            <p:spPr>
              <a:xfrm>
                <a:off x="600380" y="826813"/>
                <a:ext cx="1211071" cy="1211071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0" name="타원 139"/>
              <p:cNvSpPr/>
              <p:nvPr/>
            </p:nvSpPr>
            <p:spPr>
              <a:xfrm>
                <a:off x="1162662" y="783560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1" name="타원 140"/>
              <p:cNvSpPr/>
              <p:nvPr/>
            </p:nvSpPr>
            <p:spPr>
              <a:xfrm>
                <a:off x="1162662" y="1994631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2" name="타원 141"/>
              <p:cNvSpPr/>
              <p:nvPr/>
            </p:nvSpPr>
            <p:spPr>
              <a:xfrm>
                <a:off x="1768198" y="138909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3" name="타원 142"/>
              <p:cNvSpPr/>
              <p:nvPr/>
            </p:nvSpPr>
            <p:spPr>
              <a:xfrm>
                <a:off x="557127" y="138909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4" name="타원 143"/>
              <p:cNvSpPr/>
              <p:nvPr/>
            </p:nvSpPr>
            <p:spPr>
              <a:xfrm>
                <a:off x="1598517" y="973206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5" name="타원 144"/>
              <p:cNvSpPr/>
              <p:nvPr/>
            </p:nvSpPr>
            <p:spPr>
              <a:xfrm>
                <a:off x="720156" y="180498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6" name="타원 145"/>
              <p:cNvSpPr/>
              <p:nvPr/>
            </p:nvSpPr>
            <p:spPr>
              <a:xfrm>
                <a:off x="720156" y="973206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7" name="타원 146"/>
              <p:cNvSpPr/>
              <p:nvPr/>
            </p:nvSpPr>
            <p:spPr>
              <a:xfrm>
                <a:off x="1598517" y="1804985"/>
                <a:ext cx="86505" cy="865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137" name="타원 136"/>
            <p:cNvSpPr/>
            <p:nvPr/>
          </p:nvSpPr>
          <p:spPr>
            <a:xfrm>
              <a:off x="3492834" y="3117573"/>
              <a:ext cx="200297" cy="20029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8" name="직선 화살표 연결선 137"/>
            <p:cNvCxnSpPr>
              <a:stCxn id="137" idx="4"/>
            </p:cNvCxnSpPr>
            <p:nvPr/>
          </p:nvCxnSpPr>
          <p:spPr>
            <a:xfrm flipH="1">
              <a:off x="3498171" y="3317870"/>
              <a:ext cx="94812" cy="4268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그룹 168"/>
          <p:cNvGrpSpPr/>
          <p:nvPr/>
        </p:nvGrpSpPr>
        <p:grpSpPr>
          <a:xfrm>
            <a:off x="6981839" y="4432300"/>
            <a:ext cx="2073261" cy="1854200"/>
            <a:chOff x="6551342" y="2083856"/>
            <a:chExt cx="3043354" cy="2686902"/>
          </a:xfrm>
        </p:grpSpPr>
        <p:sp>
          <p:nvSpPr>
            <p:cNvPr id="170" name="이등변 삼각형 169"/>
            <p:cNvSpPr/>
            <p:nvPr/>
          </p:nvSpPr>
          <p:spPr>
            <a:xfrm rot="10800000">
              <a:off x="7562234" y="2978718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1" name="이등변 삼각형 170"/>
            <p:cNvSpPr/>
            <p:nvPr/>
          </p:nvSpPr>
          <p:spPr>
            <a:xfrm rot="10800000">
              <a:off x="7060793" y="2083856"/>
              <a:ext cx="1018903" cy="890507"/>
            </a:xfrm>
            <a:prstGeom prst="triangle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72" name="그룹 171"/>
            <p:cNvGrpSpPr/>
            <p:nvPr/>
          </p:nvGrpSpPr>
          <p:grpSpPr>
            <a:xfrm>
              <a:off x="6889530" y="2323979"/>
              <a:ext cx="1297577" cy="1297577"/>
              <a:chOff x="7563394" y="2207623"/>
              <a:chExt cx="1698172" cy="1698172"/>
            </a:xfrm>
          </p:grpSpPr>
          <p:sp>
            <p:nvSpPr>
              <p:cNvPr id="214" name="타원 213"/>
              <p:cNvSpPr/>
              <p:nvPr/>
            </p:nvSpPr>
            <p:spPr>
              <a:xfrm>
                <a:off x="7620000" y="2264229"/>
                <a:ext cx="1584960" cy="158496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5" name="타원 214"/>
              <p:cNvSpPr/>
              <p:nvPr/>
            </p:nvSpPr>
            <p:spPr>
              <a:xfrm>
                <a:off x="8355874" y="220762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6" name="타원 215"/>
              <p:cNvSpPr/>
              <p:nvPr/>
            </p:nvSpPr>
            <p:spPr>
              <a:xfrm>
                <a:off x="8355874" y="379258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7" name="타원 216"/>
              <p:cNvSpPr/>
              <p:nvPr/>
            </p:nvSpPr>
            <p:spPr>
              <a:xfrm>
                <a:off x="9148354" y="300010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8" name="타원 217"/>
              <p:cNvSpPr/>
              <p:nvPr/>
            </p:nvSpPr>
            <p:spPr>
              <a:xfrm>
                <a:off x="7563394" y="300010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9" name="타원 218"/>
              <p:cNvSpPr/>
              <p:nvPr/>
            </p:nvSpPr>
            <p:spPr>
              <a:xfrm>
                <a:off x="8926288" y="2455818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0" name="타원 219"/>
              <p:cNvSpPr/>
              <p:nvPr/>
            </p:nvSpPr>
            <p:spPr>
              <a:xfrm>
                <a:off x="7776755" y="3544389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1" name="타원 220"/>
              <p:cNvSpPr/>
              <p:nvPr/>
            </p:nvSpPr>
            <p:spPr>
              <a:xfrm>
                <a:off x="7776755" y="2455818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2" name="타원 221"/>
              <p:cNvSpPr/>
              <p:nvPr/>
            </p:nvSpPr>
            <p:spPr>
              <a:xfrm>
                <a:off x="8926288" y="3544389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173" name="이등변 삼각형 172"/>
            <p:cNvSpPr/>
            <p:nvPr/>
          </p:nvSpPr>
          <p:spPr>
            <a:xfrm rot="10800000">
              <a:off x="6554016" y="2975522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4" name="이등변 삼각형 173"/>
            <p:cNvSpPr/>
            <p:nvPr/>
          </p:nvSpPr>
          <p:spPr>
            <a:xfrm>
              <a:off x="7052783" y="2984231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5" name="이등변 삼각형 174"/>
            <p:cNvSpPr/>
            <p:nvPr/>
          </p:nvSpPr>
          <p:spPr>
            <a:xfrm rot="10800000">
              <a:off x="7052781" y="3874738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6" name="이등변 삼각형 175"/>
            <p:cNvSpPr/>
            <p:nvPr/>
          </p:nvSpPr>
          <p:spPr>
            <a:xfrm>
              <a:off x="8066342" y="2984231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7" name="이등변 삼각형 176"/>
            <p:cNvSpPr/>
            <p:nvPr/>
          </p:nvSpPr>
          <p:spPr>
            <a:xfrm rot="10800000">
              <a:off x="8575793" y="2978718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8" name="이등변 삼각형 177"/>
            <p:cNvSpPr/>
            <p:nvPr/>
          </p:nvSpPr>
          <p:spPr>
            <a:xfrm>
              <a:off x="7556889" y="3880251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9" name="이등변 삼각형 178"/>
            <p:cNvSpPr/>
            <p:nvPr/>
          </p:nvSpPr>
          <p:spPr>
            <a:xfrm rot="10800000">
              <a:off x="8066340" y="3874738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0" name="이등변 삼각형 179"/>
            <p:cNvSpPr/>
            <p:nvPr/>
          </p:nvSpPr>
          <p:spPr>
            <a:xfrm>
              <a:off x="6551342" y="2089369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1" name="이등변 삼각형 180"/>
            <p:cNvSpPr/>
            <p:nvPr/>
          </p:nvSpPr>
          <p:spPr>
            <a:xfrm>
              <a:off x="7559560" y="2083856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2" name="이등변 삼각형 181"/>
            <p:cNvSpPr/>
            <p:nvPr/>
          </p:nvSpPr>
          <p:spPr>
            <a:xfrm rot="10800000">
              <a:off x="8069011" y="2087052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3" name="이등변 삼각형 182"/>
            <p:cNvSpPr/>
            <p:nvPr/>
          </p:nvSpPr>
          <p:spPr>
            <a:xfrm>
              <a:off x="8573119" y="2092565"/>
              <a:ext cx="1018903" cy="890507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4" name="타원 183"/>
            <p:cNvSpPr/>
            <p:nvPr/>
          </p:nvSpPr>
          <p:spPr>
            <a:xfrm>
              <a:off x="8074359" y="3117573"/>
              <a:ext cx="200297" cy="2002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85" name="직선 화살표 연결선 184"/>
            <p:cNvCxnSpPr>
              <a:stCxn id="184" idx="7"/>
            </p:cNvCxnSpPr>
            <p:nvPr/>
          </p:nvCxnSpPr>
          <p:spPr>
            <a:xfrm flipV="1">
              <a:off x="8245323" y="3058457"/>
              <a:ext cx="227647" cy="88449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화살표 연결선 185"/>
            <p:cNvCxnSpPr>
              <a:stCxn id="184" idx="1"/>
            </p:cNvCxnSpPr>
            <p:nvPr/>
          </p:nvCxnSpPr>
          <p:spPr>
            <a:xfrm flipH="1" flipV="1">
              <a:off x="7653063" y="3033479"/>
              <a:ext cx="450629" cy="113427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화살표 연결선 186"/>
            <p:cNvCxnSpPr>
              <a:stCxn id="184" idx="4"/>
            </p:cNvCxnSpPr>
            <p:nvPr/>
          </p:nvCxnSpPr>
          <p:spPr>
            <a:xfrm flipH="1">
              <a:off x="8079696" y="3317870"/>
              <a:ext cx="94812" cy="426816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타원 187"/>
            <p:cNvSpPr/>
            <p:nvPr/>
          </p:nvSpPr>
          <p:spPr>
            <a:xfrm>
              <a:off x="8455334" y="2869462"/>
              <a:ext cx="238243" cy="23824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9" name="타원 188"/>
            <p:cNvSpPr/>
            <p:nvPr/>
          </p:nvSpPr>
          <p:spPr>
            <a:xfrm>
              <a:off x="7937539" y="3764325"/>
              <a:ext cx="238243" cy="23824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90" name="타원 189"/>
            <p:cNvSpPr/>
            <p:nvPr/>
          </p:nvSpPr>
          <p:spPr>
            <a:xfrm>
              <a:off x="7427355" y="2845374"/>
              <a:ext cx="238243" cy="23824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91" name="그룹 190"/>
            <p:cNvGrpSpPr/>
            <p:nvPr/>
          </p:nvGrpSpPr>
          <p:grpSpPr>
            <a:xfrm>
              <a:off x="7948329" y="2329930"/>
              <a:ext cx="1297577" cy="1297577"/>
              <a:chOff x="7563394" y="2207623"/>
              <a:chExt cx="1698172" cy="1698172"/>
            </a:xfrm>
          </p:grpSpPr>
          <p:sp>
            <p:nvSpPr>
              <p:cNvPr id="205" name="타원 204"/>
              <p:cNvSpPr/>
              <p:nvPr/>
            </p:nvSpPr>
            <p:spPr>
              <a:xfrm>
                <a:off x="7620000" y="2264229"/>
                <a:ext cx="1584960" cy="158496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6" name="타원 205"/>
              <p:cNvSpPr/>
              <p:nvPr/>
            </p:nvSpPr>
            <p:spPr>
              <a:xfrm>
                <a:off x="8355874" y="220762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7" name="타원 206"/>
              <p:cNvSpPr/>
              <p:nvPr/>
            </p:nvSpPr>
            <p:spPr>
              <a:xfrm>
                <a:off x="8355874" y="379258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8" name="타원 207"/>
              <p:cNvSpPr/>
              <p:nvPr/>
            </p:nvSpPr>
            <p:spPr>
              <a:xfrm>
                <a:off x="9148354" y="300010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9" name="타원 208"/>
              <p:cNvSpPr/>
              <p:nvPr/>
            </p:nvSpPr>
            <p:spPr>
              <a:xfrm>
                <a:off x="7563394" y="300010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0" name="타원 209"/>
              <p:cNvSpPr/>
              <p:nvPr/>
            </p:nvSpPr>
            <p:spPr>
              <a:xfrm>
                <a:off x="8926288" y="2455818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1" name="타원 210"/>
              <p:cNvSpPr/>
              <p:nvPr/>
            </p:nvSpPr>
            <p:spPr>
              <a:xfrm>
                <a:off x="7776755" y="3544389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2" name="타원 211"/>
              <p:cNvSpPr/>
              <p:nvPr/>
            </p:nvSpPr>
            <p:spPr>
              <a:xfrm>
                <a:off x="7776755" y="2455818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3" name="타원 212"/>
              <p:cNvSpPr/>
              <p:nvPr/>
            </p:nvSpPr>
            <p:spPr>
              <a:xfrm>
                <a:off x="8926288" y="3544389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92" name="그룹 191"/>
            <p:cNvGrpSpPr/>
            <p:nvPr/>
          </p:nvGrpSpPr>
          <p:grpSpPr>
            <a:xfrm>
              <a:off x="7398297" y="3207377"/>
              <a:ext cx="1297577" cy="1297577"/>
              <a:chOff x="7563394" y="2207623"/>
              <a:chExt cx="1698172" cy="1698172"/>
            </a:xfrm>
          </p:grpSpPr>
          <p:sp>
            <p:nvSpPr>
              <p:cNvPr id="196" name="타원 195"/>
              <p:cNvSpPr/>
              <p:nvPr/>
            </p:nvSpPr>
            <p:spPr>
              <a:xfrm>
                <a:off x="7620000" y="2264229"/>
                <a:ext cx="1584960" cy="158496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97" name="타원 196"/>
              <p:cNvSpPr/>
              <p:nvPr/>
            </p:nvSpPr>
            <p:spPr>
              <a:xfrm>
                <a:off x="8355874" y="220762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98" name="타원 197"/>
              <p:cNvSpPr/>
              <p:nvPr/>
            </p:nvSpPr>
            <p:spPr>
              <a:xfrm>
                <a:off x="8355874" y="379258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99" name="타원 198"/>
              <p:cNvSpPr/>
              <p:nvPr/>
            </p:nvSpPr>
            <p:spPr>
              <a:xfrm>
                <a:off x="9148354" y="300010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0" name="타원 199"/>
              <p:cNvSpPr/>
              <p:nvPr/>
            </p:nvSpPr>
            <p:spPr>
              <a:xfrm>
                <a:off x="7563394" y="3000103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1" name="타원 200"/>
              <p:cNvSpPr/>
              <p:nvPr/>
            </p:nvSpPr>
            <p:spPr>
              <a:xfrm>
                <a:off x="8926288" y="2455818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2" name="타원 201"/>
              <p:cNvSpPr/>
              <p:nvPr/>
            </p:nvSpPr>
            <p:spPr>
              <a:xfrm>
                <a:off x="7776755" y="3544389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3" name="타원 202"/>
              <p:cNvSpPr/>
              <p:nvPr/>
            </p:nvSpPr>
            <p:spPr>
              <a:xfrm>
                <a:off x="7776755" y="2455818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04" name="타원 203"/>
              <p:cNvSpPr/>
              <p:nvPr/>
            </p:nvSpPr>
            <p:spPr>
              <a:xfrm>
                <a:off x="8926288" y="3544389"/>
                <a:ext cx="113212" cy="1132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cxnSp>
          <p:nvCxnSpPr>
            <p:cNvPr id="193" name="직선 화살표 연결선 192"/>
            <p:cNvCxnSpPr>
              <a:stCxn id="214" idx="0"/>
            </p:cNvCxnSpPr>
            <p:nvPr/>
          </p:nvCxnSpPr>
          <p:spPr>
            <a:xfrm flipV="1">
              <a:off x="7538315" y="2145428"/>
              <a:ext cx="422605" cy="22180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화살표 연결선 193"/>
            <p:cNvCxnSpPr>
              <a:stCxn id="214" idx="0"/>
            </p:cNvCxnSpPr>
            <p:nvPr/>
          </p:nvCxnSpPr>
          <p:spPr>
            <a:xfrm>
              <a:off x="7538315" y="2367231"/>
              <a:ext cx="18575" cy="40209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화살표 연결선 194"/>
            <p:cNvCxnSpPr>
              <a:stCxn id="215" idx="1"/>
            </p:cNvCxnSpPr>
            <p:nvPr/>
          </p:nvCxnSpPr>
          <p:spPr>
            <a:xfrm flipH="1" flipV="1">
              <a:off x="7194319" y="2154279"/>
              <a:ext cx="313410" cy="18236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Shape 471"/>
          <p:cNvSpPr/>
          <p:nvPr/>
        </p:nvSpPr>
        <p:spPr>
          <a:xfrm>
            <a:off x="5832181" y="6348573"/>
            <a:ext cx="2079919" cy="384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700"/>
            </a:lvl1pPr>
          </a:lstStyle>
          <a:p>
            <a:r>
              <a:rPr lang="en-US" dirty="0"/>
              <a:t>Charge-to-Mesh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320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XGCm</a:t>
            </a:r>
            <a:r>
              <a:rPr lang="en-US" dirty="0"/>
              <a:t> Edge Plasma Code based on </a:t>
            </a:r>
            <a:r>
              <a:rPr lang="en-US" dirty="0" err="1"/>
              <a:t>PUMIpic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357307" cy="6019800"/>
          </a:xfrm>
        </p:spPr>
        <p:txBody>
          <a:bodyPr/>
          <a:lstStyle/>
          <a:p>
            <a:r>
              <a:rPr lang="en-US" dirty="0"/>
              <a:t>Implementing XGC physics and </a:t>
            </a:r>
            <a:r>
              <a:rPr lang="en-US" dirty="0" err="1"/>
              <a:t>numerics</a:t>
            </a:r>
            <a:endParaRPr lang="en-US" dirty="0"/>
          </a:p>
          <a:p>
            <a:pPr lvl="1"/>
            <a:r>
              <a:rPr lang="en-US" sz="2200" dirty="0"/>
              <a:t>Since data structures are changed code being rewritten in C++</a:t>
            </a:r>
          </a:p>
          <a:p>
            <a:r>
              <a:rPr lang="en-US" dirty="0"/>
              <a:t>Status</a:t>
            </a:r>
          </a:p>
          <a:p>
            <a:pPr lvl="1"/>
            <a:r>
              <a:rPr lang="en-US" sz="2200" dirty="0"/>
              <a:t>Based on original PUMI structures – GPU focused structures will be integrated later</a:t>
            </a:r>
          </a:p>
          <a:p>
            <a:pPr lvl="1"/>
            <a:r>
              <a:rPr lang="en-US" sz="2200" dirty="0"/>
              <a:t>Mesh/particle interaction operations</a:t>
            </a:r>
          </a:p>
          <a:p>
            <a:pPr lvl="1"/>
            <a:r>
              <a:rPr lang="en-US" sz="2200" dirty="0"/>
              <a:t>Mesh solve</a:t>
            </a:r>
          </a:p>
          <a:p>
            <a:pPr lvl="1"/>
            <a:r>
              <a:rPr lang="en-US" sz="2200" dirty="0"/>
              <a:t>Ion and electron push (including </a:t>
            </a:r>
            <a:r>
              <a:rPr lang="en-US" sz="2200" dirty="0" err="1"/>
              <a:t>subcycling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Initial </a:t>
            </a:r>
            <a:r>
              <a:rPr lang="en-US" altLang="ko-KR" sz="2200" i="1" dirty="0">
                <a:latin typeface="Symbol" charset="2"/>
                <a:cs typeface="Symbol" charset="2"/>
              </a:rPr>
              <a:t>d</a:t>
            </a:r>
            <a:r>
              <a:rPr lang="en-US" altLang="ko-KR" sz="2200" i="1" dirty="0"/>
              <a:t>f </a:t>
            </a:r>
            <a:r>
              <a:rPr lang="en-US" altLang="ko-KR" sz="2200" dirty="0"/>
              <a:t>simulations</a:t>
            </a:r>
          </a:p>
          <a:p>
            <a:pPr lvl="1"/>
            <a:r>
              <a:rPr lang="en-US" altLang="ko-KR" sz="2200" dirty="0"/>
              <a:t>Performance evaluation and improvement underway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그림 4">
            <a:extLst>
              <a:ext uri="{FF2B5EF4-FFF2-40B4-BE49-F238E27FC236}">
                <a16:creationId xmlns:a16="http://schemas.microsoft.com/office/drawing/2014/main" id="{03A1A986-D804-B147-B364-F4E9C7F83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37" r="4850"/>
          <a:stretch/>
        </p:blipFill>
        <p:spPr>
          <a:xfrm>
            <a:off x="5214947" y="760105"/>
            <a:ext cx="3874020" cy="2659781"/>
          </a:xfrm>
          <a:prstGeom prst="rect">
            <a:avLst/>
          </a:prstGeom>
        </p:spPr>
      </p:pic>
      <p:pic>
        <p:nvPicPr>
          <p:cNvPr id="10" name="그림 11">
            <a:extLst>
              <a:ext uri="{FF2B5EF4-FFF2-40B4-BE49-F238E27FC236}">
                <a16:creationId xmlns:a16="http://schemas.microsoft.com/office/drawing/2014/main" id="{58702EB1-80D6-1A4D-966D-3E58FB614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7" y="3307140"/>
            <a:ext cx="3675897" cy="2052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2A279-6070-EC42-BE8E-85BC366C5767}"/>
              </a:ext>
            </a:extLst>
          </p:cNvPr>
          <p:cNvSpPr txBox="1"/>
          <p:nvPr/>
        </p:nvSpPr>
        <p:spPr>
          <a:xfrm>
            <a:off x="5135256" y="5411806"/>
            <a:ext cx="397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Snapshot of electrostatic potential fluctuation (a) at toroidal angle </a:t>
            </a:r>
            <a:r>
              <a:rPr lang="en-US" altLang="ko-KR" sz="1800" dirty="0">
                <a:latin typeface="Symbol"/>
              </a:rPr>
              <a:t>z</a:t>
            </a:r>
            <a:r>
              <a:rPr lang="en-US" altLang="ko-KR" sz="1800" dirty="0"/>
              <a:t>=0,</a:t>
            </a:r>
            <a:r>
              <a:rPr lang="en-US" altLang="ko-KR" sz="1800" dirty="0">
                <a:latin typeface="Symbol" charset="2"/>
                <a:cs typeface="Symbol" charset="2"/>
              </a:rPr>
              <a:t>p/2,p,3p/2 </a:t>
            </a:r>
            <a:r>
              <a:rPr lang="en-US" altLang="ko-KR" sz="1800" dirty="0"/>
              <a:t>from left to right and (b) in local domain of each group at </a:t>
            </a:r>
            <a:r>
              <a:rPr lang="en-US" altLang="ko-KR" sz="1800" dirty="0">
                <a:latin typeface="Symbol" charset="2"/>
                <a:cs typeface="Symbol" charset="2"/>
              </a:rPr>
              <a:t>z</a:t>
            </a:r>
            <a:r>
              <a:rPr lang="en-US" altLang="ko-KR" sz="1800" dirty="0"/>
              <a:t>=0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1667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FA0B57-91FE-4743-998B-8AA814E65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7" t="2377" r="1757" b="2607"/>
          <a:stretch/>
        </p:blipFill>
        <p:spPr>
          <a:xfrm>
            <a:off x="4572000" y="1136524"/>
            <a:ext cx="4416001" cy="5093588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E91D48-9AB2-2541-8B0A-631EB54D671B}"/>
              </a:ext>
            </a:extLst>
          </p:cNvPr>
          <p:cNvSpPr txBox="1">
            <a:spLocks/>
          </p:cNvSpPr>
          <p:nvPr/>
        </p:nvSpPr>
        <p:spPr bwMode="auto">
          <a:xfrm>
            <a:off x="0" y="969266"/>
            <a:ext cx="4901184" cy="60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119063" indent="-119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Monotype Sorts" charset="0"/>
              <a:buChar char="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522288" indent="-2889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749300" indent="-2270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025525" indent="-2381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5763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charset="0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0335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6pPr>
            <a:lvl7pPr marL="24907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7pPr>
            <a:lvl8pPr marL="29479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8pPr>
            <a:lvl9pPr marL="34051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9pPr>
          </a:lstStyle>
          <a:p>
            <a:r>
              <a:rPr lang="en-US" dirty="0"/>
              <a:t>Small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f test case – 6.2K </a:t>
            </a:r>
            <a:br>
              <a:rPr lang="en-US" dirty="0"/>
            </a:br>
            <a:r>
              <a:rPr lang="en-US" dirty="0"/>
              <a:t>elements, 8 poloidal planes</a:t>
            </a:r>
          </a:p>
          <a:p>
            <a:pPr lvl="1"/>
            <a:r>
              <a:rPr lang="en-US" sz="2200" kern="0" dirty="0"/>
              <a:t>6201 mesh elements (triangles)</a:t>
            </a:r>
          </a:p>
          <a:p>
            <a:pPr lvl="1"/>
            <a:r>
              <a:rPr lang="en-US" sz="2200" kern="0" dirty="0"/>
              <a:t>300k particles/rank, 64-512 ranks, 1-8 Cori KNL nodes</a:t>
            </a:r>
          </a:p>
          <a:p>
            <a:pPr lvl="1"/>
            <a:r>
              <a:rPr lang="en-US" sz="2200" kern="0" dirty="0"/>
              <a:t>Total timings (minus FE solve) </a:t>
            </a:r>
            <a:br>
              <a:rPr lang="en-US" sz="2200" kern="0" dirty="0"/>
            </a:br>
            <a:r>
              <a:rPr lang="en-US" sz="2200" kern="0" dirty="0"/>
              <a:t>equivalent to XGC1</a:t>
            </a:r>
          </a:p>
          <a:p>
            <a:r>
              <a:rPr lang="en-US" dirty="0"/>
              <a:t>Medium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f test case – 127K </a:t>
            </a:r>
            <a:br>
              <a:rPr lang="en-US" dirty="0"/>
            </a:br>
            <a:r>
              <a:rPr lang="en-US" dirty="0"/>
              <a:t>elements, 8 poloidal planes</a:t>
            </a:r>
          </a:p>
          <a:p>
            <a:pPr lvl="1"/>
            <a:r>
              <a:rPr lang="en-US" sz="2200" kern="0" dirty="0"/>
              <a:t>300k particles/rank, 256-1024 </a:t>
            </a:r>
            <a:br>
              <a:rPr lang="en-US" sz="2200" kern="0" dirty="0"/>
            </a:br>
            <a:r>
              <a:rPr lang="en-US" sz="2200" kern="0" dirty="0"/>
              <a:t>ranks, 4-16 Cori KNL nodes</a:t>
            </a:r>
          </a:p>
          <a:p>
            <a:pPr lvl="1"/>
            <a:r>
              <a:rPr lang="en-US" sz="2200" kern="0" dirty="0"/>
              <a:t>Push operation 25% faster than </a:t>
            </a:r>
            <a:br>
              <a:rPr lang="en-US" sz="2200" kern="0" dirty="0"/>
            </a:br>
            <a:r>
              <a:rPr lang="en-US" sz="2200" kern="0" dirty="0"/>
              <a:t>XGC (key and encouraging)</a:t>
            </a:r>
          </a:p>
          <a:p>
            <a:pPr lvl="1"/>
            <a:r>
              <a:rPr lang="en-US" sz="2200" kern="0" dirty="0"/>
              <a:t>Currently total time greater than XGC – need new mesh/particle structures to eliminate slow steps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CE5B3-5FEC-C940-AC3D-1878C947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</a:t>
            </a:r>
            <a:r>
              <a:rPr lang="en-US" dirty="0" err="1"/>
              <a:t>XGCm</a:t>
            </a:r>
            <a:r>
              <a:rPr lang="en-US" dirty="0"/>
              <a:t> Test Problem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1AB25-33B0-4246-91FC-84EC97642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olume_try4_zoom1.png">
            <a:extLst>
              <a:ext uri="{FF2B5EF4-FFF2-40B4-BE49-F238E27FC236}">
                <a16:creationId xmlns:a16="http://schemas.microsoft.com/office/drawing/2014/main" id="{22114A55-F609-8048-9452-5AA796F98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73"/>
          <a:stretch/>
        </p:blipFill>
        <p:spPr>
          <a:xfrm flipH="1">
            <a:off x="6170168" y="799387"/>
            <a:ext cx="2926308" cy="256679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795587"/>
            <a:ext cx="7968672" cy="5645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119063" indent="-119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Monotype Sorts" charset="0"/>
              <a:buChar char="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522288" indent="-2889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863600" indent="-2270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16025" indent="-2381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5763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charset="0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0335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6pPr>
            <a:lvl7pPr marL="24907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7pPr>
            <a:lvl8pPr marL="29479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8pPr>
            <a:lvl9pPr marL="34051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9pPr>
          </a:lstStyle>
          <a:p>
            <a:r>
              <a:rPr lang="en-US" dirty="0"/>
              <a:t>Operates of 3D graded meshes</a:t>
            </a:r>
          </a:p>
          <a:p>
            <a:pPr lvl="1"/>
            <a:r>
              <a:rPr lang="en-US" dirty="0"/>
              <a:t>3D adjacency search </a:t>
            </a:r>
          </a:p>
          <a:p>
            <a:pPr lvl="2"/>
            <a:r>
              <a:rPr lang="en-US" dirty="0"/>
              <a:t>Effective on graded meshes</a:t>
            </a:r>
          </a:p>
          <a:p>
            <a:pPr lvl="1"/>
            <a:r>
              <a:rPr lang="en-US" dirty="0"/>
              <a:t>Wall intersection implemented</a:t>
            </a:r>
          </a:p>
          <a:p>
            <a:pPr lvl="2"/>
            <a:r>
              <a:rPr lang="en-US" dirty="0"/>
              <a:t>Employ mesh entity classification </a:t>
            </a:r>
            <a:br>
              <a:rPr lang="en-US" dirty="0"/>
            </a:br>
            <a:r>
              <a:rPr lang="en-US" dirty="0"/>
              <a:t>for efficient operation</a:t>
            </a:r>
          </a:p>
          <a:p>
            <a:pPr lvl="2"/>
            <a:r>
              <a:rPr lang="en-US" dirty="0"/>
              <a:t>Elements where distance tracking </a:t>
            </a:r>
            <a:br>
              <a:rPr lang="en-US" dirty="0"/>
            </a:br>
            <a:r>
              <a:rPr lang="en-US" dirty="0"/>
              <a:t>preprocessed to know when needed</a:t>
            </a:r>
          </a:p>
          <a:p>
            <a:pPr lvl="1"/>
            <a:r>
              <a:rPr lang="en-US" dirty="0"/>
              <a:t>GITR Boris move implemented</a:t>
            </a:r>
          </a:p>
          <a:p>
            <a:pPr lvl="1"/>
            <a:r>
              <a:rPr lang="en-US" dirty="0"/>
              <a:t>Omega mesh and new</a:t>
            </a:r>
            <a:br>
              <a:rPr lang="en-US" dirty="0"/>
            </a:br>
            <a:r>
              <a:rPr lang="en-US" dirty="0"/>
              <a:t>particle data structures</a:t>
            </a:r>
          </a:p>
          <a:p>
            <a:pPr lvl="1"/>
            <a:r>
              <a:rPr lang="en-US" dirty="0"/>
              <a:t>Initial tests, including GPU </a:t>
            </a:r>
            <a:br>
              <a:rPr lang="en-US" dirty="0"/>
            </a:br>
            <a:r>
              <a:rPr lang="en-US" dirty="0"/>
              <a:t>execution, underway</a:t>
            </a:r>
          </a:p>
          <a:p>
            <a:pPr lvl="1"/>
            <a:r>
              <a:rPr lang="en-US" dirty="0"/>
              <a:t>Working with U. </a:t>
            </a:r>
            <a:r>
              <a:rPr lang="en-US" dirty="0" err="1"/>
              <a:t>Tenn</a:t>
            </a:r>
            <a:r>
              <a:rPr lang="en-US" dirty="0"/>
              <a:t> and ORNL on</a:t>
            </a:r>
            <a:br>
              <a:rPr lang="en-US" dirty="0"/>
            </a:br>
            <a:r>
              <a:rPr lang="en-US" dirty="0"/>
              <a:t>to define appropriate verification tests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Based GITR: </a:t>
            </a:r>
            <a:r>
              <a:rPr lang="en-US" dirty="0" err="1"/>
              <a:t>GITRm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 descr="volume_try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76471" y="2172491"/>
            <a:ext cx="1519568" cy="1828800"/>
          </a:xfrm>
          <a:prstGeom prst="rect">
            <a:avLst/>
          </a:prstGeom>
        </p:spPr>
      </p:pic>
      <p:pic>
        <p:nvPicPr>
          <p:cNvPr id="13" name="Picture 12" descr="particle_paths_new1.png">
            <a:extLst>
              <a:ext uri="{FF2B5EF4-FFF2-40B4-BE49-F238E27FC236}">
                <a16:creationId xmlns:a16="http://schemas.microsoft.com/office/drawing/2014/main" id="{44D8BF94-0317-944D-801F-0451E5E65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762371"/>
            <a:ext cx="2031460" cy="2845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EF002-B4CA-E94E-93C6-1308D138D5D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76987" y="4001291"/>
            <a:ext cx="1759268" cy="16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1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0F10-44BD-E64C-A867-5246690A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Mesh-based GITR: </a:t>
            </a:r>
            <a:r>
              <a:rPr lang="en-US" dirty="0" err="1"/>
              <a:t>GITRm</a:t>
            </a:r>
            <a:r>
              <a:rPr lang="en-US" dirty="0"/>
              <a:t> – Preliminary Tests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354646"/>
              </p:ext>
            </p:extLst>
          </p:nvPr>
        </p:nvGraphicFramePr>
        <p:xfrm>
          <a:off x="5251622" y="3429000"/>
          <a:ext cx="3646920" cy="2635640"/>
        </p:xfrm>
        <a:graphic>
          <a:graphicData uri="http://schemas.openxmlformats.org/drawingml/2006/table">
            <a:tbl>
              <a:tblPr/>
              <a:tblGrid>
                <a:gridCol w="121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455">
                <a:tc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no sorting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full sorting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 err="1">
                          <a:effectLst/>
                        </a:rPr>
                        <a:t>ptcls</a:t>
                      </a:r>
                      <a:r>
                        <a:rPr lang="en-US" sz="1800" dirty="0">
                          <a:effectLst/>
                        </a:rPr>
                        <a:t> (Ki)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time (s)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time (s)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128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>
                          <a:effectLst/>
                        </a:rPr>
                        <a:t>2.298661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3.642041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256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800">
                          <a:effectLst/>
                        </a:rPr>
                        <a:t>2.895464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 dirty="0">
                          <a:effectLst/>
                        </a:rPr>
                        <a:t>3.415048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512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3.79263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>
                          <a:effectLst/>
                        </a:rPr>
                        <a:t>3.851178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800">
                          <a:effectLst/>
                        </a:rPr>
                        <a:t>1024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4.972283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4.090044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2048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>
                          <a:effectLst/>
                        </a:rPr>
                        <a:t>7.089673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800">
                          <a:effectLst/>
                        </a:rPr>
                        <a:t>4.389198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effectLst/>
                        </a:rPr>
                        <a:t>4096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 dirty="0">
                          <a:effectLst/>
                        </a:rPr>
                        <a:t>11.578984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800" dirty="0">
                          <a:effectLst/>
                        </a:rPr>
                        <a:t>4.799475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81C87-9713-554D-998A-6C95194C8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28C947-57DA-9149-925F-BAC4A0AF2F80}"/>
              </a:ext>
            </a:extLst>
          </p:cNvPr>
          <p:cNvSpPr txBox="1">
            <a:spLocks/>
          </p:cNvSpPr>
          <p:nvPr/>
        </p:nvSpPr>
        <p:spPr bwMode="auto">
          <a:xfrm>
            <a:off x="0" y="810864"/>
            <a:ext cx="9020432" cy="33039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>
            <a:lvl1pPr marL="119063" indent="-119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Monotype Sorts" charset="0"/>
              <a:buChar char="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522288" indent="-2889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863600" indent="-2270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16025" indent="-2381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5763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charset="0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0335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6pPr>
            <a:lvl7pPr marL="24907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7pPr>
            <a:lvl8pPr marL="29479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8pPr>
            <a:lvl9pPr marL="34051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9pPr>
          </a:lstStyle>
          <a:p>
            <a:r>
              <a:rPr lang="en-US" kern="0" dirty="0"/>
              <a:t>Executed 20 push, search, rebuild iterations on PISCES mesh </a:t>
            </a:r>
            <a:br>
              <a:rPr lang="en-US" kern="0" dirty="0"/>
            </a:br>
            <a:r>
              <a:rPr lang="en-US" kern="0" dirty="0"/>
              <a:t>(~6k </a:t>
            </a:r>
            <a:r>
              <a:rPr lang="en-US" kern="0" dirty="0" err="1"/>
              <a:t>tets</a:t>
            </a:r>
            <a:r>
              <a:rPr lang="en-US" kern="0" dirty="0"/>
              <a:t>) on a GPU</a:t>
            </a:r>
          </a:p>
          <a:p>
            <a:pPr lvl="1"/>
            <a:r>
              <a:rPr lang="en-US" kern="0" dirty="0"/>
              <a:t>Results comparable to those executed on background grids</a:t>
            </a:r>
          </a:p>
          <a:p>
            <a:r>
              <a:rPr lang="is-IS" kern="0" dirty="0"/>
              <a:t>Developments for larger particle counts and multiple processes:</a:t>
            </a:r>
            <a:endParaRPr lang="en-US" kern="0" dirty="0"/>
          </a:p>
          <a:p>
            <a:pPr lvl="1"/>
            <a:r>
              <a:rPr lang="en-US" kern="0" dirty="0"/>
              <a:t>Bulk communication layer w/MPI wrapper for MPI, CUDA aware MPI, and possibly NCCL (initial version </a:t>
            </a:r>
            <a:r>
              <a:rPr lang="en-US" kern="0"/>
              <a:t>in testing)</a:t>
            </a:r>
            <a:endParaRPr lang="en-US" kern="0" dirty="0"/>
          </a:p>
          <a:p>
            <a:pPr lvl="1"/>
            <a:r>
              <a:rPr lang="en-US" kern="0" dirty="0"/>
              <a:t>Remaining and new physics</a:t>
            </a:r>
          </a:p>
          <a:p>
            <a:pPr lvl="1"/>
            <a:r>
              <a:rPr lang="en-US" kern="0" dirty="0"/>
              <a:t>Parallel </a:t>
            </a:r>
            <a:r>
              <a:rPr lang="en-US" kern="0" dirty="0" err="1"/>
              <a:t>PICpart</a:t>
            </a:r>
            <a:r>
              <a:rPr lang="en-US" kern="0" dirty="0"/>
              <a:t> creation (done)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18424" r="20435" b="-349"/>
          <a:stretch/>
        </p:blipFill>
        <p:spPr>
          <a:xfrm>
            <a:off x="3209864" y="3921277"/>
            <a:ext cx="1919868" cy="23001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8000" y="6229378"/>
            <a:ext cx="5887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kern="0" dirty="0"/>
              <a:t>(left) Path of a particle through mesh. (center) Elements colored by iteration when particles enter; 0=blue, 20=red. (right) Timing results</a:t>
            </a:r>
            <a:endParaRPr lang="en-US" sz="1500" dirty="0"/>
          </a:p>
        </p:txBody>
      </p:sp>
      <p:pic>
        <p:nvPicPr>
          <p:cNvPr id="12" name="Picture 11" descr="search_path_update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12" y="4059068"/>
            <a:ext cx="1356724" cy="20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5"/>
            <a:ext cx="9144000" cy="5747657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Key changes/developments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An element centric view – particles associated with elements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A distributed mesh, but one that can avoid communication during the push step 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Replaced spatial search with adjacency search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Structures and methods suited for executing mesh-based PIC on accelerators.</a:t>
            </a:r>
          </a:p>
          <a:p>
            <a:pPr>
              <a:spcAft>
                <a:spcPts val="0"/>
              </a:spcAft>
            </a:pPr>
            <a:endParaRPr lang="en-US" sz="20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Development being integrated into PIC codes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XGCM: core components in place basic set of physics operations implemented – have verified basic test cases 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GITR: Fully 3D mesh, current emphasis is to prototype the improved structures and methods</a:t>
            </a:r>
          </a:p>
          <a:p>
            <a:pPr>
              <a:spcAft>
                <a:spcPts val="0"/>
              </a:spcAft>
            </a:pPr>
            <a:endParaRPr lang="en-US" sz="800" dirty="0"/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Acknowledgement: </a:t>
            </a:r>
          </a:p>
          <a:p>
            <a:pPr lvl="1">
              <a:lnSpc>
                <a:spcPts val="2700"/>
              </a:lnSpc>
              <a:spcAft>
                <a:spcPts val="0"/>
              </a:spcAft>
            </a:pPr>
            <a:r>
              <a:rPr lang="en-US" dirty="0"/>
              <a:t>This work is supported by the US Department of Energy under grants # </a:t>
            </a:r>
            <a:r>
              <a:rPr lang="de-DE" dirty="0"/>
              <a:t>DE-SC0018275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en-US" dirty="0"/>
              <a:t>DE-AC52-07-NA27344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7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2" y="895408"/>
            <a:ext cx="83185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Multiscale</a:t>
            </a:r>
            <a:r>
              <a:rPr lang="en-US" dirty="0"/>
              <a:t> applications combining particle and continuum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DOE fusion </a:t>
            </a:r>
            <a:r>
              <a:rPr lang="en-US" sz="2200" dirty="0" err="1"/>
              <a:t>SciDACs</a:t>
            </a:r>
            <a:r>
              <a:rPr lang="en-US" sz="2200" dirty="0"/>
              <a:t> want this for complex geometries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000" dirty="0"/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Approach used in current PIC codes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Entire mesh data on each process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Particles point to mesh </a:t>
            </a:r>
            <a:r>
              <a:rPr lang="mr-IN" sz="2200" dirty="0"/>
              <a:t>–</a:t>
            </a:r>
            <a:r>
              <a:rPr lang="en-US" sz="2200" dirty="0"/>
              <a:t> need grid search/sort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Scalable </a:t>
            </a:r>
            <a:r>
              <a:rPr lang="en-US" sz="2200" dirty="0" err="1"/>
              <a:t>wrt</a:t>
            </a:r>
            <a:r>
              <a:rPr lang="en-US" sz="2200" dirty="0"/>
              <a:t> number particles but not </a:t>
            </a:r>
            <a:r>
              <a:rPr lang="en-US" sz="2200" dirty="0" err="1"/>
              <a:t>wrt</a:t>
            </a:r>
            <a:r>
              <a:rPr lang="en-US" sz="2200" dirty="0"/>
              <a:t> mesh 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1000" dirty="0"/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Mesh-based approach being developed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Mesh is key structure – can be distributed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Particles accessed through mesh only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Particle search through mesh adjacencies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Effective coupling to </a:t>
            </a:r>
            <a:br>
              <a:rPr lang="en-US" sz="2200" dirty="0"/>
            </a:br>
            <a:r>
              <a:rPr lang="en-US" sz="2200" dirty="0"/>
              <a:t>mesh-based PDE solvers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2995"/>
            <a:ext cx="8077200" cy="476605"/>
          </a:xfrm>
        </p:spPr>
        <p:txBody>
          <a:bodyPr/>
          <a:lstStyle/>
          <a:p>
            <a:r>
              <a:rPr lang="en-US" dirty="0"/>
              <a:t>Parallel Unstructured Mesh for Particle in Cell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4AF715-8AE3-6742-A6A8-06631EAA7304}"/>
              </a:ext>
            </a:extLst>
          </p:cNvPr>
          <p:cNvGrpSpPr/>
          <p:nvPr/>
        </p:nvGrpSpPr>
        <p:grpSpPr>
          <a:xfrm>
            <a:off x="4461094" y="4268270"/>
            <a:ext cx="4687263" cy="2778732"/>
            <a:chOff x="3447697" y="3915235"/>
            <a:chExt cx="5692066" cy="2945737"/>
          </a:xfrm>
        </p:grpSpPr>
        <p:sp>
          <p:nvSpPr>
            <p:cNvPr id="7" name="Shape 332">
              <a:extLst>
                <a:ext uri="{FF2B5EF4-FFF2-40B4-BE49-F238E27FC236}">
                  <a16:creationId xmlns:a16="http://schemas.microsoft.com/office/drawing/2014/main" id="{ED3D9CE9-CD09-644E-A543-B53964EE4698}"/>
                </a:ext>
              </a:extLst>
            </p:cNvPr>
            <p:cNvSpPr/>
            <p:nvPr/>
          </p:nvSpPr>
          <p:spPr>
            <a:xfrm rot="18745778">
              <a:off x="7132810" y="4983775"/>
              <a:ext cx="200711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28"/>
                  </a:moveTo>
                  <a:lnTo>
                    <a:pt x="5400" y="1582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28"/>
                  </a:lnTo>
                  <a:lnTo>
                    <a:pt x="21600" y="1582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8" name="Shape 333">
              <a:extLst>
                <a:ext uri="{FF2B5EF4-FFF2-40B4-BE49-F238E27FC236}">
                  <a16:creationId xmlns:a16="http://schemas.microsoft.com/office/drawing/2014/main" id="{171E1433-ED9E-E44A-BB6F-DB9418863811}"/>
                </a:ext>
              </a:extLst>
            </p:cNvPr>
            <p:cNvSpPr/>
            <p:nvPr/>
          </p:nvSpPr>
          <p:spPr>
            <a:xfrm rot="3179941">
              <a:off x="7056840" y="5818183"/>
              <a:ext cx="199093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74"/>
                  </a:moveTo>
                  <a:lnTo>
                    <a:pt x="5400" y="1587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74"/>
                  </a:lnTo>
                  <a:lnTo>
                    <a:pt x="21600" y="1587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" name="Shape 334">
              <a:extLst>
                <a:ext uri="{FF2B5EF4-FFF2-40B4-BE49-F238E27FC236}">
                  <a16:creationId xmlns:a16="http://schemas.microsoft.com/office/drawing/2014/main" id="{3F9A4ACE-DFC1-5F43-BE51-3D55A2BC7BD4}"/>
                </a:ext>
              </a:extLst>
            </p:cNvPr>
            <p:cNvSpPr/>
            <p:nvPr/>
          </p:nvSpPr>
          <p:spPr>
            <a:xfrm rot="14082279">
              <a:off x="5075301" y="4951807"/>
              <a:ext cx="199902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51"/>
                  </a:moveTo>
                  <a:lnTo>
                    <a:pt x="5400" y="1585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51"/>
                  </a:lnTo>
                  <a:lnTo>
                    <a:pt x="21600" y="1585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" name="Shape 335">
              <a:extLst>
                <a:ext uri="{FF2B5EF4-FFF2-40B4-BE49-F238E27FC236}">
                  <a16:creationId xmlns:a16="http://schemas.microsoft.com/office/drawing/2014/main" id="{F89DFE9A-4149-B34C-9897-38E1B104EFE6}"/>
                </a:ext>
              </a:extLst>
            </p:cNvPr>
            <p:cNvSpPr/>
            <p:nvPr/>
          </p:nvSpPr>
          <p:spPr>
            <a:xfrm rot="7268436">
              <a:off x="5290488" y="5827278"/>
              <a:ext cx="199903" cy="45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72"/>
                  </a:moveTo>
                  <a:lnTo>
                    <a:pt x="5400" y="15672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672"/>
                  </a:lnTo>
                  <a:lnTo>
                    <a:pt x="21600" y="15672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" name="Shape 340">
              <a:extLst>
                <a:ext uri="{FF2B5EF4-FFF2-40B4-BE49-F238E27FC236}">
                  <a16:creationId xmlns:a16="http://schemas.microsoft.com/office/drawing/2014/main" id="{0D232FD8-A5DE-0849-8D1F-3AEABCA9AB7B}"/>
                </a:ext>
              </a:extLst>
            </p:cNvPr>
            <p:cNvSpPr/>
            <p:nvPr/>
          </p:nvSpPr>
          <p:spPr>
            <a:xfrm>
              <a:off x="5240919" y="3915235"/>
              <a:ext cx="2072060" cy="130939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341">
              <a:extLst>
                <a:ext uri="{FF2B5EF4-FFF2-40B4-BE49-F238E27FC236}">
                  <a16:creationId xmlns:a16="http://schemas.microsoft.com/office/drawing/2014/main" id="{3CB1D03B-8F26-804A-83CE-33596690CC24}"/>
                </a:ext>
              </a:extLst>
            </p:cNvPr>
            <p:cNvSpPr/>
            <p:nvPr/>
          </p:nvSpPr>
          <p:spPr>
            <a:xfrm>
              <a:off x="5349900" y="3991370"/>
              <a:ext cx="1975203" cy="1339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Particle</a:t>
              </a:r>
              <a:r>
                <a:rPr lang="en-US" dirty="0"/>
                <a:t> </a:t>
              </a:r>
              <a:r>
                <a:rPr dirty="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Push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</p:txBody>
        </p:sp>
        <p:sp>
          <p:nvSpPr>
            <p:cNvPr id="13" name="Shape 343">
              <a:extLst>
                <a:ext uri="{FF2B5EF4-FFF2-40B4-BE49-F238E27FC236}">
                  <a16:creationId xmlns:a16="http://schemas.microsoft.com/office/drawing/2014/main" id="{100D2E2D-1F35-8942-9CF0-40761B3C6452}"/>
                </a:ext>
              </a:extLst>
            </p:cNvPr>
            <p:cNvSpPr/>
            <p:nvPr/>
          </p:nvSpPr>
          <p:spPr>
            <a:xfrm>
              <a:off x="5383616" y="4675964"/>
              <a:ext cx="381750" cy="20866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4" name="Shape 344">
              <a:extLst>
                <a:ext uri="{FF2B5EF4-FFF2-40B4-BE49-F238E27FC236}">
                  <a16:creationId xmlns:a16="http://schemas.microsoft.com/office/drawing/2014/main" id="{864BA01C-09A5-D448-85E5-DD313316CE75}"/>
                </a:ext>
              </a:extLst>
            </p:cNvPr>
            <p:cNvSpPr/>
            <p:nvPr/>
          </p:nvSpPr>
          <p:spPr>
            <a:xfrm>
              <a:off x="5383616" y="4675964"/>
              <a:ext cx="381750" cy="202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t> </a:t>
              </a:r>
            </a:p>
          </p:txBody>
        </p:sp>
        <p:sp>
          <p:nvSpPr>
            <p:cNvPr id="15" name="Shape 346">
              <a:extLst>
                <a:ext uri="{FF2B5EF4-FFF2-40B4-BE49-F238E27FC236}">
                  <a16:creationId xmlns:a16="http://schemas.microsoft.com/office/drawing/2014/main" id="{B9F0271C-B118-6648-940B-A4FA8E2C7BFD}"/>
                </a:ext>
              </a:extLst>
            </p:cNvPr>
            <p:cNvSpPr/>
            <p:nvPr/>
          </p:nvSpPr>
          <p:spPr>
            <a:xfrm>
              <a:off x="5228795" y="4870182"/>
              <a:ext cx="1418793" cy="31857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6" name="Shape 347">
              <a:extLst>
                <a:ext uri="{FF2B5EF4-FFF2-40B4-BE49-F238E27FC236}">
                  <a16:creationId xmlns:a16="http://schemas.microsoft.com/office/drawing/2014/main" id="{4524DCC5-419D-F14F-88EE-2621D0C56625}"/>
                </a:ext>
              </a:extLst>
            </p:cNvPr>
            <p:cNvSpPr/>
            <p:nvPr/>
          </p:nvSpPr>
          <p:spPr>
            <a:xfrm>
              <a:off x="5228795" y="4870182"/>
              <a:ext cx="1418793" cy="202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t> </a:t>
              </a:r>
            </a:p>
          </p:txBody>
        </p:sp>
        <p:sp>
          <p:nvSpPr>
            <p:cNvPr id="17" name="Shape 358">
              <a:extLst>
                <a:ext uri="{FF2B5EF4-FFF2-40B4-BE49-F238E27FC236}">
                  <a16:creationId xmlns:a16="http://schemas.microsoft.com/office/drawing/2014/main" id="{DB396892-8910-D74F-A11A-B867FD6D85B3}"/>
                </a:ext>
              </a:extLst>
            </p:cNvPr>
            <p:cNvSpPr/>
            <p:nvPr/>
          </p:nvSpPr>
          <p:spPr>
            <a:xfrm rot="14082279">
              <a:off x="5075301" y="4951807"/>
              <a:ext cx="199902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51"/>
                  </a:moveTo>
                  <a:lnTo>
                    <a:pt x="5400" y="1585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51"/>
                  </a:lnTo>
                  <a:lnTo>
                    <a:pt x="21600" y="1585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8" name="Shape 359">
              <a:extLst>
                <a:ext uri="{FF2B5EF4-FFF2-40B4-BE49-F238E27FC236}">
                  <a16:creationId xmlns:a16="http://schemas.microsoft.com/office/drawing/2014/main" id="{83F26C11-2B1D-3440-B7BB-AE7C87FEB0BD}"/>
                </a:ext>
              </a:extLst>
            </p:cNvPr>
            <p:cNvSpPr/>
            <p:nvPr/>
          </p:nvSpPr>
          <p:spPr>
            <a:xfrm>
              <a:off x="3447697" y="4877970"/>
              <a:ext cx="1795246" cy="1667622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360">
              <a:extLst>
                <a:ext uri="{FF2B5EF4-FFF2-40B4-BE49-F238E27FC236}">
                  <a16:creationId xmlns:a16="http://schemas.microsoft.com/office/drawing/2014/main" id="{1696EF8D-EA71-0241-94A4-56874DC0E27A}"/>
                </a:ext>
              </a:extLst>
            </p:cNvPr>
            <p:cNvSpPr/>
            <p:nvPr/>
          </p:nvSpPr>
          <p:spPr>
            <a:xfrm>
              <a:off x="3515332" y="4982055"/>
              <a:ext cx="1684873" cy="1815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dirty="0"/>
                <a:t>Field to </a:t>
              </a:r>
              <a:br>
                <a:rPr lang="en-US" dirty="0"/>
              </a:br>
              <a:r>
                <a:rPr lang="en-US" dirty="0"/>
                <a:t>Particle</a:t>
              </a: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19C6821-45FD-9440-A366-9A4B9648F8D9}"/>
                </a:ext>
              </a:extLst>
            </p:cNvPr>
            <p:cNvGrpSpPr/>
            <p:nvPr/>
          </p:nvGrpSpPr>
          <p:grpSpPr>
            <a:xfrm>
              <a:off x="3718788" y="6193484"/>
              <a:ext cx="1278659" cy="223134"/>
              <a:chOff x="-17712" y="144758"/>
              <a:chExt cx="2009240" cy="437680"/>
            </a:xfrm>
          </p:grpSpPr>
          <p:sp>
            <p:nvSpPr>
              <p:cNvPr id="170" name="Shape 362">
                <a:extLst>
                  <a:ext uri="{FF2B5EF4-FFF2-40B4-BE49-F238E27FC236}">
                    <a16:creationId xmlns:a16="http://schemas.microsoft.com/office/drawing/2014/main" id="{3E0608EC-7009-A74B-8800-EA13E69C1772}"/>
                  </a:ext>
                </a:extLst>
              </p:cNvPr>
              <p:cNvSpPr/>
              <p:nvPr/>
            </p:nvSpPr>
            <p:spPr>
              <a:xfrm>
                <a:off x="-17712" y="344625"/>
                <a:ext cx="1958969" cy="237813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171" name="Shape 363">
                <a:extLst>
                  <a:ext uri="{FF2B5EF4-FFF2-40B4-BE49-F238E27FC236}">
                    <a16:creationId xmlns:a16="http://schemas.microsoft.com/office/drawing/2014/main" id="{4C30EE5E-0101-7A43-A360-0E3A55CA57F9}"/>
                  </a:ext>
                </a:extLst>
              </p:cNvPr>
              <p:cNvSpPr/>
              <p:nvPr/>
            </p:nvSpPr>
            <p:spPr>
              <a:xfrm>
                <a:off x="32559" y="144758"/>
                <a:ext cx="1958969" cy="396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r>
                  <a:rPr dirty="0"/>
                  <a:t> 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1778BE-8154-0E43-A4EA-13D8FE82072B}"/>
                </a:ext>
              </a:extLst>
            </p:cNvPr>
            <p:cNvGrpSpPr/>
            <p:nvPr/>
          </p:nvGrpSpPr>
          <p:grpSpPr>
            <a:xfrm>
              <a:off x="5525816" y="5501786"/>
              <a:ext cx="1495195" cy="1190259"/>
              <a:chOff x="1" y="-947016"/>
              <a:chExt cx="2349499" cy="2334721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00B7F9E7-3F6B-354A-8B69-6842924D61C2}"/>
                  </a:ext>
                </a:extLst>
              </p:cNvPr>
              <p:cNvGrpSpPr/>
              <p:nvPr/>
            </p:nvGrpSpPr>
            <p:grpSpPr>
              <a:xfrm>
                <a:off x="1" y="-947016"/>
                <a:ext cx="2349499" cy="2272582"/>
                <a:chOff x="1" y="-947015"/>
                <a:chExt cx="2349499" cy="2272580"/>
              </a:xfrm>
            </p:grpSpPr>
            <p:sp>
              <p:nvSpPr>
                <p:cNvPr id="168" name="Shape 387">
                  <a:extLst>
                    <a:ext uri="{FF2B5EF4-FFF2-40B4-BE49-F238E27FC236}">
                      <a16:creationId xmlns:a16="http://schemas.microsoft.com/office/drawing/2014/main" id="{0475B6CC-D544-BB42-B2CD-E0119348F8E4}"/>
                    </a:ext>
                  </a:extLst>
                </p:cNvPr>
                <p:cNvSpPr/>
                <p:nvPr/>
              </p:nvSpPr>
              <p:spPr>
                <a:xfrm>
                  <a:off x="1" y="-947015"/>
                  <a:ext cx="2349499" cy="2272580"/>
                </a:xfrm>
                <a:prstGeom prst="roundRect">
                  <a:avLst>
                    <a:gd name="adj" fmla="val 16667"/>
                  </a:avLst>
                </a:prstGeom>
                <a:noFill/>
                <a:ln w="25400" cap="flat">
                  <a:solidFill>
                    <a:srgbClr val="004E4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9" name="Shape 388">
                  <a:extLst>
                    <a:ext uri="{FF2B5EF4-FFF2-40B4-BE49-F238E27FC236}">
                      <a16:creationId xmlns:a16="http://schemas.microsoft.com/office/drawing/2014/main" id="{C949B01F-C6BE-924A-A811-C6EC5B92D5E2}"/>
                    </a:ext>
                  </a:extLst>
                </p:cNvPr>
                <p:cNvSpPr/>
                <p:nvPr/>
              </p:nvSpPr>
              <p:spPr>
                <a:xfrm>
                  <a:off x="16157" y="-623571"/>
                  <a:ext cx="2282535" cy="18586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>
                    <a:defRPr sz="16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lang="en-US" dirty="0"/>
                    <a:t>F</a:t>
                  </a:r>
                  <a:r>
                    <a:rPr dirty="0"/>
                    <a:t>ield </a:t>
                  </a:r>
                  <a:r>
                    <a:rPr lang="en-US" dirty="0"/>
                    <a:t>solve</a:t>
                  </a:r>
                  <a:r>
                    <a:rPr dirty="0"/>
                    <a:t> </a:t>
                  </a:r>
                  <a:r>
                    <a:rPr lang="en-US" dirty="0"/>
                    <a:t>with new RHS</a:t>
                  </a:r>
                  <a:endParaRPr dirty="0">
                    <a:solidFill>
                      <a:schemeClr val="accent3">
                        <a:lumOff val="44000"/>
                      </a:schemeClr>
                    </a:solidFill>
                  </a:endParaR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>
                    <a:solidFill>
                      <a:schemeClr val="accent3">
                        <a:lumOff val="44000"/>
                      </a:schemeClr>
                    </a:solidFill>
                  </a:endParaRP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B2D4C5AC-60D6-1F4E-85ED-047B3B9281B8}"/>
                  </a:ext>
                </a:extLst>
              </p:cNvPr>
              <p:cNvGrpSpPr/>
              <p:nvPr/>
            </p:nvGrpSpPr>
            <p:grpSpPr>
              <a:xfrm>
                <a:off x="469252" y="758012"/>
                <a:ext cx="1465392" cy="396242"/>
                <a:chOff x="0" y="0"/>
                <a:chExt cx="1465391" cy="396240"/>
              </a:xfrm>
            </p:grpSpPr>
            <p:sp>
              <p:nvSpPr>
                <p:cNvPr id="166" name="Shape 390">
                  <a:extLst>
                    <a:ext uri="{FF2B5EF4-FFF2-40B4-BE49-F238E27FC236}">
                      <a16:creationId xmlns:a16="http://schemas.microsoft.com/office/drawing/2014/main" id="{97994C67-D23A-0543-B143-4FAFA16CAD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65391" cy="215434"/>
                </a:xfrm>
                <a:prstGeom prst="rect">
                  <a:avLst/>
                </a:prstGeom>
                <a:blipFill rotWithShape="1">
                  <a:blip r:embed="rId5"/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67" name="Shape 391">
                  <a:extLst>
                    <a:ext uri="{FF2B5EF4-FFF2-40B4-BE49-F238E27FC236}">
                      <a16:creationId xmlns:a16="http://schemas.microsoft.com/office/drawing/2014/main" id="{4A09E968-F727-794C-AC84-BDE1CBFEDF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65391" cy="396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r>
                    <a:t> 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85394066-9484-0F4F-9DD0-17D018B69098}"/>
                  </a:ext>
                </a:extLst>
              </p:cNvPr>
              <p:cNvGrpSpPr/>
              <p:nvPr/>
            </p:nvGrpSpPr>
            <p:grpSpPr>
              <a:xfrm>
                <a:off x="523839" y="991463"/>
                <a:ext cx="1278436" cy="396242"/>
                <a:chOff x="0" y="0"/>
                <a:chExt cx="1278434" cy="396240"/>
              </a:xfrm>
            </p:grpSpPr>
            <p:sp>
              <p:nvSpPr>
                <p:cNvPr id="164" name="Shape 393">
                  <a:extLst>
                    <a:ext uri="{FF2B5EF4-FFF2-40B4-BE49-F238E27FC236}">
                      <a16:creationId xmlns:a16="http://schemas.microsoft.com/office/drawing/2014/main" id="{CF693EB0-DDA3-DE4C-8B23-4E40F64443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78434" cy="215434"/>
                </a:xfrm>
                <a:prstGeom prst="rect">
                  <a:avLst/>
                </a:prstGeom>
                <a:blipFill rotWithShape="1">
                  <a:blip r:embed="rId6"/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65" name="Shape 394">
                  <a:extLst>
                    <a:ext uri="{FF2B5EF4-FFF2-40B4-BE49-F238E27FC236}">
                      <a16:creationId xmlns:a16="http://schemas.microsoft.com/office/drawing/2014/main" id="{DFCB70EA-E453-C042-ACCC-EBFBBEE901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78434" cy="396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r>
                    <a:t> </a:t>
                  </a:r>
                </a:p>
              </p:txBody>
            </p:sp>
          </p:grpSp>
        </p:grpSp>
        <p:sp>
          <p:nvSpPr>
            <p:cNvPr id="22" name="Shape 397">
              <a:extLst>
                <a:ext uri="{FF2B5EF4-FFF2-40B4-BE49-F238E27FC236}">
                  <a16:creationId xmlns:a16="http://schemas.microsoft.com/office/drawing/2014/main" id="{57675DF5-B9CC-914A-B02F-7D5B224B65D6}"/>
                </a:ext>
              </a:extLst>
            </p:cNvPr>
            <p:cNvSpPr/>
            <p:nvPr/>
          </p:nvSpPr>
          <p:spPr>
            <a:xfrm flipH="1">
              <a:off x="7295798" y="4877970"/>
              <a:ext cx="1748775" cy="1667623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398">
              <a:extLst>
                <a:ext uri="{FF2B5EF4-FFF2-40B4-BE49-F238E27FC236}">
                  <a16:creationId xmlns:a16="http://schemas.microsoft.com/office/drawing/2014/main" id="{C6353EB8-AB08-5B45-8D54-0CED912A0E2C}"/>
                </a:ext>
              </a:extLst>
            </p:cNvPr>
            <p:cNvSpPr/>
            <p:nvPr/>
          </p:nvSpPr>
          <p:spPr>
            <a:xfrm>
              <a:off x="7442147" y="4998524"/>
              <a:ext cx="1697616" cy="1862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dirty="0"/>
                <a:t>Charge Deposition</a:t>
              </a:r>
              <a:br>
                <a:rPr lang="en-US" dirty="0"/>
              </a:br>
              <a:endParaRPr lang="en-US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en-US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</p:txBody>
        </p:sp>
        <p:sp>
          <p:nvSpPr>
            <p:cNvPr id="24" name="Shape 414">
              <a:extLst>
                <a:ext uri="{FF2B5EF4-FFF2-40B4-BE49-F238E27FC236}">
                  <a16:creationId xmlns:a16="http://schemas.microsoft.com/office/drawing/2014/main" id="{D1E53C68-2E35-FC40-B1A0-AB55B5991156}"/>
                </a:ext>
              </a:extLst>
            </p:cNvPr>
            <p:cNvSpPr/>
            <p:nvPr/>
          </p:nvSpPr>
          <p:spPr>
            <a:xfrm>
              <a:off x="7935557" y="6382114"/>
              <a:ext cx="643672" cy="109874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5" name="Shape 415">
              <a:extLst>
                <a:ext uri="{FF2B5EF4-FFF2-40B4-BE49-F238E27FC236}">
                  <a16:creationId xmlns:a16="http://schemas.microsoft.com/office/drawing/2014/main" id="{60AD0539-5D13-6C49-A104-E65855FBD7FF}"/>
                </a:ext>
              </a:extLst>
            </p:cNvPr>
            <p:cNvSpPr/>
            <p:nvPr/>
          </p:nvSpPr>
          <p:spPr>
            <a:xfrm>
              <a:off x="7676227" y="6120463"/>
              <a:ext cx="643672" cy="202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t> 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5F2BC9-87BC-0A45-9260-E744CD55DE1B}"/>
                </a:ext>
              </a:extLst>
            </p:cNvPr>
            <p:cNvGrpSpPr/>
            <p:nvPr/>
          </p:nvGrpSpPr>
          <p:grpSpPr>
            <a:xfrm>
              <a:off x="7758717" y="5625771"/>
              <a:ext cx="963122" cy="680183"/>
              <a:chOff x="7812059" y="5790556"/>
              <a:chExt cx="963122" cy="680183"/>
            </a:xfrm>
          </p:grpSpPr>
          <p:grpSp>
            <p:nvGrpSpPr>
              <p:cNvPr id="106" name="그룹 4">
                <a:extLst>
                  <a:ext uri="{FF2B5EF4-FFF2-40B4-BE49-F238E27FC236}">
                    <a16:creationId xmlns:a16="http://schemas.microsoft.com/office/drawing/2014/main" id="{740627B2-0FB7-8A4F-A108-6E2CE73971F2}"/>
                  </a:ext>
                </a:extLst>
              </p:cNvPr>
              <p:cNvGrpSpPr/>
              <p:nvPr/>
            </p:nvGrpSpPr>
            <p:grpSpPr>
              <a:xfrm>
                <a:off x="7812059" y="5790556"/>
                <a:ext cx="963122" cy="680183"/>
                <a:chOff x="6551342" y="2083856"/>
                <a:chExt cx="3043354" cy="2686902"/>
              </a:xfrm>
            </p:grpSpPr>
            <p:sp>
              <p:nvSpPr>
                <p:cNvPr id="108" name="이등변 삼각형 6">
                  <a:extLst>
                    <a:ext uri="{FF2B5EF4-FFF2-40B4-BE49-F238E27FC236}">
                      <a16:creationId xmlns:a16="http://schemas.microsoft.com/office/drawing/2014/main" id="{945BC647-EAAD-B44B-ADB6-0B4E436CBD4F}"/>
                    </a:ext>
                  </a:extLst>
                </p:cNvPr>
                <p:cNvSpPr/>
                <p:nvPr/>
              </p:nvSpPr>
              <p:spPr>
                <a:xfrm rot="10800000">
                  <a:off x="7562234" y="297871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9" name="이등변 삼각형 7">
                  <a:extLst>
                    <a:ext uri="{FF2B5EF4-FFF2-40B4-BE49-F238E27FC236}">
                      <a16:creationId xmlns:a16="http://schemas.microsoft.com/office/drawing/2014/main" id="{B93A5E23-AF3B-324E-AA8D-7541787B9380}"/>
                    </a:ext>
                  </a:extLst>
                </p:cNvPr>
                <p:cNvSpPr/>
                <p:nvPr/>
              </p:nvSpPr>
              <p:spPr>
                <a:xfrm rot="10800000">
                  <a:off x="7060793" y="2083856"/>
                  <a:ext cx="1018903" cy="890507"/>
                </a:xfrm>
                <a:prstGeom prst="triangl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10" name="그룹 8">
                  <a:extLst>
                    <a:ext uri="{FF2B5EF4-FFF2-40B4-BE49-F238E27FC236}">
                      <a16:creationId xmlns:a16="http://schemas.microsoft.com/office/drawing/2014/main" id="{100250BD-C5E8-DC43-94B4-11C92AAB891A}"/>
                    </a:ext>
                  </a:extLst>
                </p:cNvPr>
                <p:cNvGrpSpPr/>
                <p:nvPr/>
              </p:nvGrpSpPr>
              <p:grpSpPr>
                <a:xfrm>
                  <a:off x="6889530" y="2323979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152" name="타원 50">
                    <a:extLst>
                      <a:ext uri="{FF2B5EF4-FFF2-40B4-BE49-F238E27FC236}">
                        <a16:creationId xmlns:a16="http://schemas.microsoft.com/office/drawing/2014/main" id="{18DC17DD-453C-A548-A5C3-38E20CEAFBC9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타원 51">
                    <a:extLst>
                      <a:ext uri="{FF2B5EF4-FFF2-40B4-BE49-F238E27FC236}">
                        <a16:creationId xmlns:a16="http://schemas.microsoft.com/office/drawing/2014/main" id="{332AAD3D-FE54-8D42-B26D-B178C0321A02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타원 52">
                    <a:extLst>
                      <a:ext uri="{FF2B5EF4-FFF2-40B4-BE49-F238E27FC236}">
                        <a16:creationId xmlns:a16="http://schemas.microsoft.com/office/drawing/2014/main" id="{FAF90FA7-5F7B-F141-A880-9FEA02BABE88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타원 53">
                    <a:extLst>
                      <a:ext uri="{FF2B5EF4-FFF2-40B4-BE49-F238E27FC236}">
                        <a16:creationId xmlns:a16="http://schemas.microsoft.com/office/drawing/2014/main" id="{F7B2A324-46F4-3B4D-AB6C-C4F8459A7D12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타원 54">
                    <a:extLst>
                      <a:ext uri="{FF2B5EF4-FFF2-40B4-BE49-F238E27FC236}">
                        <a16:creationId xmlns:a16="http://schemas.microsoft.com/office/drawing/2014/main" id="{757821E0-F5E6-2643-8791-6DA9BAF50797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7" name="타원 55">
                    <a:extLst>
                      <a:ext uri="{FF2B5EF4-FFF2-40B4-BE49-F238E27FC236}">
                        <a16:creationId xmlns:a16="http://schemas.microsoft.com/office/drawing/2014/main" id="{6809D290-A328-4E45-A74A-6A108CC14192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타원 56">
                    <a:extLst>
                      <a:ext uri="{FF2B5EF4-FFF2-40B4-BE49-F238E27FC236}">
                        <a16:creationId xmlns:a16="http://schemas.microsoft.com/office/drawing/2014/main" id="{3D294D0C-E25A-3D45-B2D3-8D939A22F3CC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타원 57">
                    <a:extLst>
                      <a:ext uri="{FF2B5EF4-FFF2-40B4-BE49-F238E27FC236}">
                        <a16:creationId xmlns:a16="http://schemas.microsoft.com/office/drawing/2014/main" id="{C5703B46-5089-724F-86CF-A17157A650E9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타원 58">
                    <a:extLst>
                      <a:ext uri="{FF2B5EF4-FFF2-40B4-BE49-F238E27FC236}">
                        <a16:creationId xmlns:a16="http://schemas.microsoft.com/office/drawing/2014/main" id="{540FAC96-3ED3-8C4F-B1D2-2F4B48677DE2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11" name="이등변 삼각형 9">
                  <a:extLst>
                    <a:ext uri="{FF2B5EF4-FFF2-40B4-BE49-F238E27FC236}">
                      <a16:creationId xmlns:a16="http://schemas.microsoft.com/office/drawing/2014/main" id="{E7FEAE25-B6C9-4641-9734-C4701448F8AC}"/>
                    </a:ext>
                  </a:extLst>
                </p:cNvPr>
                <p:cNvSpPr/>
                <p:nvPr/>
              </p:nvSpPr>
              <p:spPr>
                <a:xfrm rot="10800000">
                  <a:off x="6554016" y="2975522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2" name="이등변 삼각형 10">
                  <a:extLst>
                    <a:ext uri="{FF2B5EF4-FFF2-40B4-BE49-F238E27FC236}">
                      <a16:creationId xmlns:a16="http://schemas.microsoft.com/office/drawing/2014/main" id="{80EAE6F5-7137-A544-82AC-7DE396D7E828}"/>
                    </a:ext>
                  </a:extLst>
                </p:cNvPr>
                <p:cNvSpPr/>
                <p:nvPr/>
              </p:nvSpPr>
              <p:spPr>
                <a:xfrm>
                  <a:off x="7052783" y="298423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3" name="이등변 삼각형 11">
                  <a:extLst>
                    <a:ext uri="{FF2B5EF4-FFF2-40B4-BE49-F238E27FC236}">
                      <a16:creationId xmlns:a16="http://schemas.microsoft.com/office/drawing/2014/main" id="{D85E794B-B143-9C42-8DB6-B2568EF2DD5D}"/>
                    </a:ext>
                  </a:extLst>
                </p:cNvPr>
                <p:cNvSpPr/>
                <p:nvPr/>
              </p:nvSpPr>
              <p:spPr>
                <a:xfrm rot="10800000">
                  <a:off x="7052781" y="387473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4" name="이등변 삼각형 12">
                  <a:extLst>
                    <a:ext uri="{FF2B5EF4-FFF2-40B4-BE49-F238E27FC236}">
                      <a16:creationId xmlns:a16="http://schemas.microsoft.com/office/drawing/2014/main" id="{C6C5C638-E74D-394D-937D-5FDF828319EA}"/>
                    </a:ext>
                  </a:extLst>
                </p:cNvPr>
                <p:cNvSpPr/>
                <p:nvPr/>
              </p:nvSpPr>
              <p:spPr>
                <a:xfrm>
                  <a:off x="8066342" y="298423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5" name="이등변 삼각형 13">
                  <a:extLst>
                    <a:ext uri="{FF2B5EF4-FFF2-40B4-BE49-F238E27FC236}">
                      <a16:creationId xmlns:a16="http://schemas.microsoft.com/office/drawing/2014/main" id="{D13534AC-B8F4-4F4D-AE54-0E95051AD7BD}"/>
                    </a:ext>
                  </a:extLst>
                </p:cNvPr>
                <p:cNvSpPr/>
                <p:nvPr/>
              </p:nvSpPr>
              <p:spPr>
                <a:xfrm rot="10800000">
                  <a:off x="8575793" y="297871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6" name="이등변 삼각형 14">
                  <a:extLst>
                    <a:ext uri="{FF2B5EF4-FFF2-40B4-BE49-F238E27FC236}">
                      <a16:creationId xmlns:a16="http://schemas.microsoft.com/office/drawing/2014/main" id="{AD6ADE0B-CA1F-3D42-8927-629C786ED1D9}"/>
                    </a:ext>
                  </a:extLst>
                </p:cNvPr>
                <p:cNvSpPr/>
                <p:nvPr/>
              </p:nvSpPr>
              <p:spPr>
                <a:xfrm>
                  <a:off x="7556889" y="388025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7" name="이등변 삼각형 15">
                  <a:extLst>
                    <a:ext uri="{FF2B5EF4-FFF2-40B4-BE49-F238E27FC236}">
                      <a16:creationId xmlns:a16="http://schemas.microsoft.com/office/drawing/2014/main" id="{C5C91B1D-2F60-0242-A8AE-0711B3AA62FB}"/>
                    </a:ext>
                  </a:extLst>
                </p:cNvPr>
                <p:cNvSpPr/>
                <p:nvPr/>
              </p:nvSpPr>
              <p:spPr>
                <a:xfrm rot="10800000">
                  <a:off x="8066340" y="387473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8" name="이등변 삼각형 16">
                  <a:extLst>
                    <a:ext uri="{FF2B5EF4-FFF2-40B4-BE49-F238E27FC236}">
                      <a16:creationId xmlns:a16="http://schemas.microsoft.com/office/drawing/2014/main" id="{C2F408DF-7012-BA42-B384-BF93ED2E65C2}"/>
                    </a:ext>
                  </a:extLst>
                </p:cNvPr>
                <p:cNvSpPr/>
                <p:nvPr/>
              </p:nvSpPr>
              <p:spPr>
                <a:xfrm>
                  <a:off x="6551342" y="2089369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9" name="이등변 삼각형 17">
                  <a:extLst>
                    <a:ext uri="{FF2B5EF4-FFF2-40B4-BE49-F238E27FC236}">
                      <a16:creationId xmlns:a16="http://schemas.microsoft.com/office/drawing/2014/main" id="{531941F6-0293-5F43-A286-9F6576E78340}"/>
                    </a:ext>
                  </a:extLst>
                </p:cNvPr>
                <p:cNvSpPr/>
                <p:nvPr/>
              </p:nvSpPr>
              <p:spPr>
                <a:xfrm>
                  <a:off x="7559560" y="2083856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0" name="이등변 삼각형 18">
                  <a:extLst>
                    <a:ext uri="{FF2B5EF4-FFF2-40B4-BE49-F238E27FC236}">
                      <a16:creationId xmlns:a16="http://schemas.microsoft.com/office/drawing/2014/main" id="{C2B24FF8-AE9E-3145-98F2-FABB860423C8}"/>
                    </a:ext>
                  </a:extLst>
                </p:cNvPr>
                <p:cNvSpPr/>
                <p:nvPr/>
              </p:nvSpPr>
              <p:spPr>
                <a:xfrm rot="10800000">
                  <a:off x="8069011" y="2087052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1" name="이등변 삼각형 19">
                  <a:extLst>
                    <a:ext uri="{FF2B5EF4-FFF2-40B4-BE49-F238E27FC236}">
                      <a16:creationId xmlns:a16="http://schemas.microsoft.com/office/drawing/2014/main" id="{CD10F5BB-2A54-2143-BC5F-F30D9B6F825B}"/>
                    </a:ext>
                  </a:extLst>
                </p:cNvPr>
                <p:cNvSpPr/>
                <p:nvPr/>
              </p:nvSpPr>
              <p:spPr>
                <a:xfrm>
                  <a:off x="8573119" y="2092565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2" name="타원 20">
                  <a:extLst>
                    <a:ext uri="{FF2B5EF4-FFF2-40B4-BE49-F238E27FC236}">
                      <a16:creationId xmlns:a16="http://schemas.microsoft.com/office/drawing/2014/main" id="{8DA6B533-7382-0741-8D8F-B3C78515771B}"/>
                    </a:ext>
                  </a:extLst>
                </p:cNvPr>
                <p:cNvSpPr/>
                <p:nvPr/>
              </p:nvSpPr>
              <p:spPr>
                <a:xfrm>
                  <a:off x="8074359" y="3117573"/>
                  <a:ext cx="200297" cy="20029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cxnSp>
              <p:nvCxnSpPr>
                <p:cNvPr id="123" name="직선 화살표 연결선 21">
                  <a:extLst>
                    <a:ext uri="{FF2B5EF4-FFF2-40B4-BE49-F238E27FC236}">
                      <a16:creationId xmlns:a16="http://schemas.microsoft.com/office/drawing/2014/main" id="{233024F5-5923-F14C-BBF5-13108E048DC7}"/>
                    </a:ext>
                  </a:extLst>
                </p:cNvPr>
                <p:cNvCxnSpPr>
                  <a:stCxn id="122" idx="7"/>
                </p:cNvCxnSpPr>
                <p:nvPr/>
              </p:nvCxnSpPr>
              <p:spPr>
                <a:xfrm flipV="1">
                  <a:off x="8245323" y="3058457"/>
                  <a:ext cx="227647" cy="8844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직선 화살표 연결선 22">
                  <a:extLst>
                    <a:ext uri="{FF2B5EF4-FFF2-40B4-BE49-F238E27FC236}">
                      <a16:creationId xmlns:a16="http://schemas.microsoft.com/office/drawing/2014/main" id="{AE386EA1-AEB0-9340-822C-E8B9A1D7676A}"/>
                    </a:ext>
                  </a:extLst>
                </p:cNvPr>
                <p:cNvCxnSpPr>
                  <a:stCxn id="122" idx="1"/>
                </p:cNvCxnSpPr>
                <p:nvPr/>
              </p:nvCxnSpPr>
              <p:spPr>
                <a:xfrm flipH="1" flipV="1">
                  <a:off x="7653063" y="3033479"/>
                  <a:ext cx="450629" cy="11342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직선 화살표 연결선 23">
                  <a:extLst>
                    <a:ext uri="{FF2B5EF4-FFF2-40B4-BE49-F238E27FC236}">
                      <a16:creationId xmlns:a16="http://schemas.microsoft.com/office/drawing/2014/main" id="{86A6181A-CC0E-A44C-A192-498AEAAACFBC}"/>
                    </a:ext>
                  </a:extLst>
                </p:cNvPr>
                <p:cNvCxnSpPr>
                  <a:stCxn id="122" idx="4"/>
                </p:cNvCxnSpPr>
                <p:nvPr/>
              </p:nvCxnSpPr>
              <p:spPr>
                <a:xfrm flipH="1">
                  <a:off x="8079696" y="3317870"/>
                  <a:ext cx="94812" cy="426816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타원 24">
                  <a:extLst>
                    <a:ext uri="{FF2B5EF4-FFF2-40B4-BE49-F238E27FC236}">
                      <a16:creationId xmlns:a16="http://schemas.microsoft.com/office/drawing/2014/main" id="{964FA0E1-1F14-5542-97A3-EDA33CCAEA0B}"/>
                    </a:ext>
                  </a:extLst>
                </p:cNvPr>
                <p:cNvSpPr/>
                <p:nvPr/>
              </p:nvSpPr>
              <p:spPr>
                <a:xfrm>
                  <a:off x="8455334" y="2869462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7" name="타원 25">
                  <a:extLst>
                    <a:ext uri="{FF2B5EF4-FFF2-40B4-BE49-F238E27FC236}">
                      <a16:creationId xmlns:a16="http://schemas.microsoft.com/office/drawing/2014/main" id="{227502ED-5A23-9144-82C7-47D5A1332074}"/>
                    </a:ext>
                  </a:extLst>
                </p:cNvPr>
                <p:cNvSpPr/>
                <p:nvPr/>
              </p:nvSpPr>
              <p:spPr>
                <a:xfrm>
                  <a:off x="7937539" y="3764325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8" name="타원 26">
                  <a:extLst>
                    <a:ext uri="{FF2B5EF4-FFF2-40B4-BE49-F238E27FC236}">
                      <a16:creationId xmlns:a16="http://schemas.microsoft.com/office/drawing/2014/main" id="{E12A053B-887C-D447-8A3E-4A3C7B1FE2DE}"/>
                    </a:ext>
                  </a:extLst>
                </p:cNvPr>
                <p:cNvSpPr/>
                <p:nvPr/>
              </p:nvSpPr>
              <p:spPr>
                <a:xfrm>
                  <a:off x="7427355" y="2845374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29" name="그룹 27">
                  <a:extLst>
                    <a:ext uri="{FF2B5EF4-FFF2-40B4-BE49-F238E27FC236}">
                      <a16:creationId xmlns:a16="http://schemas.microsoft.com/office/drawing/2014/main" id="{0BD39641-C75B-1F4E-B0C5-281A4E1E6A84}"/>
                    </a:ext>
                  </a:extLst>
                </p:cNvPr>
                <p:cNvGrpSpPr/>
                <p:nvPr/>
              </p:nvGrpSpPr>
              <p:grpSpPr>
                <a:xfrm>
                  <a:off x="7948329" y="2329930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143" name="타원 41">
                    <a:extLst>
                      <a:ext uri="{FF2B5EF4-FFF2-40B4-BE49-F238E27FC236}">
                        <a16:creationId xmlns:a16="http://schemas.microsoft.com/office/drawing/2014/main" id="{307A785B-3812-E446-B259-D4DA4130FC8A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4" name="타원 42">
                    <a:extLst>
                      <a:ext uri="{FF2B5EF4-FFF2-40B4-BE49-F238E27FC236}">
                        <a16:creationId xmlns:a16="http://schemas.microsoft.com/office/drawing/2014/main" id="{126CC9EB-7566-8D47-9AE3-9C3A901FC427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5" name="타원 43">
                    <a:extLst>
                      <a:ext uri="{FF2B5EF4-FFF2-40B4-BE49-F238E27FC236}">
                        <a16:creationId xmlns:a16="http://schemas.microsoft.com/office/drawing/2014/main" id="{9A23D453-437E-094B-AE76-91F5F3B55729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6" name="타원 44">
                    <a:extLst>
                      <a:ext uri="{FF2B5EF4-FFF2-40B4-BE49-F238E27FC236}">
                        <a16:creationId xmlns:a16="http://schemas.microsoft.com/office/drawing/2014/main" id="{12E85012-882B-7B42-A625-A1135F7E9E4F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7" name="타원 45">
                    <a:extLst>
                      <a:ext uri="{FF2B5EF4-FFF2-40B4-BE49-F238E27FC236}">
                        <a16:creationId xmlns:a16="http://schemas.microsoft.com/office/drawing/2014/main" id="{EB9A6991-DAED-154E-BD60-7E4ECBAE8ADD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8" name="타원 46">
                    <a:extLst>
                      <a:ext uri="{FF2B5EF4-FFF2-40B4-BE49-F238E27FC236}">
                        <a16:creationId xmlns:a16="http://schemas.microsoft.com/office/drawing/2014/main" id="{49116B19-816A-2049-B7F7-644855402A4B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9" name="타원 47">
                    <a:extLst>
                      <a:ext uri="{FF2B5EF4-FFF2-40B4-BE49-F238E27FC236}">
                        <a16:creationId xmlns:a16="http://schemas.microsoft.com/office/drawing/2014/main" id="{899F88FA-C26C-3E4D-8B2D-DC535093CDF2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0" name="타원 48">
                    <a:extLst>
                      <a:ext uri="{FF2B5EF4-FFF2-40B4-BE49-F238E27FC236}">
                        <a16:creationId xmlns:a16="http://schemas.microsoft.com/office/drawing/2014/main" id="{71A28F9D-46FC-A14A-BEE0-3E6BC9DB88E0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1" name="타원 49">
                    <a:extLst>
                      <a:ext uri="{FF2B5EF4-FFF2-40B4-BE49-F238E27FC236}">
                        <a16:creationId xmlns:a16="http://schemas.microsoft.com/office/drawing/2014/main" id="{5B9C16E9-47B5-4C43-8F77-9ACE05D76EEE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30" name="그룹 28">
                  <a:extLst>
                    <a:ext uri="{FF2B5EF4-FFF2-40B4-BE49-F238E27FC236}">
                      <a16:creationId xmlns:a16="http://schemas.microsoft.com/office/drawing/2014/main" id="{BF76C9B5-20EA-BC40-8669-6EB0D674270E}"/>
                    </a:ext>
                  </a:extLst>
                </p:cNvPr>
                <p:cNvGrpSpPr/>
                <p:nvPr/>
              </p:nvGrpSpPr>
              <p:grpSpPr>
                <a:xfrm>
                  <a:off x="7398297" y="3207377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134" name="타원 32">
                    <a:extLst>
                      <a:ext uri="{FF2B5EF4-FFF2-40B4-BE49-F238E27FC236}">
                        <a16:creationId xmlns:a16="http://schemas.microsoft.com/office/drawing/2014/main" id="{C495E9C6-AF4E-B14F-9E68-A46CB69A15F0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5" name="타원 33">
                    <a:extLst>
                      <a:ext uri="{FF2B5EF4-FFF2-40B4-BE49-F238E27FC236}">
                        <a16:creationId xmlns:a16="http://schemas.microsoft.com/office/drawing/2014/main" id="{0C504DAD-E54B-0049-B621-B7CE26654FC6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6" name="타원 34">
                    <a:extLst>
                      <a:ext uri="{FF2B5EF4-FFF2-40B4-BE49-F238E27FC236}">
                        <a16:creationId xmlns:a16="http://schemas.microsoft.com/office/drawing/2014/main" id="{489C879B-654C-8145-8B29-8A331BDAF388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7" name="타원 35">
                    <a:extLst>
                      <a:ext uri="{FF2B5EF4-FFF2-40B4-BE49-F238E27FC236}">
                        <a16:creationId xmlns:a16="http://schemas.microsoft.com/office/drawing/2014/main" id="{692503D9-2DAB-8447-9237-723A21D32D4E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8" name="타원 36">
                    <a:extLst>
                      <a:ext uri="{FF2B5EF4-FFF2-40B4-BE49-F238E27FC236}">
                        <a16:creationId xmlns:a16="http://schemas.microsoft.com/office/drawing/2014/main" id="{1DA650B1-36A7-B24F-A2E4-68AC15C50830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9" name="타원 37">
                    <a:extLst>
                      <a:ext uri="{FF2B5EF4-FFF2-40B4-BE49-F238E27FC236}">
                        <a16:creationId xmlns:a16="http://schemas.microsoft.com/office/drawing/2014/main" id="{7E2022B4-9F46-1243-A240-18FAFC4BFA0E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0" name="타원 38">
                    <a:extLst>
                      <a:ext uri="{FF2B5EF4-FFF2-40B4-BE49-F238E27FC236}">
                        <a16:creationId xmlns:a16="http://schemas.microsoft.com/office/drawing/2014/main" id="{B7EF7C8F-3FED-B24A-9D16-C0A5B7F8939E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1" name="타원 39">
                    <a:extLst>
                      <a:ext uri="{FF2B5EF4-FFF2-40B4-BE49-F238E27FC236}">
                        <a16:creationId xmlns:a16="http://schemas.microsoft.com/office/drawing/2014/main" id="{2292CF34-8A79-AF42-BAC0-88A8929D1E72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2" name="타원 40">
                    <a:extLst>
                      <a:ext uri="{FF2B5EF4-FFF2-40B4-BE49-F238E27FC236}">
                        <a16:creationId xmlns:a16="http://schemas.microsoft.com/office/drawing/2014/main" id="{D0C37B31-8FCB-5348-9BE9-2D97C1742632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131" name="직선 화살표 연결선 29">
                  <a:extLst>
                    <a:ext uri="{FF2B5EF4-FFF2-40B4-BE49-F238E27FC236}">
                      <a16:creationId xmlns:a16="http://schemas.microsoft.com/office/drawing/2014/main" id="{76C07543-B6B0-7F4C-BE72-8E9F624B82ED}"/>
                    </a:ext>
                  </a:extLst>
                </p:cNvPr>
                <p:cNvCxnSpPr>
                  <a:stCxn id="152" idx="0"/>
                </p:cNvCxnSpPr>
                <p:nvPr/>
              </p:nvCxnSpPr>
              <p:spPr>
                <a:xfrm flipV="1">
                  <a:off x="7538315" y="2145428"/>
                  <a:ext cx="422605" cy="22180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직선 화살표 연결선 30">
                  <a:extLst>
                    <a:ext uri="{FF2B5EF4-FFF2-40B4-BE49-F238E27FC236}">
                      <a16:creationId xmlns:a16="http://schemas.microsoft.com/office/drawing/2014/main" id="{6144F110-574B-084B-B62E-9EF8C585CB14}"/>
                    </a:ext>
                  </a:extLst>
                </p:cNvPr>
                <p:cNvCxnSpPr>
                  <a:stCxn id="152" idx="0"/>
                </p:cNvCxnSpPr>
                <p:nvPr/>
              </p:nvCxnSpPr>
              <p:spPr>
                <a:xfrm>
                  <a:off x="7538315" y="2367231"/>
                  <a:ext cx="18575" cy="4020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직선 화살표 연결선 31">
                  <a:extLst>
                    <a:ext uri="{FF2B5EF4-FFF2-40B4-BE49-F238E27FC236}">
                      <a16:creationId xmlns:a16="http://schemas.microsoft.com/office/drawing/2014/main" id="{51333713-DF31-7D46-AC82-256A11AE71B2}"/>
                    </a:ext>
                  </a:extLst>
                </p:cNvPr>
                <p:cNvCxnSpPr>
                  <a:stCxn id="153" idx="1"/>
                </p:cNvCxnSpPr>
                <p:nvPr/>
              </p:nvCxnSpPr>
              <p:spPr>
                <a:xfrm flipH="1" flipV="1">
                  <a:off x="7194319" y="2154279"/>
                  <a:ext cx="313410" cy="18236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타원 20">
                <a:extLst>
                  <a:ext uri="{FF2B5EF4-FFF2-40B4-BE49-F238E27FC236}">
                    <a16:creationId xmlns:a16="http://schemas.microsoft.com/office/drawing/2014/main" id="{96BCBFFD-7576-5F48-BE57-808B22E09744}"/>
                  </a:ext>
                </a:extLst>
              </p:cNvPr>
              <p:cNvSpPr/>
              <p:nvPr/>
            </p:nvSpPr>
            <p:spPr>
              <a:xfrm>
                <a:off x="8254239" y="6071199"/>
                <a:ext cx="64537" cy="51785"/>
              </a:xfrm>
              <a:prstGeom prst="ellipse">
                <a:avLst/>
              </a:prstGeom>
              <a:solidFill>
                <a:srgbClr val="010349"/>
              </a:solidFill>
              <a:ln w="19050">
                <a:solidFill>
                  <a:srgbClr val="0001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7" name="이등변 삼각형 18">
              <a:extLst>
                <a:ext uri="{FF2B5EF4-FFF2-40B4-BE49-F238E27FC236}">
                  <a16:creationId xmlns:a16="http://schemas.microsoft.com/office/drawing/2014/main" id="{9A3E970D-FDA5-344F-B935-84149E2D587D}"/>
                </a:ext>
              </a:extLst>
            </p:cNvPr>
            <p:cNvSpPr/>
            <p:nvPr/>
          </p:nvSpPr>
          <p:spPr>
            <a:xfrm rot="10800000">
              <a:off x="6024589" y="430609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8" name="이등변 삼각형 6">
              <a:extLst>
                <a:ext uri="{FF2B5EF4-FFF2-40B4-BE49-F238E27FC236}">
                  <a16:creationId xmlns:a16="http://schemas.microsoft.com/office/drawing/2014/main" id="{BD715BF7-FC60-8741-A546-C0587B35BC19}"/>
                </a:ext>
              </a:extLst>
            </p:cNvPr>
            <p:cNvSpPr/>
            <p:nvPr/>
          </p:nvSpPr>
          <p:spPr>
            <a:xfrm rot="10800000">
              <a:off x="6187281" y="4536627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" name="이등변 삼각형 9">
              <a:extLst>
                <a:ext uri="{FF2B5EF4-FFF2-40B4-BE49-F238E27FC236}">
                  <a16:creationId xmlns:a16="http://schemas.microsoft.com/office/drawing/2014/main" id="{A9608824-F020-F54D-8AFA-36EF37EF5156}"/>
                </a:ext>
              </a:extLst>
            </p:cNvPr>
            <p:cNvSpPr/>
            <p:nvPr/>
          </p:nvSpPr>
          <p:spPr>
            <a:xfrm rot="10800000">
              <a:off x="5862423" y="4535801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0" name="이등변 삼각형 10">
              <a:extLst>
                <a:ext uri="{FF2B5EF4-FFF2-40B4-BE49-F238E27FC236}">
                  <a16:creationId xmlns:a16="http://schemas.microsoft.com/office/drawing/2014/main" id="{CDBCCA2C-3C8F-7048-8761-CBF74C5B4E04}"/>
                </a:ext>
              </a:extLst>
            </p:cNvPr>
            <p:cNvSpPr/>
            <p:nvPr/>
          </p:nvSpPr>
          <p:spPr>
            <a:xfrm>
              <a:off x="6023130" y="453805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1" name="이등변 삼각형 11">
              <a:extLst>
                <a:ext uri="{FF2B5EF4-FFF2-40B4-BE49-F238E27FC236}">
                  <a16:creationId xmlns:a16="http://schemas.microsoft.com/office/drawing/2014/main" id="{B4C856B6-E200-E845-A3B8-CD7ACF49BF71}"/>
                </a:ext>
              </a:extLst>
            </p:cNvPr>
            <p:cNvSpPr/>
            <p:nvPr/>
          </p:nvSpPr>
          <p:spPr>
            <a:xfrm rot="10800000">
              <a:off x="6023129" y="476828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" name="이등변 삼각형 12">
              <a:extLst>
                <a:ext uri="{FF2B5EF4-FFF2-40B4-BE49-F238E27FC236}">
                  <a16:creationId xmlns:a16="http://schemas.microsoft.com/office/drawing/2014/main" id="{26437461-F0E3-B941-A17A-6C78C72495C4}"/>
                </a:ext>
              </a:extLst>
            </p:cNvPr>
            <p:cNvSpPr/>
            <p:nvPr/>
          </p:nvSpPr>
          <p:spPr>
            <a:xfrm>
              <a:off x="6349709" y="453805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3" name="이등변 삼각형 13">
              <a:extLst>
                <a:ext uri="{FF2B5EF4-FFF2-40B4-BE49-F238E27FC236}">
                  <a16:creationId xmlns:a16="http://schemas.microsoft.com/office/drawing/2014/main" id="{5E5FDA37-5D61-D047-851D-C4A1BA927B8C}"/>
                </a:ext>
              </a:extLst>
            </p:cNvPr>
            <p:cNvSpPr/>
            <p:nvPr/>
          </p:nvSpPr>
          <p:spPr>
            <a:xfrm rot="10800000">
              <a:off x="6513859" y="4536627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4" name="이등변 삼각형 14">
              <a:extLst>
                <a:ext uri="{FF2B5EF4-FFF2-40B4-BE49-F238E27FC236}">
                  <a16:creationId xmlns:a16="http://schemas.microsoft.com/office/drawing/2014/main" id="{74038336-4D45-A145-B909-F20B6456039C}"/>
                </a:ext>
              </a:extLst>
            </p:cNvPr>
            <p:cNvSpPr/>
            <p:nvPr/>
          </p:nvSpPr>
          <p:spPr>
            <a:xfrm>
              <a:off x="6185558" y="4769713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15">
              <a:extLst>
                <a:ext uri="{FF2B5EF4-FFF2-40B4-BE49-F238E27FC236}">
                  <a16:creationId xmlns:a16="http://schemas.microsoft.com/office/drawing/2014/main" id="{E9E725B9-EDB5-2C40-94F8-2B3F46E6B979}"/>
                </a:ext>
              </a:extLst>
            </p:cNvPr>
            <p:cNvSpPr/>
            <p:nvPr/>
          </p:nvSpPr>
          <p:spPr>
            <a:xfrm rot="10800000">
              <a:off x="6349708" y="476828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6" name="이등변 삼각형 16">
              <a:extLst>
                <a:ext uri="{FF2B5EF4-FFF2-40B4-BE49-F238E27FC236}">
                  <a16:creationId xmlns:a16="http://schemas.microsoft.com/office/drawing/2014/main" id="{3D0E43AA-50CF-A74B-A89A-C199CABDE865}"/>
                </a:ext>
              </a:extLst>
            </p:cNvPr>
            <p:cNvSpPr/>
            <p:nvPr/>
          </p:nvSpPr>
          <p:spPr>
            <a:xfrm>
              <a:off x="5861561" y="4306691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7" name="이등변 삼각형 17">
              <a:extLst>
                <a:ext uri="{FF2B5EF4-FFF2-40B4-BE49-F238E27FC236}">
                  <a16:creationId xmlns:a16="http://schemas.microsoft.com/office/drawing/2014/main" id="{BB5FEFC4-2B35-0E4C-90B6-747606A9110C}"/>
                </a:ext>
              </a:extLst>
            </p:cNvPr>
            <p:cNvSpPr/>
            <p:nvPr/>
          </p:nvSpPr>
          <p:spPr>
            <a:xfrm>
              <a:off x="6186419" y="4305266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이등변 삼각형 18">
              <a:extLst>
                <a:ext uri="{FF2B5EF4-FFF2-40B4-BE49-F238E27FC236}">
                  <a16:creationId xmlns:a16="http://schemas.microsoft.com/office/drawing/2014/main" id="{B0087EFF-8FEA-4E42-8837-3C7A24BF4903}"/>
                </a:ext>
              </a:extLst>
            </p:cNvPr>
            <p:cNvSpPr/>
            <p:nvPr/>
          </p:nvSpPr>
          <p:spPr>
            <a:xfrm rot="10800000">
              <a:off x="6350569" y="430609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" name="이등변 삼각형 19">
              <a:extLst>
                <a:ext uri="{FF2B5EF4-FFF2-40B4-BE49-F238E27FC236}">
                  <a16:creationId xmlns:a16="http://schemas.microsoft.com/office/drawing/2014/main" id="{558BE9AB-AF81-1D4A-9437-1C5AB34DFACB}"/>
                </a:ext>
              </a:extLst>
            </p:cNvPr>
            <p:cNvSpPr/>
            <p:nvPr/>
          </p:nvSpPr>
          <p:spPr>
            <a:xfrm>
              <a:off x="6512998" y="430751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타원 20">
              <a:extLst>
                <a:ext uri="{FF2B5EF4-FFF2-40B4-BE49-F238E27FC236}">
                  <a16:creationId xmlns:a16="http://schemas.microsoft.com/office/drawing/2014/main" id="{0CED2630-45F6-2647-AC53-E394F1048DED}"/>
                </a:ext>
              </a:extLst>
            </p:cNvPr>
            <p:cNvSpPr/>
            <p:nvPr/>
          </p:nvSpPr>
          <p:spPr>
            <a:xfrm>
              <a:off x="6352292" y="4572527"/>
              <a:ext cx="64537" cy="51785"/>
            </a:xfrm>
            <a:prstGeom prst="ellipse">
              <a:avLst/>
            </a:prstGeom>
            <a:solidFill>
              <a:srgbClr val="010349"/>
            </a:solidFill>
            <a:ln w="19050">
              <a:solidFill>
                <a:srgbClr val="0001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타원 20">
              <a:extLst>
                <a:ext uri="{FF2B5EF4-FFF2-40B4-BE49-F238E27FC236}">
                  <a16:creationId xmlns:a16="http://schemas.microsoft.com/office/drawing/2014/main" id="{6991ADC9-F74E-4843-AECB-D48C6A5CB366}"/>
                </a:ext>
              </a:extLst>
            </p:cNvPr>
            <p:cNvSpPr/>
            <p:nvPr/>
          </p:nvSpPr>
          <p:spPr>
            <a:xfrm>
              <a:off x="6206813" y="4696105"/>
              <a:ext cx="64537" cy="51785"/>
            </a:xfrm>
            <a:prstGeom prst="ellipse">
              <a:avLst/>
            </a:prstGeom>
            <a:noFill/>
            <a:ln w="19050">
              <a:solidFill>
                <a:srgbClr val="0001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42" name="직선 화살표 연결선 23">
              <a:extLst>
                <a:ext uri="{FF2B5EF4-FFF2-40B4-BE49-F238E27FC236}">
                  <a16:creationId xmlns:a16="http://schemas.microsoft.com/office/drawing/2014/main" id="{F6939536-115D-5C4D-AA7C-A1E3E80872A1}"/>
                </a:ext>
              </a:extLst>
            </p:cNvPr>
            <p:cNvCxnSpPr>
              <a:endCxn id="40" idx="3"/>
            </p:cNvCxnSpPr>
            <p:nvPr/>
          </p:nvCxnSpPr>
          <p:spPr>
            <a:xfrm flipV="1">
              <a:off x="6265768" y="4616729"/>
              <a:ext cx="95974" cy="80815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341">
              <a:extLst>
                <a:ext uri="{FF2B5EF4-FFF2-40B4-BE49-F238E27FC236}">
                  <a16:creationId xmlns:a16="http://schemas.microsoft.com/office/drawing/2014/main" id="{CDFBEB71-B805-C24D-A13D-0F73ED90E99A}"/>
                </a:ext>
              </a:extLst>
            </p:cNvPr>
            <p:cNvGrpSpPr/>
            <p:nvPr/>
          </p:nvGrpSpPr>
          <p:grpSpPr>
            <a:xfrm>
              <a:off x="3896612" y="5579794"/>
              <a:ext cx="948692" cy="676697"/>
              <a:chOff x="4364033" y="1317056"/>
              <a:chExt cx="4233955" cy="4049054"/>
            </a:xfrm>
          </p:grpSpPr>
          <p:sp>
            <p:nvSpPr>
              <p:cNvPr id="44" name="이등변 삼각형 6">
                <a:extLst>
                  <a:ext uri="{FF2B5EF4-FFF2-40B4-BE49-F238E27FC236}">
                    <a16:creationId xmlns:a16="http://schemas.microsoft.com/office/drawing/2014/main" id="{FBF03A0F-7B40-1144-BC98-33C3D1422FB2}"/>
                  </a:ext>
                </a:extLst>
              </p:cNvPr>
              <p:cNvSpPr/>
              <p:nvPr/>
            </p:nvSpPr>
            <p:spPr>
              <a:xfrm rot="10800000">
                <a:off x="5797405" y="275591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5" name="이등변 삼각형 7">
                <a:extLst>
                  <a:ext uri="{FF2B5EF4-FFF2-40B4-BE49-F238E27FC236}">
                    <a16:creationId xmlns:a16="http://schemas.microsoft.com/office/drawing/2014/main" id="{CF6D3844-9581-494C-8836-B10D41DDDEE2}"/>
                  </a:ext>
                </a:extLst>
              </p:cNvPr>
              <p:cNvSpPr/>
              <p:nvPr/>
            </p:nvSpPr>
            <p:spPr>
              <a:xfrm rot="10800000">
                <a:off x="5153478" y="1523505"/>
                <a:ext cx="1308429" cy="1226415"/>
              </a:xfrm>
              <a:prstGeom prst="triangl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46" name="그룹 8">
                <a:extLst>
                  <a:ext uri="{FF2B5EF4-FFF2-40B4-BE49-F238E27FC236}">
                    <a16:creationId xmlns:a16="http://schemas.microsoft.com/office/drawing/2014/main" id="{01411E3D-2131-0749-BE97-EE2D8F53F144}"/>
                  </a:ext>
                </a:extLst>
              </p:cNvPr>
              <p:cNvGrpSpPr/>
              <p:nvPr/>
            </p:nvGrpSpPr>
            <p:grpSpPr>
              <a:xfrm>
                <a:off x="4933550" y="1854205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97" name="타원 50">
                  <a:extLst>
                    <a:ext uri="{FF2B5EF4-FFF2-40B4-BE49-F238E27FC236}">
                      <a16:creationId xmlns:a16="http://schemas.microsoft.com/office/drawing/2014/main" id="{CD4D7EBB-6DD7-884C-AFFE-777BC9D8C30F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8" name="타원 51">
                  <a:extLst>
                    <a:ext uri="{FF2B5EF4-FFF2-40B4-BE49-F238E27FC236}">
                      <a16:creationId xmlns:a16="http://schemas.microsoft.com/office/drawing/2014/main" id="{15D3E105-153B-9A45-8EBA-7471E66AA27C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9" name="타원 52">
                  <a:extLst>
                    <a:ext uri="{FF2B5EF4-FFF2-40B4-BE49-F238E27FC236}">
                      <a16:creationId xmlns:a16="http://schemas.microsoft.com/office/drawing/2014/main" id="{8431E2D9-4F70-BB43-9EE3-811394972383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0" name="타원 53">
                  <a:extLst>
                    <a:ext uri="{FF2B5EF4-FFF2-40B4-BE49-F238E27FC236}">
                      <a16:creationId xmlns:a16="http://schemas.microsoft.com/office/drawing/2014/main" id="{FAC05E66-584E-224B-9F24-A655ABCEE078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1" name="타원 54">
                  <a:extLst>
                    <a:ext uri="{FF2B5EF4-FFF2-40B4-BE49-F238E27FC236}">
                      <a16:creationId xmlns:a16="http://schemas.microsoft.com/office/drawing/2014/main" id="{830F4CA1-D8F2-3348-B2FA-F03558E2EA4F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2" name="타원 55">
                  <a:extLst>
                    <a:ext uri="{FF2B5EF4-FFF2-40B4-BE49-F238E27FC236}">
                      <a16:creationId xmlns:a16="http://schemas.microsoft.com/office/drawing/2014/main" id="{43EEB31A-2946-9741-A062-05A2C8CF812E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3" name="타원 56">
                  <a:extLst>
                    <a:ext uri="{FF2B5EF4-FFF2-40B4-BE49-F238E27FC236}">
                      <a16:creationId xmlns:a16="http://schemas.microsoft.com/office/drawing/2014/main" id="{91032FA8-E81D-B346-9B28-F00706E2D7A2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4" name="타원 57">
                  <a:extLst>
                    <a:ext uri="{FF2B5EF4-FFF2-40B4-BE49-F238E27FC236}">
                      <a16:creationId xmlns:a16="http://schemas.microsoft.com/office/drawing/2014/main" id="{3C755644-3CC4-D842-9CEE-9AAF3150F65A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5" name="타원 58">
                  <a:extLst>
                    <a:ext uri="{FF2B5EF4-FFF2-40B4-BE49-F238E27FC236}">
                      <a16:creationId xmlns:a16="http://schemas.microsoft.com/office/drawing/2014/main" id="{410E0793-2C94-AC40-9B73-0FBCD30B5DB8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이등변 삼각형 9">
                <a:extLst>
                  <a:ext uri="{FF2B5EF4-FFF2-40B4-BE49-F238E27FC236}">
                    <a16:creationId xmlns:a16="http://schemas.microsoft.com/office/drawing/2014/main" id="{BC07EE61-A554-C146-8247-CB3F3F2967C4}"/>
                  </a:ext>
                </a:extLst>
              </p:cNvPr>
              <p:cNvSpPr/>
              <p:nvPr/>
            </p:nvSpPr>
            <p:spPr>
              <a:xfrm rot="10800000">
                <a:off x="4502698" y="2751517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이등변 삼각형 10">
                <a:extLst>
                  <a:ext uri="{FF2B5EF4-FFF2-40B4-BE49-F238E27FC236}">
                    <a16:creationId xmlns:a16="http://schemas.microsoft.com/office/drawing/2014/main" id="{CF7719B3-726E-BA4F-BDB7-1EAC0DDC5247}"/>
                  </a:ext>
                </a:extLst>
              </p:cNvPr>
              <p:cNvSpPr/>
              <p:nvPr/>
            </p:nvSpPr>
            <p:spPr>
              <a:xfrm>
                <a:off x="5143192" y="2763511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9" name="이등변 삼각형 11">
                <a:extLst>
                  <a:ext uri="{FF2B5EF4-FFF2-40B4-BE49-F238E27FC236}">
                    <a16:creationId xmlns:a16="http://schemas.microsoft.com/office/drawing/2014/main" id="{BB477F35-BB96-8B40-A53F-0554267F6FC3}"/>
                  </a:ext>
                </a:extLst>
              </p:cNvPr>
              <p:cNvSpPr/>
              <p:nvPr/>
            </p:nvSpPr>
            <p:spPr>
              <a:xfrm rot="10800000">
                <a:off x="5143189" y="3989926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0" name="이등변 삼각형 12">
                <a:extLst>
                  <a:ext uri="{FF2B5EF4-FFF2-40B4-BE49-F238E27FC236}">
                    <a16:creationId xmlns:a16="http://schemas.microsoft.com/office/drawing/2014/main" id="{53F50456-246B-7946-B933-262FD4C0F08E}"/>
                  </a:ext>
                </a:extLst>
              </p:cNvPr>
              <p:cNvSpPr/>
              <p:nvPr/>
            </p:nvSpPr>
            <p:spPr>
              <a:xfrm>
                <a:off x="6444758" y="2763511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1" name="이등변 삼각형 13">
                <a:extLst>
                  <a:ext uri="{FF2B5EF4-FFF2-40B4-BE49-F238E27FC236}">
                    <a16:creationId xmlns:a16="http://schemas.microsoft.com/office/drawing/2014/main" id="{D9FF8040-31A7-9E40-A33C-A3113101AA1F}"/>
                  </a:ext>
                </a:extLst>
              </p:cNvPr>
              <p:cNvSpPr/>
              <p:nvPr/>
            </p:nvSpPr>
            <p:spPr>
              <a:xfrm rot="10800000">
                <a:off x="7098971" y="275591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2" name="이등변 삼각형 14">
                <a:extLst>
                  <a:ext uri="{FF2B5EF4-FFF2-40B4-BE49-F238E27FC236}">
                    <a16:creationId xmlns:a16="http://schemas.microsoft.com/office/drawing/2014/main" id="{C3800CEE-D86D-3947-AB00-AC2B6BE01C7F}"/>
                  </a:ext>
                </a:extLst>
              </p:cNvPr>
              <p:cNvSpPr/>
              <p:nvPr/>
            </p:nvSpPr>
            <p:spPr>
              <a:xfrm>
                <a:off x="5790541" y="3997519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3" name="이등변 삼각형 15">
                <a:extLst>
                  <a:ext uri="{FF2B5EF4-FFF2-40B4-BE49-F238E27FC236}">
                    <a16:creationId xmlns:a16="http://schemas.microsoft.com/office/drawing/2014/main" id="{3EE9340E-5F66-C745-B731-2B07E52B2C08}"/>
                  </a:ext>
                </a:extLst>
              </p:cNvPr>
              <p:cNvSpPr/>
              <p:nvPr/>
            </p:nvSpPr>
            <p:spPr>
              <a:xfrm rot="10800000">
                <a:off x="6444755" y="3989926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4" name="이등변 삼각형 16">
                <a:extLst>
                  <a:ext uri="{FF2B5EF4-FFF2-40B4-BE49-F238E27FC236}">
                    <a16:creationId xmlns:a16="http://schemas.microsoft.com/office/drawing/2014/main" id="{DB9B8834-CBF1-6D4D-A6D4-58DE642F2130}"/>
                  </a:ext>
                </a:extLst>
              </p:cNvPr>
              <p:cNvSpPr/>
              <p:nvPr/>
            </p:nvSpPr>
            <p:spPr>
              <a:xfrm>
                <a:off x="4499264" y="153109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5" name="이등변 삼각형 17">
                <a:extLst>
                  <a:ext uri="{FF2B5EF4-FFF2-40B4-BE49-F238E27FC236}">
                    <a16:creationId xmlns:a16="http://schemas.microsoft.com/office/drawing/2014/main" id="{D3C6FA15-AF3A-F04A-90B4-988C3FCA6DFC}"/>
                  </a:ext>
                </a:extLst>
              </p:cNvPr>
              <p:cNvSpPr/>
              <p:nvPr/>
            </p:nvSpPr>
            <p:spPr>
              <a:xfrm>
                <a:off x="5793971" y="1523505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6" name="이등변 삼각형 18">
                <a:extLst>
                  <a:ext uri="{FF2B5EF4-FFF2-40B4-BE49-F238E27FC236}">
                    <a16:creationId xmlns:a16="http://schemas.microsoft.com/office/drawing/2014/main" id="{8CF982D7-B93F-B849-B76E-E436D7C2EAB8}"/>
                  </a:ext>
                </a:extLst>
              </p:cNvPr>
              <p:cNvSpPr/>
              <p:nvPr/>
            </p:nvSpPr>
            <p:spPr>
              <a:xfrm rot="10800000">
                <a:off x="6448185" y="1527907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7" name="이등변 삼각형 19">
                <a:extLst>
                  <a:ext uri="{FF2B5EF4-FFF2-40B4-BE49-F238E27FC236}">
                    <a16:creationId xmlns:a16="http://schemas.microsoft.com/office/drawing/2014/main" id="{A78B9CDB-79FA-C646-A43C-C4928958B715}"/>
                  </a:ext>
                </a:extLst>
              </p:cNvPr>
              <p:cNvSpPr/>
              <p:nvPr/>
            </p:nvSpPr>
            <p:spPr>
              <a:xfrm>
                <a:off x="7095538" y="1535499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8" name="타원 20">
                <a:extLst>
                  <a:ext uri="{FF2B5EF4-FFF2-40B4-BE49-F238E27FC236}">
                    <a16:creationId xmlns:a16="http://schemas.microsoft.com/office/drawing/2014/main" id="{D9FE7B9E-DC61-D748-BC26-7821804D44C8}"/>
                  </a:ext>
                </a:extLst>
              </p:cNvPr>
              <p:cNvSpPr/>
              <p:nvPr/>
            </p:nvSpPr>
            <p:spPr>
              <a:xfrm>
                <a:off x="6455053" y="2947151"/>
                <a:ext cx="257212" cy="275851"/>
              </a:xfrm>
              <a:prstGeom prst="ellipse">
                <a:avLst/>
              </a:prstGeom>
              <a:solidFill>
                <a:srgbClr val="02069C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9" name="타원 24">
                <a:extLst>
                  <a:ext uri="{FF2B5EF4-FFF2-40B4-BE49-F238E27FC236}">
                    <a16:creationId xmlns:a16="http://schemas.microsoft.com/office/drawing/2014/main" id="{6B10A8E2-4D4B-A84A-9405-2C7AA0EEC9AF}"/>
                  </a:ext>
                </a:extLst>
              </p:cNvPr>
              <p:cNvSpPr/>
              <p:nvPr/>
            </p:nvSpPr>
            <p:spPr>
              <a:xfrm>
                <a:off x="6321338" y="1317056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0" name="타원 25">
                <a:extLst>
                  <a:ext uri="{FF2B5EF4-FFF2-40B4-BE49-F238E27FC236}">
                    <a16:creationId xmlns:a16="http://schemas.microsoft.com/office/drawing/2014/main" id="{E8B5C3C3-80B4-2545-81DB-6B12EFCA7EAC}"/>
                  </a:ext>
                </a:extLst>
              </p:cNvPr>
              <p:cNvSpPr/>
              <p:nvPr/>
            </p:nvSpPr>
            <p:spPr>
              <a:xfrm>
                <a:off x="5645306" y="2591065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1" name="타원 26">
                <a:extLst>
                  <a:ext uri="{FF2B5EF4-FFF2-40B4-BE49-F238E27FC236}">
                    <a16:creationId xmlns:a16="http://schemas.microsoft.com/office/drawing/2014/main" id="{344287D9-F9C1-F442-ACDB-928BD7D58B13}"/>
                  </a:ext>
                </a:extLst>
              </p:cNvPr>
              <p:cNvSpPr/>
              <p:nvPr/>
            </p:nvSpPr>
            <p:spPr>
              <a:xfrm>
                <a:off x="4979890" y="1357758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62" name="그룹 27">
                <a:extLst>
                  <a:ext uri="{FF2B5EF4-FFF2-40B4-BE49-F238E27FC236}">
                    <a16:creationId xmlns:a16="http://schemas.microsoft.com/office/drawing/2014/main" id="{259B145C-F4EA-0E43-8DC7-04A9D40620EE}"/>
                  </a:ext>
                </a:extLst>
              </p:cNvPr>
              <p:cNvGrpSpPr/>
              <p:nvPr/>
            </p:nvGrpSpPr>
            <p:grpSpPr>
              <a:xfrm>
                <a:off x="6293211" y="1862401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88" name="타원 41">
                  <a:extLst>
                    <a:ext uri="{FF2B5EF4-FFF2-40B4-BE49-F238E27FC236}">
                      <a16:creationId xmlns:a16="http://schemas.microsoft.com/office/drawing/2014/main" id="{274A749A-CB37-A24E-A613-B4567B1EED12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9" name="타원 42">
                  <a:extLst>
                    <a:ext uri="{FF2B5EF4-FFF2-40B4-BE49-F238E27FC236}">
                      <a16:creationId xmlns:a16="http://schemas.microsoft.com/office/drawing/2014/main" id="{8EF213C2-55E2-984B-8F7F-6A54E404EF17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0" name="타원 43">
                  <a:extLst>
                    <a:ext uri="{FF2B5EF4-FFF2-40B4-BE49-F238E27FC236}">
                      <a16:creationId xmlns:a16="http://schemas.microsoft.com/office/drawing/2014/main" id="{513729A7-0A67-5147-B909-487EEB59D05C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1" name="타원 44">
                  <a:extLst>
                    <a:ext uri="{FF2B5EF4-FFF2-40B4-BE49-F238E27FC236}">
                      <a16:creationId xmlns:a16="http://schemas.microsoft.com/office/drawing/2014/main" id="{A4028B9B-127A-A24A-B5A9-5206242F2D81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2" name="타원 45">
                  <a:extLst>
                    <a:ext uri="{FF2B5EF4-FFF2-40B4-BE49-F238E27FC236}">
                      <a16:creationId xmlns:a16="http://schemas.microsoft.com/office/drawing/2014/main" id="{E45987ED-45EF-FC4B-881C-57DB7684A72A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46">
                  <a:extLst>
                    <a:ext uri="{FF2B5EF4-FFF2-40B4-BE49-F238E27FC236}">
                      <a16:creationId xmlns:a16="http://schemas.microsoft.com/office/drawing/2014/main" id="{351453C0-A32D-B34B-8262-930DE741CD89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47">
                  <a:extLst>
                    <a:ext uri="{FF2B5EF4-FFF2-40B4-BE49-F238E27FC236}">
                      <a16:creationId xmlns:a16="http://schemas.microsoft.com/office/drawing/2014/main" id="{AD008326-2930-484E-A8F2-32C6D449C030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5" name="타원 48">
                  <a:extLst>
                    <a:ext uri="{FF2B5EF4-FFF2-40B4-BE49-F238E27FC236}">
                      <a16:creationId xmlns:a16="http://schemas.microsoft.com/office/drawing/2014/main" id="{8FFD33D7-16E7-6E4F-BB3E-AE5B68E43C4C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6" name="타원 49">
                  <a:extLst>
                    <a:ext uri="{FF2B5EF4-FFF2-40B4-BE49-F238E27FC236}">
                      <a16:creationId xmlns:a16="http://schemas.microsoft.com/office/drawing/2014/main" id="{CF5D301A-1B2F-984F-AAAD-3E5326D01BF5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3" name="그룹 28">
                <a:extLst>
                  <a:ext uri="{FF2B5EF4-FFF2-40B4-BE49-F238E27FC236}">
                    <a16:creationId xmlns:a16="http://schemas.microsoft.com/office/drawing/2014/main" id="{0813EAFC-5DCE-FC4A-9064-1FB7B4C3418E}"/>
                  </a:ext>
                </a:extLst>
              </p:cNvPr>
              <p:cNvGrpSpPr/>
              <p:nvPr/>
            </p:nvGrpSpPr>
            <p:grpSpPr>
              <a:xfrm>
                <a:off x="5586885" y="3070830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79" name="타원 32">
                  <a:extLst>
                    <a:ext uri="{FF2B5EF4-FFF2-40B4-BE49-F238E27FC236}">
                      <a16:creationId xmlns:a16="http://schemas.microsoft.com/office/drawing/2014/main" id="{6A31DC2D-B5D7-6E4B-B7E6-62C5B42858EA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0" name="타원 33">
                  <a:extLst>
                    <a:ext uri="{FF2B5EF4-FFF2-40B4-BE49-F238E27FC236}">
                      <a16:creationId xmlns:a16="http://schemas.microsoft.com/office/drawing/2014/main" id="{F07C2A30-6B59-A84F-9895-D4AFBF179BF9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1" name="타원 34">
                  <a:extLst>
                    <a:ext uri="{FF2B5EF4-FFF2-40B4-BE49-F238E27FC236}">
                      <a16:creationId xmlns:a16="http://schemas.microsoft.com/office/drawing/2014/main" id="{178571A2-C612-8C43-8778-9AAF64827A82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35">
                  <a:extLst>
                    <a:ext uri="{FF2B5EF4-FFF2-40B4-BE49-F238E27FC236}">
                      <a16:creationId xmlns:a16="http://schemas.microsoft.com/office/drawing/2014/main" id="{7A572961-F6A3-A74F-A4C7-58A92FBB1E37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3" name="타원 36">
                  <a:extLst>
                    <a:ext uri="{FF2B5EF4-FFF2-40B4-BE49-F238E27FC236}">
                      <a16:creationId xmlns:a16="http://schemas.microsoft.com/office/drawing/2014/main" id="{6CD4578B-8682-DD49-ADF2-2687C134F151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37">
                  <a:extLst>
                    <a:ext uri="{FF2B5EF4-FFF2-40B4-BE49-F238E27FC236}">
                      <a16:creationId xmlns:a16="http://schemas.microsoft.com/office/drawing/2014/main" id="{9CC2E135-72FB-8146-BC85-2C4FBE51AAFD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38">
                  <a:extLst>
                    <a:ext uri="{FF2B5EF4-FFF2-40B4-BE49-F238E27FC236}">
                      <a16:creationId xmlns:a16="http://schemas.microsoft.com/office/drawing/2014/main" id="{CFB7B6DD-17E7-2949-B73D-0F6BB8DFC18B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6" name="타원 39">
                  <a:extLst>
                    <a:ext uri="{FF2B5EF4-FFF2-40B4-BE49-F238E27FC236}">
                      <a16:creationId xmlns:a16="http://schemas.microsoft.com/office/drawing/2014/main" id="{3D1B868C-6F6F-3740-A989-F5E2CE32FB3E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7" name="타원 40">
                  <a:extLst>
                    <a:ext uri="{FF2B5EF4-FFF2-40B4-BE49-F238E27FC236}">
                      <a16:creationId xmlns:a16="http://schemas.microsoft.com/office/drawing/2014/main" id="{46691160-8B44-FC4C-96BB-12FFA18471D9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64" name="직선 화살표 연결선 29">
                <a:extLst>
                  <a:ext uri="{FF2B5EF4-FFF2-40B4-BE49-F238E27FC236}">
                    <a16:creationId xmlns:a16="http://schemas.microsoft.com/office/drawing/2014/main" id="{648E2C3C-2D6D-5C40-BED5-2ADC6E2E63CF}"/>
                  </a:ext>
                </a:extLst>
              </p:cNvPr>
              <p:cNvCxnSpPr/>
              <p:nvPr/>
            </p:nvCxnSpPr>
            <p:spPr>
              <a:xfrm flipH="1">
                <a:off x="5851581" y="1539245"/>
                <a:ext cx="512905" cy="3307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화살표 연결선 30">
                <a:extLst>
                  <a:ext uri="{FF2B5EF4-FFF2-40B4-BE49-F238E27FC236}">
                    <a16:creationId xmlns:a16="http://schemas.microsoft.com/office/drawing/2014/main" id="{84165166-1F3D-6A4B-AB4A-957426E9F225}"/>
                  </a:ext>
                </a:extLst>
              </p:cNvPr>
              <p:cNvCxnSpPr>
                <a:stCxn id="60" idx="0"/>
              </p:cNvCxnSpPr>
              <p:nvPr/>
            </p:nvCxnSpPr>
            <p:spPr>
              <a:xfrm flipH="1" flipV="1">
                <a:off x="5769999" y="1978116"/>
                <a:ext cx="28278" cy="61294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31">
                <a:extLst>
                  <a:ext uri="{FF2B5EF4-FFF2-40B4-BE49-F238E27FC236}">
                    <a16:creationId xmlns:a16="http://schemas.microsoft.com/office/drawing/2014/main" id="{08A5A15B-449E-E347-A2F3-A82C6C8C2881}"/>
                  </a:ext>
                </a:extLst>
              </p:cNvPr>
              <p:cNvCxnSpPr>
                <a:endCxn id="98" idx="1"/>
              </p:cNvCxnSpPr>
              <p:nvPr/>
            </p:nvCxnSpPr>
            <p:spPr>
              <a:xfrm>
                <a:off x="5262300" y="1592164"/>
                <a:ext cx="465119" cy="27948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타원 25">
                <a:extLst>
                  <a:ext uri="{FF2B5EF4-FFF2-40B4-BE49-F238E27FC236}">
                    <a16:creationId xmlns:a16="http://schemas.microsoft.com/office/drawing/2014/main" id="{788D9818-27A5-5445-B99A-3CBC9924E3FE}"/>
                  </a:ext>
                </a:extLst>
              </p:cNvPr>
              <p:cNvSpPr/>
              <p:nvPr/>
            </p:nvSpPr>
            <p:spPr>
              <a:xfrm>
                <a:off x="4364033" y="2578160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8" name="타원 25">
                <a:extLst>
                  <a:ext uri="{FF2B5EF4-FFF2-40B4-BE49-F238E27FC236}">
                    <a16:creationId xmlns:a16="http://schemas.microsoft.com/office/drawing/2014/main" id="{D0569854-9FC0-3D4D-8CFD-8F2EC9EE540C}"/>
                  </a:ext>
                </a:extLst>
              </p:cNvPr>
              <p:cNvSpPr/>
              <p:nvPr/>
            </p:nvSpPr>
            <p:spPr>
              <a:xfrm>
                <a:off x="4965099" y="3842866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9" name="타원 25">
                <a:extLst>
                  <a:ext uri="{FF2B5EF4-FFF2-40B4-BE49-F238E27FC236}">
                    <a16:creationId xmlns:a16="http://schemas.microsoft.com/office/drawing/2014/main" id="{182A1BFA-1ECE-054F-8EE4-98CB1EAB0BDE}"/>
                  </a:ext>
                </a:extLst>
              </p:cNvPr>
              <p:cNvSpPr/>
              <p:nvPr/>
            </p:nvSpPr>
            <p:spPr>
              <a:xfrm>
                <a:off x="5669266" y="502594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0" name="타원 25">
                <a:extLst>
                  <a:ext uri="{FF2B5EF4-FFF2-40B4-BE49-F238E27FC236}">
                    <a16:creationId xmlns:a16="http://schemas.microsoft.com/office/drawing/2014/main" id="{CA772CDA-A4A2-5A44-89CB-43406572F684}"/>
                  </a:ext>
                </a:extLst>
              </p:cNvPr>
              <p:cNvSpPr/>
              <p:nvPr/>
            </p:nvSpPr>
            <p:spPr>
              <a:xfrm>
                <a:off x="6949428" y="503799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1" name="타원 25">
                <a:extLst>
                  <a:ext uri="{FF2B5EF4-FFF2-40B4-BE49-F238E27FC236}">
                    <a16:creationId xmlns:a16="http://schemas.microsoft.com/office/drawing/2014/main" id="{0FBC176A-2A78-814F-82B2-54238A364FAD}"/>
                  </a:ext>
                </a:extLst>
              </p:cNvPr>
              <p:cNvSpPr/>
              <p:nvPr/>
            </p:nvSpPr>
            <p:spPr>
              <a:xfrm>
                <a:off x="7652633" y="3829598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2" name="타원 25">
                <a:extLst>
                  <a:ext uri="{FF2B5EF4-FFF2-40B4-BE49-F238E27FC236}">
                    <a16:creationId xmlns:a16="http://schemas.microsoft.com/office/drawing/2014/main" id="{DA74281B-B9C9-FB48-9D4F-37A4BA9106BE}"/>
                  </a:ext>
                </a:extLst>
              </p:cNvPr>
              <p:cNvSpPr/>
              <p:nvPr/>
            </p:nvSpPr>
            <p:spPr>
              <a:xfrm>
                <a:off x="8292047" y="256207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3" name="타원 25">
                <a:extLst>
                  <a:ext uri="{FF2B5EF4-FFF2-40B4-BE49-F238E27FC236}">
                    <a16:creationId xmlns:a16="http://schemas.microsoft.com/office/drawing/2014/main" id="{2DB1E368-E469-AD4B-8E85-5D2A687196FD}"/>
                  </a:ext>
                </a:extLst>
              </p:cNvPr>
              <p:cNvSpPr/>
              <p:nvPr/>
            </p:nvSpPr>
            <p:spPr>
              <a:xfrm>
                <a:off x="7561444" y="1363850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4" name="타원 25">
                <a:extLst>
                  <a:ext uri="{FF2B5EF4-FFF2-40B4-BE49-F238E27FC236}">
                    <a16:creationId xmlns:a16="http://schemas.microsoft.com/office/drawing/2014/main" id="{E5F39CDE-DFA3-994D-BDB1-23B079C49D6C}"/>
                  </a:ext>
                </a:extLst>
              </p:cNvPr>
              <p:cNvSpPr/>
              <p:nvPr/>
            </p:nvSpPr>
            <p:spPr>
              <a:xfrm>
                <a:off x="6967165" y="2565482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5" name="타원 25">
                <a:extLst>
                  <a:ext uri="{FF2B5EF4-FFF2-40B4-BE49-F238E27FC236}">
                    <a16:creationId xmlns:a16="http://schemas.microsoft.com/office/drawing/2014/main" id="{99AB3F7F-C528-2A4A-8C77-5F52D3C7A8BB}"/>
                  </a:ext>
                </a:extLst>
              </p:cNvPr>
              <p:cNvSpPr/>
              <p:nvPr/>
            </p:nvSpPr>
            <p:spPr>
              <a:xfrm>
                <a:off x="6277483" y="3849915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6" name="오른쪽 화살표 374">
                <a:extLst>
                  <a:ext uri="{FF2B5EF4-FFF2-40B4-BE49-F238E27FC236}">
                    <a16:creationId xmlns:a16="http://schemas.microsoft.com/office/drawing/2014/main" id="{1F3438BD-74F1-AD48-95B6-C763C516510F}"/>
                  </a:ext>
                </a:extLst>
              </p:cNvPr>
              <p:cNvSpPr/>
              <p:nvPr/>
            </p:nvSpPr>
            <p:spPr bwMode="auto">
              <a:xfrm rot="16659393">
                <a:off x="6215020" y="3416823"/>
                <a:ext cx="565646" cy="236953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7" name="오른쪽 화살표 375">
                <a:extLst>
                  <a:ext uri="{FF2B5EF4-FFF2-40B4-BE49-F238E27FC236}">
                    <a16:creationId xmlns:a16="http://schemas.microsoft.com/office/drawing/2014/main" id="{6EE4331A-1807-FF40-AA33-C23CA2A212F7}"/>
                  </a:ext>
                </a:extLst>
              </p:cNvPr>
              <p:cNvSpPr/>
              <p:nvPr/>
            </p:nvSpPr>
            <p:spPr bwMode="auto">
              <a:xfrm rot="8637073">
                <a:off x="6656981" y="2797890"/>
                <a:ext cx="330919" cy="264602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8" name="오른쪽 화살표 376">
                <a:extLst>
                  <a:ext uri="{FF2B5EF4-FFF2-40B4-BE49-F238E27FC236}">
                    <a16:creationId xmlns:a16="http://schemas.microsoft.com/office/drawing/2014/main" id="{27D85345-1028-4F4E-B0BB-FF6A3C8F1E45}"/>
                  </a:ext>
                </a:extLst>
              </p:cNvPr>
              <p:cNvSpPr/>
              <p:nvPr/>
            </p:nvSpPr>
            <p:spPr bwMode="auto">
              <a:xfrm rot="1380116">
                <a:off x="5936879" y="2823630"/>
                <a:ext cx="543036" cy="236713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52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2996"/>
            <a:ext cx="8077200" cy="488327"/>
          </a:xfrm>
        </p:spPr>
        <p:txBody>
          <a:bodyPr/>
          <a:lstStyle/>
          <a:p>
            <a:r>
              <a:rPr lang="en-US" dirty="0"/>
              <a:t>Parallel Unstructured Mesh for Particle in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86" y="910831"/>
            <a:ext cx="8979614" cy="5615745"/>
          </a:xfrm>
        </p:spPr>
        <p:txBody>
          <a:bodyPr/>
          <a:lstStyle/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Mesh distributed in </a:t>
            </a:r>
            <a:r>
              <a:rPr lang="en-US" dirty="0" err="1"/>
              <a:t>PICparts</a:t>
            </a:r>
            <a:r>
              <a:rPr lang="en-US" dirty="0"/>
              <a:t> defined by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Set of non-overlapping parts,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Plus sufficient buffer to keep particles on part in a push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Original version employed element level linked buffer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Substantial memory overhead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Being used in initial version of </a:t>
            </a:r>
            <a:r>
              <a:rPr lang="en-US" sz="2000" dirty="0" err="1"/>
              <a:t>XGCm</a:t>
            </a:r>
            <a:r>
              <a:rPr lang="en-US" sz="2000" dirty="0"/>
              <a:t> edge </a:t>
            </a:r>
            <a:br>
              <a:rPr lang="en-US" sz="2000" dirty="0"/>
            </a:br>
            <a:r>
              <a:rPr lang="en-US" sz="2000" dirty="0"/>
              <a:t>plasma – to be swapped out for modified one 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Modified approach focused on more compact</a:t>
            </a:r>
            <a:br>
              <a:rPr lang="en-US" dirty="0"/>
            </a:br>
            <a:r>
              <a:rPr lang="en-US" dirty="0"/>
              <a:t>data and GPU execution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err="1"/>
              <a:t>PICpart</a:t>
            </a:r>
            <a:r>
              <a:rPr lang="en-US" sz="2000" dirty="0"/>
              <a:t> is a “part” and sufficient </a:t>
            </a:r>
            <a:br>
              <a:rPr lang="en-US" sz="2000" dirty="0"/>
            </a:br>
            <a:r>
              <a:rPr lang="en-US" sz="2000" dirty="0"/>
              <a:t>neighboring parts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Memory requirements reduced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Being used in </a:t>
            </a:r>
            <a:r>
              <a:rPr lang="en-US" sz="2000" dirty="0" err="1"/>
              <a:t>GITRm</a:t>
            </a:r>
            <a:r>
              <a:rPr lang="en-US" sz="2000" dirty="0"/>
              <a:t> impurity transport  </a:t>
            </a:r>
          </a:p>
          <a:p>
            <a:pPr marL="11113" lvl="1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Both approaches support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Migration of particles between pushes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Dynamic load balancing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" name="image10.png">
            <a:extLst>
              <a:ext uri="{FF2B5EF4-FFF2-40B4-BE49-F238E27FC236}">
                <a16:creationId xmlns:a16="http://schemas.microsoft.com/office/drawing/2014/main" id="{D5A911ED-B7AB-F741-8B41-FA0A0FCA4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282" y="2981927"/>
            <a:ext cx="1943318" cy="38341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" name="Shape 471">
            <a:extLst>
              <a:ext uri="{FF2B5EF4-FFF2-40B4-BE49-F238E27FC236}">
                <a16:creationId xmlns:a16="http://schemas.microsoft.com/office/drawing/2014/main" id="{960A2316-E230-C84A-BECA-B3BB671ED147}"/>
              </a:ext>
            </a:extLst>
          </p:cNvPr>
          <p:cNvSpPr/>
          <p:nvPr/>
        </p:nvSpPr>
        <p:spPr>
          <a:xfrm>
            <a:off x="7409543" y="2559011"/>
            <a:ext cx="1661886" cy="381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700"/>
            </a:lvl1pPr>
          </a:lstStyle>
          <a:p>
            <a:r>
              <a:rPr lang="en-US" dirty="0"/>
              <a:t>Two </a:t>
            </a:r>
            <a:r>
              <a:rPr lang="en-US" dirty="0" err="1"/>
              <a:t>PICparts</a:t>
            </a:r>
            <a:r>
              <a:rPr lang="en-US" dirty="0"/>
              <a:t> defined in terms of whole parts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99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Approach </a:t>
            </a:r>
            <a:r>
              <a:rPr lang="mr-IN" dirty="0"/>
              <a:t>–</a:t>
            </a:r>
            <a:r>
              <a:rPr lang="en-US" dirty="0"/>
              <a:t> Directly Use Current PUMI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70538"/>
          </a:xfrm>
        </p:spPr>
        <p:txBody>
          <a:bodyPr/>
          <a:lstStyle/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PUMI originally developed for MPI based parallel mesh adaptation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Devised method using distributed mesh with heavy overlay</a:t>
            </a:r>
          </a:p>
          <a:p>
            <a:pPr marL="914400" lvl="2" indent="-3429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Use standard ghosting methods introduces large numbers of “remote copy” pointers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Method being implemented in a version of XGC </a:t>
            </a:r>
          </a:p>
          <a:p>
            <a:pPr marL="912813" lvl="2" indent="-341313" defTabSz="8001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Substantial code development since all core data structures are different </a:t>
            </a:r>
          </a:p>
          <a:p>
            <a:pPr marL="912813" lvl="2" indent="-341313" defTabSz="8001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Physics/</a:t>
            </a:r>
            <a:r>
              <a:rPr lang="en-US" sz="2400" dirty="0" err="1"/>
              <a:t>numerics</a:t>
            </a:r>
            <a:r>
              <a:rPr lang="en-US" sz="2400" dirty="0"/>
              <a:t> same as XGC </a:t>
            </a:r>
            <a:r>
              <a:rPr lang="mr-IN" sz="2400" dirty="0"/>
              <a:t>–</a:t>
            </a:r>
            <a:r>
              <a:rPr lang="en-US" sz="2400" dirty="0"/>
              <a:t> currently targeting only the basic physics modeling capabilities in XGC</a:t>
            </a:r>
          </a:p>
          <a:p>
            <a:pPr marL="912813" lvl="2" indent="-341313" defTabSz="8001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Do not expect it to be efficient enough in current form</a:t>
            </a:r>
          </a:p>
          <a:p>
            <a:pPr marL="1257300" lvl="3" indent="-306388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Next version will use similar </a:t>
            </a:r>
            <a:br>
              <a:rPr lang="en-US" sz="2400" dirty="0"/>
            </a:br>
            <a:r>
              <a:rPr lang="en-US" sz="2400" dirty="0"/>
              <a:t>structures </a:t>
            </a:r>
            <a:r>
              <a:rPr lang="mr-IN" sz="2400" dirty="0"/>
              <a:t>–</a:t>
            </a:r>
            <a:r>
              <a:rPr lang="en-US" sz="2400" dirty="0"/>
              <a:t> effort not wasted</a:t>
            </a:r>
          </a:p>
          <a:p>
            <a:pPr marL="1257300" lvl="3" indent="-306388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Will gain valuable insights  </a:t>
            </a:r>
          </a:p>
          <a:p>
            <a:pPr marL="863599" lvl="2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4C8199-9254-8E4B-943F-F52A4878A8E3}"/>
              </a:ext>
            </a:extLst>
          </p:cNvPr>
          <p:cNvGrpSpPr/>
          <p:nvPr/>
        </p:nvGrpSpPr>
        <p:grpSpPr>
          <a:xfrm>
            <a:off x="5784345" y="4777094"/>
            <a:ext cx="2691998" cy="2057186"/>
            <a:chOff x="571500" y="4834151"/>
            <a:chExt cx="2691998" cy="2057186"/>
          </a:xfrm>
        </p:grpSpPr>
        <p:pic>
          <p:nvPicPr>
            <p:cNvPr id="6" name="Picture 5" descr="16-part-mesh.png">
              <a:extLst>
                <a:ext uri="{FF2B5EF4-FFF2-40B4-BE49-F238E27FC236}">
                  <a16:creationId xmlns:a16="http://schemas.microsoft.com/office/drawing/2014/main" id="{742872FE-A839-684E-8EBA-BEC4B5FB3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00" y="4834151"/>
              <a:ext cx="1062061" cy="202384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BC1537-B154-A04A-8C27-4C1CE719C4E7}"/>
                </a:ext>
              </a:extLst>
            </p:cNvPr>
            <p:cNvSpPr/>
            <p:nvPr/>
          </p:nvSpPr>
          <p:spPr bwMode="auto">
            <a:xfrm>
              <a:off x="762001" y="5435600"/>
              <a:ext cx="469900" cy="4445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CEDB219-CE01-A143-942F-64DAD8BF8D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70000" y="5638802"/>
              <a:ext cx="58224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9" name="Picture 8" descr="part8(green)+4-ghost-layers.png">
              <a:extLst>
                <a:ext uri="{FF2B5EF4-FFF2-40B4-BE49-F238E27FC236}">
                  <a16:creationId xmlns:a16="http://schemas.microsoft.com/office/drawing/2014/main" id="{7B3C49EB-6A9D-C244-ABC3-9289069C0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606" y="4858970"/>
              <a:ext cx="1357892" cy="1709522"/>
            </a:xfrm>
            <a:prstGeom prst="rect">
              <a:avLst/>
            </a:prstGeom>
          </p:spPr>
        </p:pic>
        <p:sp>
          <p:nvSpPr>
            <p:cNvPr id="10" name="Shape 471">
              <a:extLst>
                <a:ext uri="{FF2B5EF4-FFF2-40B4-BE49-F238E27FC236}">
                  <a16:creationId xmlns:a16="http://schemas.microsoft.com/office/drawing/2014/main" id="{13C6FBEA-BD55-A74E-B1F2-0E1EF8B5289A}"/>
                </a:ext>
              </a:extLst>
            </p:cNvPr>
            <p:cNvSpPr/>
            <p:nvPr/>
          </p:nvSpPr>
          <p:spPr>
            <a:xfrm>
              <a:off x="1973683" y="6510337"/>
              <a:ext cx="1221737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700"/>
              </a:lvl1pPr>
            </a:lstStyle>
            <a:p>
              <a:r>
                <a:rPr lang="en-US" dirty="0"/>
                <a:t>A </a:t>
              </a:r>
              <a:r>
                <a:rPr lang="en-US" dirty="0" err="1"/>
                <a:t>PICpart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0171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Adjacency-Based </a:t>
            </a:r>
            <a:r>
              <a:rPr dirty="0"/>
              <a:t>Particle Search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101600" y="820836"/>
            <a:ext cx="9042400" cy="297433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</a:t>
            </a:r>
            <a:r>
              <a:rPr dirty="0"/>
              <a:t>equire </a:t>
            </a:r>
            <a:r>
              <a:rPr lang="en-US" dirty="0"/>
              <a:t>knowledge of element that particle is in after push</a:t>
            </a:r>
            <a:endParaRPr dirty="0"/>
          </a:p>
          <a:p>
            <a:pPr marL="460375" lvl="1" indent="-285750">
              <a:spcBef>
                <a:spcPts val="0"/>
              </a:spcBef>
              <a:buClrTx/>
              <a:buSzPct val="100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Particle motion small per time step</a:t>
            </a:r>
            <a:endParaRPr dirty="0"/>
          </a:p>
          <a:p>
            <a:pPr marL="460375" lvl="1" indent="-285750">
              <a:spcBef>
                <a:spcPts val="0"/>
              </a:spcBef>
              <a:buClrTx/>
              <a:buSzPct val="100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Using mesh adjacencies on distributed mesh (needed information is local due to large overlaps)</a:t>
            </a:r>
          </a:p>
          <a:p>
            <a:pPr marL="460375" lvl="1" indent="-285750">
              <a:spcBef>
                <a:spcPts val="0"/>
              </a:spcBef>
              <a:buClrTx/>
              <a:buSzPct val="100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Many particles do not move to </a:t>
            </a:r>
            <a:br>
              <a:rPr lang="en-US" dirty="0"/>
            </a:br>
            <a:r>
              <a:rPr lang="en-US" dirty="0"/>
              <a:t>new element in a push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optimized parametric inversion </a:t>
            </a:r>
            <a:br>
              <a:rPr lang="en-US" dirty="0"/>
            </a:br>
            <a:r>
              <a:rPr lang="en-US" dirty="0"/>
              <a:t>for a 2.5 times improvement</a:t>
            </a:r>
          </a:p>
          <a:p>
            <a:pPr marL="460375" lvl="1" indent="-285750">
              <a:spcBef>
                <a:spcPts val="0"/>
              </a:spcBef>
              <a:buClrTx/>
              <a:buSzPct val="100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Overall &gt;4 times </a:t>
            </a:r>
            <a:br>
              <a:rPr lang="en-US" dirty="0"/>
            </a:br>
            <a:r>
              <a:rPr lang="en-US" dirty="0"/>
              <a:t>improvement</a:t>
            </a:r>
          </a:p>
          <a:p>
            <a:pPr marL="460375" lvl="1" indent="-285750">
              <a:spcBef>
                <a:spcPts val="0"/>
              </a:spcBef>
              <a:buClrTx/>
              <a:buSzPct val="100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90" name="adjsrchillstrn1_z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710172"/>
            <a:ext cx="1993900" cy="17371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adj_srch_prfm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2904067"/>
            <a:ext cx="4978400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</p:spPr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4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Approach </a:t>
            </a:r>
            <a:r>
              <a:rPr lang="mr-IN" dirty="0"/>
              <a:t>–</a:t>
            </a:r>
            <a:r>
              <a:rPr lang="en-US" dirty="0"/>
              <a:t> Being Defined/Implemented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70538"/>
          </a:xfrm>
        </p:spPr>
        <p:txBody>
          <a:bodyPr/>
          <a:lstStyle/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Defining a refined approach with modified mesh structures more suited to systems with accelerators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Distributed mesh will still be employ large overlap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Changes to gain efficiency for tracking mesh distribution</a:t>
            </a:r>
          </a:p>
          <a:p>
            <a:pPr marL="863600" lvl="1" indent="-3429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Overlaps will be complete parts of a partitioned mesh</a:t>
            </a:r>
          </a:p>
          <a:p>
            <a:pPr marL="863600" lvl="1" indent="-3429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Use global mesh element labeling (PUMI did not require)</a:t>
            </a:r>
          </a:p>
          <a:p>
            <a:pPr marL="863600" lvl="1" indent="-3429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Should allow dramatic reduction in volume of data needed to support particle migration</a:t>
            </a:r>
          </a:p>
          <a:p>
            <a:pPr marL="520700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Devising new data structures to more effectively support GPU based operations on particles</a:t>
            </a:r>
          </a:p>
          <a:p>
            <a:pPr marL="520700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First target is for a version of the GITR impurity transport code </a:t>
            </a:r>
          </a:p>
          <a:p>
            <a:pPr marL="863600" lvl="1" indent="-3429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Easier for testing since there is no field solve</a:t>
            </a:r>
          </a:p>
          <a:p>
            <a:pPr marL="863600" lvl="1" indent="-342900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Will use the partitioned mesh concept of having a core part, but initial version will have copy of entire mesh on each process (will move to distributed mesh later)</a:t>
            </a:r>
          </a:p>
          <a:p>
            <a:pPr marL="520700" lvl="2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2400" dirty="0"/>
          </a:p>
          <a:p>
            <a:pPr marL="863599" lvl="2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6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err="1"/>
              <a:t>PICpart</a:t>
            </a:r>
            <a:r>
              <a:rPr lang="en-US" dirty="0"/>
              <a:t>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77000" cy="5943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PICpart</a:t>
            </a:r>
            <a:r>
              <a:rPr lang="en-US" dirty="0"/>
              <a:t> will be </a:t>
            </a:r>
          </a:p>
          <a:p>
            <a:pPr lvl="1"/>
            <a:r>
              <a:rPr lang="en-US" dirty="0"/>
              <a:t>A part from a partitioned mesh </a:t>
            </a:r>
            <a:r>
              <a:rPr lang="mr-IN" dirty="0"/>
              <a:t>–</a:t>
            </a:r>
            <a:r>
              <a:rPr lang="en-US" dirty="0"/>
              <a:t> the core part. Note </a:t>
            </a:r>
            <a:r>
              <a:rPr lang="mr-IN" dirty="0"/>
              <a:t>–</a:t>
            </a:r>
            <a:r>
              <a:rPr lang="en-US" dirty="0"/>
              <a:t> there is no concern about “ownership” in the discussion </a:t>
            </a:r>
            <a:r>
              <a:rPr lang="mr-IN" dirty="0"/>
              <a:t>–</a:t>
            </a:r>
            <a:r>
              <a:rPr lang="en-US" dirty="0"/>
              <a:t> the core part is simply one that will be surrounded with enough buffer, plus </a:t>
            </a:r>
          </a:p>
          <a:p>
            <a:pPr lvl="1"/>
            <a:r>
              <a:rPr lang="en-US" dirty="0"/>
              <a:t>Surrounding parts such that we </a:t>
            </a:r>
            <a:br>
              <a:rPr lang="en-US" dirty="0"/>
            </a:br>
            <a:r>
              <a:rPr lang="en-US" dirty="0"/>
              <a:t>have sufficient buffer </a:t>
            </a:r>
            <a:r>
              <a:rPr lang="mr-IN" dirty="0"/>
              <a:t>–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/>
              <a:t>example the part B must be </a:t>
            </a:r>
            <a:br>
              <a:rPr lang="en-US" dirty="0"/>
            </a:br>
            <a:r>
              <a:rPr lang="en-US" dirty="0"/>
              <a:t>included in </a:t>
            </a:r>
            <a:r>
              <a:rPr lang="en-US" dirty="0" err="1"/>
              <a:t>PICpart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A as core</a:t>
            </a:r>
          </a:p>
          <a:p>
            <a:pPr lvl="1"/>
            <a:r>
              <a:rPr lang="en-US" dirty="0"/>
              <a:t>For XCG </a:t>
            </a:r>
            <a:r>
              <a:rPr lang="en-US" dirty="0" err="1"/>
              <a:t>PICpart</a:t>
            </a:r>
            <a:r>
              <a:rPr lang="en-US" dirty="0"/>
              <a:t> construction</a:t>
            </a:r>
            <a:br>
              <a:rPr lang="en-US" dirty="0"/>
            </a:br>
            <a:r>
              <a:rPr lang="en-US" dirty="0"/>
              <a:t>is straight forward</a:t>
            </a:r>
          </a:p>
          <a:p>
            <a:pPr lvl="1"/>
            <a:r>
              <a:rPr lang="en-US" dirty="0"/>
              <a:t>Safe zone construction for more</a:t>
            </a:r>
            <a:br>
              <a:rPr lang="en-US" dirty="0"/>
            </a:br>
            <a:r>
              <a:rPr lang="en-US" dirty="0"/>
              <a:t>general cases requires more consideration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image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1" y="838892"/>
            <a:ext cx="2755899" cy="53372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Shape 471"/>
          <p:cNvSpPr/>
          <p:nvPr/>
        </p:nvSpPr>
        <p:spPr>
          <a:xfrm>
            <a:off x="7213600" y="6083300"/>
            <a:ext cx="1930400" cy="77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700"/>
            </a:lvl1pPr>
          </a:lstStyle>
          <a:p>
            <a:r>
              <a:rPr lang="en-US" dirty="0"/>
              <a:t>Mesh Partition for general mesh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7617691" y="3869772"/>
            <a:ext cx="282581" cy="41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7027" y="3232741"/>
            <a:ext cx="282581" cy="41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pic>
        <p:nvPicPr>
          <p:cNvPr id="11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018" y="3581400"/>
            <a:ext cx="1351753" cy="2667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9329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Alternative Mesh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562600"/>
          </a:xfrm>
        </p:spPr>
        <p:txBody>
          <a:bodyPr/>
          <a:lstStyle/>
          <a:p>
            <a:r>
              <a:rPr lang="en-US" dirty="0"/>
              <a:t>Mesh data structures that support adaptation have evolved</a:t>
            </a:r>
          </a:p>
          <a:p>
            <a:pPr lvl="1"/>
            <a:r>
              <a:rPr lang="en-US" dirty="0"/>
              <a:t>Original structures had object oriented entity level class </a:t>
            </a:r>
            <a:br>
              <a:rPr lang="en-US" dirty="0"/>
            </a:br>
            <a:r>
              <a:rPr lang="mr-IN" dirty="0"/>
              <a:t>–</a:t>
            </a:r>
            <a:r>
              <a:rPr lang="en-US" dirty="0"/>
              <a:t> bad for GPUs</a:t>
            </a:r>
          </a:p>
          <a:p>
            <a:pPr lvl="1"/>
            <a:r>
              <a:rPr lang="en-US" dirty="0"/>
              <a:t>MDS (current PUMI) stores topology in modifiable, array-based, linked lists </a:t>
            </a:r>
            <a:r>
              <a:rPr lang="mr-IN" dirty="0"/>
              <a:t>–</a:t>
            </a:r>
            <a:r>
              <a:rPr lang="en-US" dirty="0"/>
              <a:t> OK for multi-core, managing array ‘holes’ and the ‘free list’ on GPUs during adapt not well suited for GPU execution</a:t>
            </a:r>
          </a:p>
          <a:p>
            <a:pPr lvl="1"/>
            <a:r>
              <a:rPr lang="en-US" dirty="0" err="1"/>
              <a:t>Omega_h</a:t>
            </a:r>
            <a:r>
              <a:rPr lang="en-US" dirty="0"/>
              <a:t> is a static mesh representation that has been developed for mesh adaptation on GPU’s </a:t>
            </a:r>
            <a:r>
              <a:rPr lang="mr-IN" dirty="0"/>
              <a:t>–</a:t>
            </a:r>
            <a:r>
              <a:rPr lang="en-US" dirty="0"/>
              <a:t>  simplex topology, linear geometry, structures rebuilt after changes (adaptation, migration/repartitioning)</a:t>
            </a:r>
          </a:p>
          <a:p>
            <a:pPr marL="233363" lvl="1" indent="0"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5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Omega_h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7124700" cy="5791200"/>
          </a:xfrm>
        </p:spPr>
        <p:txBody>
          <a:bodyPr/>
          <a:lstStyle/>
          <a:p>
            <a:r>
              <a:rPr lang="en-US" dirty="0"/>
              <a:t>Targeting </a:t>
            </a:r>
            <a:r>
              <a:rPr lang="en-US" dirty="0" err="1"/>
              <a:t>Omega_h</a:t>
            </a:r>
            <a:r>
              <a:rPr lang="en-US" dirty="0"/>
              <a:t> for use with version </a:t>
            </a:r>
            <a:br>
              <a:rPr lang="en-US" dirty="0"/>
            </a:br>
            <a:r>
              <a:rPr lang="en-US" dirty="0"/>
              <a:t>operating on GPU’s</a:t>
            </a:r>
          </a:p>
          <a:p>
            <a:endParaRPr lang="en-US" sz="1050" dirty="0"/>
          </a:p>
          <a:p>
            <a:r>
              <a:rPr lang="en-US" dirty="0" err="1"/>
              <a:t>Omega_h</a:t>
            </a:r>
            <a:r>
              <a:rPr lang="en-US" dirty="0"/>
              <a:t> features</a:t>
            </a:r>
          </a:p>
          <a:p>
            <a:pPr lvl="1"/>
            <a:r>
              <a:rPr lang="en-US" dirty="0"/>
              <a:t>Compact arrays ordered so that adjacent entities are aligned</a:t>
            </a:r>
          </a:p>
          <a:p>
            <a:pPr lvl="1"/>
            <a:r>
              <a:rPr lang="en-US" dirty="0"/>
              <a:t>BFS-like algorithms for effective </a:t>
            </a:r>
            <a:br>
              <a:rPr lang="en-US" dirty="0"/>
            </a:br>
            <a:r>
              <a:rPr lang="en-US" dirty="0"/>
              <a:t>local serial operations</a:t>
            </a:r>
          </a:p>
          <a:p>
            <a:pPr lvl="1"/>
            <a:r>
              <a:rPr lang="en-US" dirty="0"/>
              <a:t>Space filling curves to support </a:t>
            </a:r>
            <a:br>
              <a:rPr lang="en-US" dirty="0"/>
            </a:br>
            <a:r>
              <a:rPr lang="en-US" dirty="0"/>
              <a:t>parallelization</a:t>
            </a:r>
          </a:p>
          <a:p>
            <a:pPr lvl="1"/>
            <a:r>
              <a:rPr lang="en-US" dirty="0"/>
              <a:t>Independent set construction </a:t>
            </a:r>
            <a:br>
              <a:rPr lang="en-US" dirty="0"/>
            </a:br>
            <a:r>
              <a:rPr lang="en-US" dirty="0"/>
              <a:t>(currently for mesh adaptation)</a:t>
            </a:r>
          </a:p>
          <a:p>
            <a:pPr lvl="1"/>
            <a:r>
              <a:rPr lang="en-US" dirty="0"/>
              <a:t>On-node </a:t>
            </a:r>
            <a:r>
              <a:rPr lang="en-US" dirty="0" err="1"/>
              <a:t>OpenMP</a:t>
            </a:r>
            <a:r>
              <a:rPr lang="en-US" dirty="0"/>
              <a:t> or CUDA </a:t>
            </a:r>
            <a:br>
              <a:rPr lang="en-US" dirty="0"/>
            </a:br>
            <a:r>
              <a:rPr lang="en-US" dirty="0"/>
              <a:t>parallelism using </a:t>
            </a:r>
            <a:r>
              <a:rPr lang="en-US" dirty="0" err="1"/>
              <a:t>Kokkos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6164" r="8170" b="6429"/>
          <a:stretch/>
        </p:blipFill>
        <p:spPr>
          <a:xfrm>
            <a:off x="7202073" y="813972"/>
            <a:ext cx="1941927" cy="1941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0" y="4927423"/>
            <a:ext cx="2110063" cy="1930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36" y="4927423"/>
            <a:ext cx="2110064" cy="1930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7" y="3040019"/>
            <a:ext cx="2703443" cy="550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57" y="3835400"/>
            <a:ext cx="2759143" cy="8829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578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ibaned</a:t>
            </a:r>
            <a:r>
              <a:rPr lang="en-US" sz="2000" dirty="0"/>
              <a:t>/</a:t>
            </a:r>
            <a:r>
              <a:rPr lang="en-US" sz="2000" dirty="0" err="1"/>
              <a:t>omega_h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2526650"/>
      </p:ext>
    </p:extLst>
  </p:cSld>
  <p:clrMapOvr>
    <a:masterClrMapping/>
  </p:clrMapOvr>
</p:sld>
</file>

<file path=ppt/theme/theme1.xml><?xml version="1.0" encoding="utf-8"?>
<a:theme xmlns:a="http://schemas.openxmlformats.org/drawingml/2006/main" name="scorec-template-2">
  <a:themeElements>
    <a:clrScheme name="">
      <a:dk1>
        <a:srgbClr val="000000"/>
      </a:dk1>
      <a:lt1>
        <a:srgbClr val="FFFFFF"/>
      </a:lt1>
      <a:dk2>
        <a:srgbClr val="004E47"/>
      </a:dk2>
      <a:lt2>
        <a:srgbClr val="FFFFFF"/>
      </a:lt2>
      <a:accent1>
        <a:srgbClr val="006B61"/>
      </a:accent1>
      <a:accent2>
        <a:srgbClr val="676767"/>
      </a:accent2>
      <a:accent3>
        <a:srgbClr val="FFFFFF"/>
      </a:accent3>
      <a:accent4>
        <a:srgbClr val="000000"/>
      </a:accent4>
      <a:accent5>
        <a:srgbClr val="AABAB7"/>
      </a:accent5>
      <a:accent6>
        <a:srgbClr val="5D5D5D"/>
      </a:accent6>
      <a:hlink>
        <a:srgbClr val="004E47"/>
      </a:hlink>
      <a:folHlink>
        <a:srgbClr val="CECECE"/>
      </a:folHlink>
    </a:clrScheme>
    <a:fontScheme name="scorec-template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scorec-templa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rec-template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rec-template-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rec-template-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rec-template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rec-template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orec-template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HD:ERC PowerPoint:scorec:scorec-template-2</Template>
  <TotalTime>10051</TotalTime>
  <Pages>24</Pages>
  <Words>1264</Words>
  <Application>Microsoft Macintosh PowerPoint</Application>
  <PresentationFormat>On-screen Show (4:3)</PresentationFormat>
  <Paragraphs>279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</vt:lpstr>
      <vt:lpstr>Monotype Sorts</vt:lpstr>
      <vt:lpstr>Symbol</vt:lpstr>
      <vt:lpstr>Wingdings</vt:lpstr>
      <vt:lpstr>scorec-template-2</vt:lpstr>
      <vt:lpstr>Custom Design</vt:lpstr>
      <vt:lpstr>Parallel Particle-in-Cell Simulation  on Unstructured Meshes</vt:lpstr>
      <vt:lpstr>Parallel Unstructured Mesh for Particle in Cell</vt:lpstr>
      <vt:lpstr>Parallel Unstructured Mesh for Particle in Cell</vt:lpstr>
      <vt:lpstr>Initial Approach – Directly Use Current PUMI</vt:lpstr>
      <vt:lpstr>Adjacency-Based Particle Search</vt:lpstr>
      <vt:lpstr>Refined Approach – Being Defined/Implemented</vt:lpstr>
      <vt:lpstr>PICpart Construction</vt:lpstr>
      <vt:lpstr>Move to Alternative Mesh Structure</vt:lpstr>
      <vt:lpstr>Omega_h</vt:lpstr>
      <vt:lpstr>Particle Data Structures</vt:lpstr>
      <vt:lpstr>Particle Data Structures (cont.)</vt:lpstr>
      <vt:lpstr>Testing of New Data Structures</vt:lpstr>
      <vt:lpstr>PUMIpic for XGCm Gyrokinetic Code</vt:lpstr>
      <vt:lpstr>Example XGCm Operation: Field Transfers</vt:lpstr>
      <vt:lpstr>XGCm Edge Plasma Code based on PUMIpic</vt:lpstr>
      <vt:lpstr>Initial XGCm Test Problem Results </vt:lpstr>
      <vt:lpstr>Mesh Based GITR: GITRm</vt:lpstr>
      <vt:lpstr>Mesh-based GITR: GITRm – Preliminary Tests</vt:lpstr>
      <vt:lpstr>Closing Remarks</vt:lpstr>
    </vt:vector>
  </TitlesOfParts>
  <Company>SCORE, RPI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 Shephard</dc:creator>
  <cp:keywords/>
  <dc:description/>
  <cp:lastModifiedBy>Shephard, Mark S</cp:lastModifiedBy>
  <cp:revision>736</cp:revision>
  <cp:lastPrinted>2019-07-14T18:59:55Z</cp:lastPrinted>
  <dcterms:created xsi:type="dcterms:W3CDTF">2011-01-21T21:53:35Z</dcterms:created>
  <dcterms:modified xsi:type="dcterms:W3CDTF">2019-07-25T21:20:22Z</dcterms:modified>
</cp:coreProperties>
</file>