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66" r:id="rId2"/>
    <p:sldId id="732" r:id="rId3"/>
    <p:sldId id="734" r:id="rId4"/>
    <p:sldId id="741" r:id="rId5"/>
    <p:sldId id="739" r:id="rId6"/>
    <p:sldId id="725" r:id="rId7"/>
    <p:sldId id="1131" r:id="rId8"/>
    <p:sldId id="1193" r:id="rId9"/>
    <p:sldId id="1198" r:id="rId10"/>
    <p:sldId id="1203" r:id="rId11"/>
    <p:sldId id="1200" r:id="rId12"/>
    <p:sldId id="1201" r:id="rId13"/>
    <p:sldId id="1102" r:id="rId14"/>
    <p:sldId id="727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" pitchFamily="34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Diachin" initials="lad" lastIdx="1" clrIdx="0"/>
  <p:cmAuthor id="1" name="ST User" initials="SU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D4EE"/>
    <a:srgbClr val="E3A645"/>
    <a:srgbClr val="9999FF"/>
    <a:srgbClr val="3C938C"/>
    <a:srgbClr val="3C8C93"/>
    <a:srgbClr val="DFDFF5"/>
    <a:srgbClr val="124A91"/>
    <a:srgbClr val="55E604"/>
    <a:srgbClr val="242021"/>
    <a:srgbClr val="F3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3" autoAdjust="0"/>
    <p:restoredTop sz="87518" autoAdjust="0"/>
  </p:normalViewPr>
  <p:slideViewPr>
    <p:cSldViewPr snapToGrid="0">
      <p:cViewPr varScale="1">
        <p:scale>
          <a:sx n="124" d="100"/>
          <a:sy n="124" d="100"/>
        </p:scale>
        <p:origin x="19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EF080F96-2A2C-48EF-84C6-77EA9306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1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C5850C95-EB3C-46D2-9C24-CAE7AEB54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1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Current SOA before PISCEES: A structured grid finite difference code (1) without the ability to refine or adapt the mesh to where it is needed, such as runoff glaciers and (2) with robustness issues.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Performance is always a concern as well. 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These are being solved by the bullets at the bottom (AMR or unstructured gird, improved nonlinear and linear solvers, improved use of new architectures).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work this will enable that current State of Art does not: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Improved grid and discretization enables us to resolve the dynamics much better, including runoff glaciers and the grounding line (Ice/Ocean/Land triple point).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Robustness is critical for releasing the code to a broad community, and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evn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more, to release it as a subcomponent of an full Earth System Model coupled to ocean and land models.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Engagement with linear solvers experts (Adams,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Tuminaro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 critical for achieving speed and scalability of the major linear solver cost.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------------------------------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colors are ice flow – red is fast and needs refinement, blue is slow and can use coarser grids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Structured grid – aimed at getting the grounding line very accurate (where ice goes from touching land to going over the ocean) – when on the bedrock a very large friction coefficient and goes to almost no friction 0 this impacts the rate of the formation ice break/ice bergs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Finite element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trilinos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code – static refinement – no dynamic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adaptivity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  Aiming for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callibration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and parameter inversion problem.  A lot of data and coefficients in the models – want to create a self consistent initial condition and then propagate into the future so we can do better predictions.  The initialization of the model is the bulk of the work – if we can’t calibrate the model so that today looks like today, there is very little hope of getting tomorrow correct.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 the first year, have written the solvers.  Now can co the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callibration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with uncertainty – will involve quest as well.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Second part for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fastmath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work – implicit solvers.   Nonlinear methods and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Homotopy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and FAS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multigrid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; majority of the time is in the iterative solves so have been spending a lot of time.  Spans the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FASTMath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topic areas very well.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40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8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33561" y="629278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48" charset="-128"/>
            </a:endParaRP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35475"/>
            <a:ext cx="6553200" cy="79692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>
                <a:solidFill>
                  <a:srgbClr val="124A9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27063" y="1892300"/>
            <a:ext cx="7772400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645"/>
            <a:ext cx="3850824" cy="1364194"/>
          </a:xfrm>
          <a:prstGeom prst="rect">
            <a:avLst/>
          </a:prstGeom>
        </p:spPr>
      </p:pic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45080" y="644518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/>
          <a:lstStyle/>
          <a:p>
            <a:pPr eaLnBrk="1" hangingPunct="1">
              <a:defRPr/>
            </a:pPr>
            <a:endParaRPr lang="en-US" sz="2400" b="1">
              <a:solidFill>
                <a:srgbClr val="124A91"/>
              </a:solidFill>
              <a:latin typeface="Arial Narrow" pitchFamily="34" charset="0"/>
              <a:ea typeface="ＭＳ Ｐゴシック" pitchFamily="48" charset="-128"/>
            </a:endParaRPr>
          </a:p>
        </p:txBody>
      </p:sp>
      <p:sp>
        <p:nvSpPr>
          <p:cNvPr id="31" name="Rectangle 11"/>
          <p:cNvSpPr>
            <a:spLocks noChangeArrowheads="1"/>
          </p:cNvSpPr>
          <p:nvPr userDrawn="1"/>
        </p:nvSpPr>
        <p:spPr bwMode="auto">
          <a:xfrm>
            <a:off x="589350" y="5726253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/>
          <a:lstStyle/>
          <a:p>
            <a:pPr eaLnBrk="1" hangingPunct="1">
              <a:defRPr/>
            </a:pPr>
            <a:endParaRPr lang="en-US" sz="2400" b="1">
              <a:solidFill>
                <a:srgbClr val="124A91"/>
              </a:solidFill>
              <a:latin typeface="Arial Narrow" pitchFamily="34" charset="0"/>
              <a:ea typeface="ＭＳ Ｐゴシック" pitchFamily="48" charset="-128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324" y="5713964"/>
            <a:ext cx="1174550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0445" y="5713964"/>
            <a:ext cx="608329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8880" y="5691817"/>
            <a:ext cx="726111" cy="5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857" y="5713964"/>
            <a:ext cx="1022106" cy="52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7617" y="6379137"/>
            <a:ext cx="449369" cy="43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9548" y="6421398"/>
            <a:ext cx="1745310" cy="35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2DC67-6DD6-0D46-A78E-92035261B7B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09" y="5708298"/>
            <a:ext cx="1027731" cy="531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AD7C8-1C4B-ED42-A0B8-D8EF47262A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72" y="6389349"/>
            <a:ext cx="1642713" cy="416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FAB0A4-EBD6-B340-9028-E1E10E6E5F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3" y="6322820"/>
            <a:ext cx="1199490" cy="549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A5442-3656-284B-9F0C-1C8D64D663A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93" y="6399411"/>
            <a:ext cx="1689100" cy="40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4775" y="6546539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707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324600"/>
            <a:ext cx="569595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24A9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24A9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24A91"/>
              </a:buClr>
              <a:buSzPts val="2400"/>
              <a:buFont typeface="Noto Sans Symbols"/>
              <a:buChar char="−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Noto Sans Symbols"/>
              <a:buChar char="−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Arimo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Arimo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Arimo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Arimo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124A91"/>
              </a:buClr>
              <a:buSzPts val="2000"/>
              <a:buFont typeface="Arimo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0F669-B36F-B348-BF1B-3BEA981A5D9A}"/>
              </a:ext>
            </a:extLst>
          </p:cNvPr>
          <p:cNvSpPr txBox="1"/>
          <p:nvPr userDrawn="1"/>
        </p:nvSpPr>
        <p:spPr>
          <a:xfrm>
            <a:off x="8610600" y="6596390"/>
            <a:ext cx="531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54FA5B-5769-644C-88FA-601A656433C9}" type="slidenum">
              <a:rPr lang="en-US" sz="1200" baseline="0" smtClean="0"/>
              <a:pPr algn="r"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5780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990600"/>
            <a:ext cx="9142413" cy="152400"/>
            <a:chOff x="0" y="0"/>
            <a:chExt cx="5760" cy="708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Helvetica" pitchFamily="48" charset="0"/>
                <a:ea typeface="ＭＳ Ｐゴシック" pitchFamily="48" charset="-128"/>
              </a:endParaRPr>
            </a:p>
          </p:txBody>
        </p:sp>
      </p:grpSp>
      <p:sp>
        <p:nvSpPr>
          <p:cNvPr id="615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2995"/>
            <a:ext cx="8077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228490" y="6740885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39A6"/>
              </a:solidFill>
              <a:latin typeface="Impact" pitchFamily="34" charset="0"/>
              <a:ea typeface="ＭＳ Ｐゴシック" pitchFamily="48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990490" y="5895265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235196"/>
            <a:ext cx="1657350" cy="5871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4" r:id="rId2"/>
    <p:sldLayoutId id="2147483906" r:id="rId3"/>
    <p:sldLayoutId id="2147483907" r:id="rId4"/>
    <p:sldLayoutId id="2147483908" r:id="rId5"/>
    <p:sldLayoutId id="2147483909" r:id="rId6"/>
    <p:sldLayoutId id="2147483914" r:id="rId7"/>
    <p:sldLayoutId id="2147483915" r:id="rId8"/>
    <p:sldLayoutId id="2147483917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4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8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18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pitchFamily="-112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1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Unstructured Mesh Methods for </a:t>
            </a:r>
            <a:br>
              <a:rPr lang="en-US" dirty="0"/>
            </a:br>
            <a:r>
              <a:rPr lang="en-US" dirty="0"/>
              <a:t>Particle in Cell Simulations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82193" y="3622672"/>
            <a:ext cx="8907695" cy="2374900"/>
          </a:xfrm>
        </p:spPr>
        <p:txBody>
          <a:bodyPr/>
          <a:lstStyle/>
          <a:p>
            <a:r>
              <a:rPr lang="en-US" sz="1800" dirty="0"/>
              <a:t>M. Adams</a:t>
            </a:r>
            <a:r>
              <a:rPr lang="en-US" sz="1800" baseline="30000" dirty="0"/>
              <a:t>1</a:t>
            </a:r>
            <a:r>
              <a:rPr lang="en-US" sz="1800" dirty="0"/>
              <a:t>, D. Ibanez</a:t>
            </a:r>
            <a:r>
              <a:rPr lang="en-US" sz="1800" baseline="30000" dirty="0"/>
              <a:t>2</a:t>
            </a:r>
            <a:r>
              <a:rPr lang="en-US" sz="1800" dirty="0"/>
              <a:t>, M. Kneplay</a:t>
            </a:r>
            <a:r>
              <a:rPr lang="en-US" sz="1800" baseline="30000" dirty="0"/>
              <a:t>3</a:t>
            </a:r>
            <a:r>
              <a:rPr lang="en-US" sz="1800" dirty="0"/>
              <a:t>, G. Perumpilly</a:t>
            </a:r>
            <a:r>
              <a:rPr lang="en-US" sz="1800" baseline="30000" dirty="0"/>
              <a:t>4</a:t>
            </a:r>
            <a:r>
              <a:rPr lang="en-US" sz="1800" dirty="0"/>
              <a:t>, O. Sahni</a:t>
            </a:r>
            <a:r>
              <a:rPr lang="en-US" sz="1800" baseline="30000" dirty="0"/>
              <a:t>4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M.S. Shephard</a:t>
            </a:r>
            <a:r>
              <a:rPr lang="en-US" sz="1800" baseline="30000" dirty="0"/>
              <a:t>4</a:t>
            </a:r>
            <a:r>
              <a:rPr lang="en-US" sz="1800" dirty="0"/>
              <a:t>, C.W. Smith</a:t>
            </a:r>
            <a:r>
              <a:rPr lang="en-US" sz="1800" baseline="30000" dirty="0"/>
              <a:t>4</a:t>
            </a:r>
            <a:r>
              <a:rPr lang="en-US" sz="1800" dirty="0"/>
              <a:t>, C. Zhang</a:t>
            </a:r>
            <a:r>
              <a:rPr lang="en-US" sz="1800" baseline="30000" dirty="0"/>
              <a:t>4</a:t>
            </a:r>
          </a:p>
          <a:p>
            <a:r>
              <a:rPr lang="en-US" sz="1800" baseline="30000" dirty="0"/>
              <a:t>1</a:t>
            </a:r>
            <a:r>
              <a:rPr lang="en-US" sz="1800" dirty="0"/>
              <a:t>Lawrence Berkeley National Laboratory</a:t>
            </a:r>
            <a:br>
              <a:rPr lang="en-US" sz="1800" dirty="0"/>
            </a:br>
            <a:r>
              <a:rPr lang="en-US" sz="1800" baseline="30000" dirty="0"/>
              <a:t>2</a:t>
            </a:r>
            <a:r>
              <a:rPr lang="en-US" sz="1800" dirty="0"/>
              <a:t>Sandia National Labs</a:t>
            </a:r>
            <a:br>
              <a:rPr lang="en-US" sz="1800" dirty="0"/>
            </a:br>
            <a:r>
              <a:rPr lang="en-US" sz="1800" baseline="30000" dirty="0"/>
              <a:t>3</a:t>
            </a:r>
            <a:r>
              <a:rPr lang="en-US" sz="1800" dirty="0"/>
              <a:t>Uinversity at Buffalo</a:t>
            </a:r>
            <a:br>
              <a:rPr lang="en-US" sz="1800" baseline="30000" dirty="0"/>
            </a:br>
            <a:r>
              <a:rPr lang="en-US" sz="1800" baseline="30000" dirty="0"/>
              <a:t>3</a:t>
            </a:r>
            <a:r>
              <a:rPr lang="en-US" sz="1800" dirty="0"/>
              <a:t>Rensselaer Polytechnic Institute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898"/>
            <a:ext cx="8991600" cy="5625101"/>
          </a:xfrm>
        </p:spPr>
        <p:txBody>
          <a:bodyPr/>
          <a:lstStyle/>
          <a:p>
            <a:pPr>
              <a:buSzPct val="140000"/>
            </a:pPr>
            <a:r>
              <a:rPr lang="en-US" dirty="0"/>
              <a:t>The layout of particles in memory is critical for high performance push, scatter, and gather operations on GPUs.</a:t>
            </a:r>
            <a:endParaRPr lang="en-US" sz="800" dirty="0"/>
          </a:p>
          <a:p>
            <a:pPr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dirty="0"/>
              <a:t>Particle data structure requirements: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Optimizes push, scatter, and gather operations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Associates particles with mesh elements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Changes in the number of particles per element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Evenly distributes work with a range of particle distributions (e.g. uniform, Gaussian, exponential, etc.) 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Stores a lot of particles per GPU </a:t>
            </a:r>
            <a:r>
              <a:rPr lang="mr-IN" sz="2000" dirty="0"/>
              <a:t>–</a:t>
            </a:r>
            <a:r>
              <a:rPr lang="en-US" sz="2000" dirty="0"/>
              <a:t> low overhead </a:t>
            </a:r>
            <a:endParaRPr lang="en-US" sz="700" dirty="0"/>
          </a:p>
          <a:p>
            <a:pPr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dirty="0"/>
              <a:t>Mesh data structure requirements: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Provide required adjacency information on GPU</a:t>
            </a:r>
          </a:p>
          <a:p>
            <a:pPr lvl="1">
              <a:lnSpc>
                <a:spcPts val="2700"/>
              </a:lnSpc>
              <a:spcAft>
                <a:spcPts val="0"/>
              </a:spcAft>
              <a:buSzPct val="140000"/>
            </a:pPr>
            <a:r>
              <a:rPr lang="en-US" sz="2000" dirty="0"/>
              <a:t>Reduce irregular memory accesses by building arrays of mesh field information needed for particles.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7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492" y="3659967"/>
            <a:ext cx="4059811" cy="2590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Data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07119"/>
            <a:ext cx="8077200" cy="4724400"/>
          </a:xfrm>
        </p:spPr>
        <p:txBody>
          <a:bodyPr/>
          <a:lstStyle/>
          <a:p>
            <a:pPr>
              <a:buSzPct val="140000"/>
            </a:pPr>
            <a:r>
              <a:rPr lang="en-US" dirty="0"/>
              <a:t>Simple </a:t>
            </a:r>
            <a:r>
              <a:rPr lang="mr-IN" dirty="0"/>
              <a:t>–</a:t>
            </a:r>
            <a:r>
              <a:rPr lang="en-US" dirty="0"/>
              <a:t> Flat Arrays</a:t>
            </a:r>
          </a:p>
          <a:p>
            <a:pPr lvl="1">
              <a:buSzPct val="140000"/>
            </a:pPr>
            <a:r>
              <a:rPr lang="en-US" sz="2000" dirty="0"/>
              <a:t>Layout: 1D arrays of particle data  </a:t>
            </a:r>
          </a:p>
          <a:p>
            <a:pPr lvl="1">
              <a:buSzPct val="140000"/>
            </a:pPr>
            <a:r>
              <a:rPr lang="en-US" sz="2000" dirty="0"/>
              <a:t>Pros </a:t>
            </a:r>
            <a:r>
              <a:rPr lang="mr-IN" sz="2000" dirty="0"/>
              <a:t>–</a:t>
            </a:r>
            <a:r>
              <a:rPr lang="en-US" sz="2000" dirty="0"/>
              <a:t> Simple, Fast push, max</a:t>
            </a:r>
            <a:br>
              <a:rPr lang="en-US" sz="2000" dirty="0"/>
            </a:br>
            <a:r>
              <a:rPr lang="en-US" sz="2000" dirty="0"/>
              <a:t>concurrency (1 particle/thread)</a:t>
            </a:r>
          </a:p>
          <a:p>
            <a:pPr lvl="1">
              <a:buSzPct val="140000"/>
            </a:pPr>
            <a:r>
              <a:rPr lang="en-US" sz="2000" dirty="0"/>
              <a:t>Cons </a:t>
            </a:r>
            <a:r>
              <a:rPr lang="mr-IN" sz="2000" dirty="0"/>
              <a:t>–</a:t>
            </a:r>
            <a:r>
              <a:rPr lang="en-US" sz="2000" dirty="0"/>
              <a:t> High performance of </a:t>
            </a:r>
            <a:br>
              <a:rPr lang="en-US" sz="2000" dirty="0"/>
            </a:br>
            <a:r>
              <a:rPr lang="en-US" sz="2000" dirty="0"/>
              <a:t>scatter/gather will likely require </a:t>
            </a:r>
            <a:br>
              <a:rPr lang="en-US" sz="2000" dirty="0"/>
            </a:br>
            <a:r>
              <a:rPr lang="en-US" sz="2000" dirty="0"/>
              <a:t>a lot of memory</a:t>
            </a:r>
          </a:p>
          <a:p>
            <a:pPr>
              <a:buSzPct val="140000"/>
            </a:pPr>
            <a:r>
              <a:rPr lang="en-US" dirty="0"/>
              <a:t>Fancy </a:t>
            </a:r>
            <a:r>
              <a:rPr lang="mr-IN" dirty="0"/>
              <a:t>–</a:t>
            </a:r>
            <a:r>
              <a:rPr lang="en-US" dirty="0"/>
              <a:t> Sell-C-</a:t>
            </a:r>
            <a:r>
              <a:rPr lang="en-US" dirty="0" err="1"/>
              <a:t>σ</a:t>
            </a:r>
            <a:r>
              <a:rPr lang="en-US" dirty="0"/>
              <a:t> (SCS)</a:t>
            </a:r>
          </a:p>
          <a:p>
            <a:pPr lvl="1">
              <a:buSzPct val="140000"/>
            </a:pPr>
            <a:r>
              <a:rPr lang="en-US" sz="2000" dirty="0"/>
              <a:t>Layout: rotated and sorted CSR, </a:t>
            </a:r>
            <a:br>
              <a:rPr lang="en-US" sz="2000" dirty="0"/>
            </a:br>
            <a:r>
              <a:rPr lang="en-US" sz="2000" dirty="0"/>
              <a:t>a row has the particles of an element</a:t>
            </a:r>
          </a:p>
          <a:p>
            <a:pPr lvl="1">
              <a:buSzPct val="140000"/>
            </a:pPr>
            <a:r>
              <a:rPr lang="en-US" sz="2000" dirty="0"/>
              <a:t>Pros </a:t>
            </a:r>
            <a:r>
              <a:rPr lang="mr-IN" sz="2000" dirty="0"/>
              <a:t>–</a:t>
            </a:r>
            <a:r>
              <a:rPr lang="en-US" sz="2000" dirty="0"/>
              <a:t> Fast push, lower memory </a:t>
            </a:r>
            <a:br>
              <a:rPr lang="en-US" sz="2000" dirty="0"/>
            </a:br>
            <a:r>
              <a:rPr lang="en-US" sz="2000" dirty="0"/>
              <a:t>usage for scatter/gather</a:t>
            </a:r>
          </a:p>
          <a:p>
            <a:pPr lvl="1">
              <a:buSzPct val="140000"/>
            </a:pPr>
            <a:r>
              <a:rPr lang="en-US" sz="2000" dirty="0"/>
              <a:t>Cons </a:t>
            </a:r>
            <a:r>
              <a:rPr lang="mr-IN" sz="2000" dirty="0"/>
              <a:t>–</a:t>
            </a:r>
            <a:r>
              <a:rPr lang="en-US" sz="2000" dirty="0"/>
              <a:t> Complexity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78" y="1236588"/>
            <a:ext cx="1831038" cy="2493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7453" y="6310887"/>
            <a:ext cx="429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CSR (top), SCS with vertical slicing (bottom)</a:t>
            </a:r>
            <a:br>
              <a:rPr lang="en-US" sz="1400" dirty="0"/>
            </a:br>
            <a:r>
              <a:rPr lang="en-US" sz="1400" dirty="0" err="1"/>
              <a:t>Besta</a:t>
            </a:r>
            <a:r>
              <a:rPr lang="en-US" sz="1400" dirty="0"/>
              <a:t>, </a:t>
            </a:r>
            <a:r>
              <a:rPr lang="en-US" sz="1400" dirty="0" err="1"/>
              <a:t>Marending</a:t>
            </a:r>
            <a:r>
              <a:rPr lang="en-US" sz="1400" dirty="0"/>
              <a:t>, </a:t>
            </a:r>
            <a:r>
              <a:rPr lang="en-US" sz="1400" dirty="0" err="1"/>
              <a:t>Hoefler</a:t>
            </a:r>
            <a:r>
              <a:rPr lang="en-US" sz="1400" dirty="0"/>
              <a:t>, IPDPS 2017 </a:t>
            </a:r>
          </a:p>
        </p:txBody>
      </p:sp>
    </p:spTree>
    <p:extLst>
      <p:ext uri="{BB962C8B-B14F-4D97-AF65-F5344CB8AC3E}">
        <p14:creationId xmlns:p14="http://schemas.microsoft.com/office/powerpoint/2010/main" val="150998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Push Experiment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784" y="2743200"/>
            <a:ext cx="6499327" cy="41147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199" y="1082769"/>
            <a:ext cx="9144000" cy="39948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8636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160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dirty="0"/>
              <a:t>Compute random particle position using parent ‘element’ field</a:t>
            </a:r>
          </a:p>
          <a:p>
            <a:pPr lvl="1"/>
            <a:r>
              <a:rPr lang="en-US" sz="2000" dirty="0"/>
              <a:t>Proxy array for scalar element field associated with verts</a:t>
            </a:r>
          </a:p>
          <a:p>
            <a:pPr lvl="1"/>
            <a:r>
              <a:rPr lang="en-US" sz="2000" kern="0" dirty="0"/>
              <a:t>134M particles and </a:t>
            </a:r>
            <a:r>
              <a:rPr lang="is-IS" sz="2000" kern="0" dirty="0"/>
              <a:t>131,072 elements</a:t>
            </a:r>
            <a:endParaRPr lang="en-US" sz="2000" kern="0" dirty="0"/>
          </a:p>
          <a:p>
            <a:r>
              <a:rPr lang="en-US" dirty="0"/>
              <a:t>SCS </a:t>
            </a:r>
            <a:r>
              <a:rPr lang="en-US" kern="0" dirty="0"/>
              <a:t>is within 20% of flat array performance, faster with exp. dist.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-526648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kern="0" dirty="0"/>
              <a:t>GPU: GTX 1080ti</a:t>
            </a:r>
            <a:br>
              <a:rPr lang="en-US" sz="1400" kern="0" dirty="0"/>
            </a:br>
            <a:r>
              <a:rPr lang="en-US" sz="1400" kern="0" dirty="0"/>
              <a:t>Code: C++ and </a:t>
            </a:r>
            <a:r>
              <a:rPr lang="en-US" sz="1400" kern="0" dirty="0" err="1"/>
              <a:t>Kokkos</a:t>
            </a:r>
            <a:endParaRPr lang="en-US" sz="1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5994400" y="3244334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(lower is better)</a:t>
            </a:r>
          </a:p>
        </p:txBody>
      </p:sp>
    </p:spTree>
    <p:extLst>
      <p:ext uri="{BB962C8B-B14F-4D97-AF65-F5344CB8AC3E}">
        <p14:creationId xmlns:p14="http://schemas.microsoft.com/office/powerpoint/2010/main" val="417548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81466"/>
            <a:ext cx="7968672" cy="5645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119063" indent="-119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25000"/>
              <a:buFont typeface="Monotype Sorts" charset="0"/>
              <a:buChar char=""/>
              <a:defRPr sz="24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522288" indent="-2889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863600" indent="-22701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16025" indent="-23812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10349"/>
              </a:buClr>
              <a:buFont typeface="Wingdings" charset="0"/>
              <a:buChar char="w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5763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charset="0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0335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6pPr>
            <a:lvl7pPr marL="24907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7pPr>
            <a:lvl8pPr marL="29479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8pPr>
            <a:lvl9pPr marL="3405188" indent="-246063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Monotype Sorts" pitchFamily="34" charset="2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9pPr>
          </a:lstStyle>
          <a:p>
            <a:r>
              <a:rPr lang="en-US" dirty="0" err="1"/>
              <a:t>PUMIpic</a:t>
            </a:r>
            <a:r>
              <a:rPr lang="en-US" dirty="0"/>
              <a:t> capabilities needed for GITR</a:t>
            </a:r>
          </a:p>
          <a:p>
            <a:pPr lvl="1"/>
            <a:r>
              <a:rPr lang="en-US" sz="2000" dirty="0"/>
              <a:t>Fully 3D graded/adapted meshes</a:t>
            </a:r>
            <a:br>
              <a:rPr lang="en-US" sz="2000" dirty="0"/>
            </a:br>
            <a:r>
              <a:rPr lang="en-US" sz="2000" dirty="0"/>
              <a:t>based on particle distribution</a:t>
            </a:r>
          </a:p>
          <a:p>
            <a:pPr lvl="1"/>
            <a:r>
              <a:rPr lang="en-US" sz="2000" dirty="0"/>
              <a:t>Wall interactions</a:t>
            </a:r>
          </a:p>
          <a:p>
            <a:pPr lvl="1"/>
            <a:r>
              <a:rPr lang="en-US" sz="2000" dirty="0"/>
              <a:t>Plan on supporting the future</a:t>
            </a:r>
            <a:br>
              <a:rPr lang="en-US" sz="2000" dirty="0"/>
            </a:br>
            <a:r>
              <a:rPr lang="en-US" sz="2000" dirty="0"/>
              <a:t>case where the fields evolve</a:t>
            </a:r>
            <a:br>
              <a:rPr lang="en-US" sz="2000" dirty="0"/>
            </a:br>
            <a:r>
              <a:rPr lang="en-US" sz="2000" dirty="0"/>
              <a:t>based on particle position</a:t>
            </a:r>
          </a:p>
          <a:p>
            <a:r>
              <a:rPr lang="en-US" dirty="0"/>
              <a:t>Development of 3D mesh </a:t>
            </a:r>
            <a:br>
              <a:rPr lang="en-US" dirty="0"/>
            </a:br>
            <a:r>
              <a:rPr lang="en-US" dirty="0"/>
              <a:t>version of GITR initiated</a:t>
            </a:r>
          </a:p>
          <a:p>
            <a:pPr lvl="1"/>
            <a:r>
              <a:rPr lang="en-US" sz="2000" dirty="0"/>
              <a:t>Based on new approach</a:t>
            </a:r>
          </a:p>
          <a:p>
            <a:pPr lvl="1"/>
            <a:r>
              <a:rPr lang="en-US" sz="2000" dirty="0"/>
              <a:t>Initial efforts focused on the </a:t>
            </a:r>
            <a:br>
              <a:rPr lang="en-US" sz="2000" dirty="0"/>
            </a:br>
            <a:r>
              <a:rPr lang="en-US" sz="2000" dirty="0"/>
              <a:t>on-node operations and GPU’s </a:t>
            </a:r>
          </a:p>
          <a:p>
            <a:pPr lvl="1"/>
            <a:r>
              <a:rPr lang="en-US" sz="2000" dirty="0"/>
              <a:t>Key steps implemented to work </a:t>
            </a:r>
            <a:br>
              <a:rPr lang="en-US" sz="2000" dirty="0"/>
            </a:br>
            <a:r>
              <a:rPr lang="en-US" sz="2000" dirty="0"/>
              <a:t>on 3D meshes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Based GITR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Content Placeholder 4" descr="GITR-pic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55" b="17000"/>
          <a:stretch/>
        </p:blipFill>
        <p:spPr bwMode="auto">
          <a:xfrm>
            <a:off x="5215032" y="1503343"/>
            <a:ext cx="3790080" cy="18485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olume_try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24432" y="4180778"/>
            <a:ext cx="1519568" cy="1828800"/>
          </a:xfrm>
          <a:prstGeom prst="rect">
            <a:avLst/>
          </a:prstGeom>
        </p:spPr>
      </p:pic>
      <p:sp>
        <p:nvSpPr>
          <p:cNvPr id="10" name="Shape 471"/>
          <p:cNvSpPr/>
          <p:nvPr/>
        </p:nvSpPr>
        <p:spPr>
          <a:xfrm>
            <a:off x="5609545" y="3379491"/>
            <a:ext cx="3308424" cy="450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Particle traces from original GITR</a:t>
            </a:r>
            <a:endParaRPr dirty="0"/>
          </a:p>
        </p:txBody>
      </p:sp>
      <p:sp>
        <p:nvSpPr>
          <p:cNvPr id="12" name="Shape 471"/>
          <p:cNvSpPr/>
          <p:nvPr/>
        </p:nvSpPr>
        <p:spPr>
          <a:xfrm>
            <a:off x="7624432" y="5943825"/>
            <a:ext cx="1397000" cy="705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dirty="0"/>
              <a:t>Possible graded mesh</a:t>
            </a:r>
            <a:endParaRPr dirty="0"/>
          </a:p>
        </p:txBody>
      </p:sp>
      <p:pic>
        <p:nvPicPr>
          <p:cNvPr id="13" name="Picture 12" descr="particle_paths_new1.png">
            <a:extLst>
              <a:ext uri="{FF2B5EF4-FFF2-40B4-BE49-F238E27FC236}">
                <a16:creationId xmlns:a16="http://schemas.microsoft.com/office/drawing/2014/main" id="{44D8BF94-0317-944D-801F-0451E5E65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813" y="4154868"/>
            <a:ext cx="1683619" cy="2357922"/>
          </a:xfrm>
          <a:prstGeom prst="rect">
            <a:avLst/>
          </a:prstGeom>
        </p:spPr>
      </p:pic>
      <p:pic>
        <p:nvPicPr>
          <p:cNvPr id="14" name="Picture 13" descr="search_path_updated2.png">
            <a:extLst>
              <a:ext uri="{FF2B5EF4-FFF2-40B4-BE49-F238E27FC236}">
                <a16:creationId xmlns:a16="http://schemas.microsoft.com/office/drawing/2014/main" id="{F77AB97F-464F-1F49-96A0-2656ACC9C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493" y="3835568"/>
            <a:ext cx="1732320" cy="26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1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</p:spPr>
        <p:txBody>
          <a:bodyPr/>
          <a:lstStyle/>
          <a:p>
            <a:r>
              <a:rPr lang="en-US" dirty="0"/>
              <a:t>Parallel Unstructured Mesh for Particle in Cell: Application Interactions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000" y="1282700"/>
            <a:ext cx="8915400" cy="4724400"/>
          </a:xfrm>
        </p:spPr>
        <p:txBody>
          <a:bodyPr/>
          <a:lstStyle/>
          <a:p>
            <a:pPr>
              <a:buSzPct val="140000"/>
            </a:pPr>
            <a:r>
              <a:rPr lang="en-US" sz="2600" dirty="0"/>
              <a:t>Three fusion </a:t>
            </a:r>
            <a:r>
              <a:rPr lang="en-US" sz="2600" dirty="0" err="1"/>
              <a:t>SciDACs</a:t>
            </a:r>
            <a:r>
              <a:rPr lang="en-US" sz="2600" dirty="0"/>
              <a:t> need unstructured mesh/particle</a:t>
            </a:r>
          </a:p>
          <a:p>
            <a:pPr marL="630238" lvl="1">
              <a:buSzPct val="140000"/>
            </a:pPr>
            <a:r>
              <a:rPr lang="en-US" sz="2200" dirty="0"/>
              <a:t>Center for </a:t>
            </a:r>
            <a:r>
              <a:rPr lang="en-US" sz="2200" dirty="0" err="1"/>
              <a:t>Tokamak</a:t>
            </a:r>
            <a:r>
              <a:rPr lang="en-US" sz="2200" dirty="0"/>
              <a:t> Transient Simulations, Steve </a:t>
            </a:r>
            <a:r>
              <a:rPr lang="en-US" sz="2200" dirty="0" err="1"/>
              <a:t>Jardin</a:t>
            </a:r>
            <a:r>
              <a:rPr lang="en-US" sz="2200" dirty="0"/>
              <a:t>, PPPL</a:t>
            </a:r>
          </a:p>
          <a:p>
            <a:pPr marL="630238" lvl="1">
              <a:buSzPct val="140000"/>
            </a:pPr>
            <a:r>
              <a:rPr lang="en-US" sz="2200" dirty="0"/>
              <a:t>High-fidelity Boundary Plasma Simulation, C.S. Chang</a:t>
            </a:r>
          </a:p>
          <a:p>
            <a:pPr marL="630238" lvl="1">
              <a:buSzPct val="140000"/>
            </a:pPr>
            <a:r>
              <a:rPr lang="en-US" sz="2200"/>
              <a:t>Plasma </a:t>
            </a:r>
            <a:r>
              <a:rPr lang="en-US" sz="2200" dirty="0"/>
              <a:t>Surface Interactions, Brian Wirth, ORNL</a:t>
            </a:r>
          </a:p>
          <a:p>
            <a:pPr>
              <a:buSzPct val="140000"/>
            </a:pPr>
            <a:r>
              <a:rPr lang="en-US" sz="2600" dirty="0"/>
              <a:t>Working toward a general ability to be used in new versions of:</a:t>
            </a:r>
          </a:p>
          <a:p>
            <a:pPr marL="630238" lvl="1">
              <a:buSzPct val="140000"/>
            </a:pPr>
            <a:r>
              <a:rPr lang="en-US" sz="2200" dirty="0"/>
              <a:t>M3DC1 </a:t>
            </a:r>
            <a:r>
              <a:rPr lang="mr-IN" sz="2200" dirty="0"/>
              <a:t>–</a:t>
            </a:r>
            <a:r>
              <a:rPr lang="en-US" sz="2200" dirty="0"/>
              <a:t> core plasma</a:t>
            </a:r>
          </a:p>
          <a:p>
            <a:pPr marL="630238" lvl="1">
              <a:buSzPct val="140000"/>
            </a:pPr>
            <a:r>
              <a:rPr lang="en-US" sz="2200" dirty="0"/>
              <a:t>XGC </a:t>
            </a:r>
            <a:r>
              <a:rPr lang="mr-IN" sz="2200" dirty="0"/>
              <a:t>–</a:t>
            </a:r>
            <a:r>
              <a:rPr lang="en-US" sz="2200" dirty="0"/>
              <a:t> edge plasma</a:t>
            </a:r>
          </a:p>
          <a:p>
            <a:pPr marL="630238" lvl="1">
              <a:buSzPct val="140000"/>
            </a:pPr>
            <a:r>
              <a:rPr lang="en-US" sz="2200" dirty="0" err="1"/>
              <a:t>hPIC</a:t>
            </a:r>
            <a:r>
              <a:rPr lang="en-US" sz="2200" dirty="0"/>
              <a:t> </a:t>
            </a:r>
            <a:r>
              <a:rPr lang="mr-IN" sz="2200" dirty="0"/>
              <a:t>–</a:t>
            </a:r>
            <a:r>
              <a:rPr lang="en-US" sz="2200" dirty="0"/>
              <a:t> Sheath model (near wall interactions)</a:t>
            </a:r>
          </a:p>
          <a:p>
            <a:pPr marL="630238" lvl="1">
              <a:buSzPct val="140000"/>
            </a:pPr>
            <a:r>
              <a:rPr lang="en-US" sz="2200" dirty="0"/>
              <a:t>GITR </a:t>
            </a:r>
            <a:r>
              <a:rPr lang="mr-IN" sz="2200" dirty="0"/>
              <a:t>–</a:t>
            </a:r>
            <a:r>
              <a:rPr lang="en-US" sz="2200" dirty="0"/>
              <a:t> Impurity generation and transport (wall interactions)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9CE32-7E54-2648-93D7-6027D9C1C8BD}"/>
              </a:ext>
            </a:extLst>
          </p:cNvPr>
          <p:cNvSpPr txBox="1"/>
          <p:nvPr/>
        </p:nvSpPr>
        <p:spPr>
          <a:xfrm>
            <a:off x="8610600" y="6596390"/>
            <a:ext cx="531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54FA5B-5769-644C-88FA-601A656433C9}" type="slidenum">
              <a:rPr lang="en-US" sz="1200" baseline="0" smtClean="0"/>
              <a:pPr algn="r"/>
              <a:t>14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23259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03200" y="1175657"/>
            <a:ext cx="8841374" cy="44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24A91"/>
              </a:buClr>
              <a:buSzPct val="140000"/>
              <a:buFont typeface="Noto Sans Symbols"/>
              <a:buChar char="▪"/>
            </a:pP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Particle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n Cell (PIC) represents an important class of multiscale method </a:t>
            </a:r>
            <a:r>
              <a:rPr lang="en-US" dirty="0">
                <a:solidFill>
                  <a:schemeClr val="tx1"/>
                </a:solidFill>
              </a:rPr>
              <a:t>used in</a:t>
            </a: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 several areas of science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24A91"/>
              </a:buClr>
              <a:buSzPct val="140000"/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Particular emphasis is fusion plasma physics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124A91"/>
              </a:buClr>
              <a:buSzPct val="140000"/>
              <a:buFont typeface="Noto Sans Symbols"/>
              <a:buChar char="▪"/>
            </a:pPr>
            <a:r>
              <a:rPr lang="en-US" i="0" u="none" strike="noStrike" cap="none" dirty="0" err="1">
                <a:solidFill>
                  <a:schemeClr val="tx1"/>
                </a:solidFill>
                <a:sym typeface="Arial"/>
              </a:rPr>
              <a:t>FASTMath</a:t>
            </a: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 unstructured mesh PIC developments</a:t>
            </a:r>
          </a:p>
          <a:p>
            <a:pPr marL="742950" lvl="1" indent="-285750">
              <a:spcBef>
                <a:spcPts val="360"/>
              </a:spcBef>
              <a:buSzPct val="140000"/>
            </a:pPr>
            <a:r>
              <a:rPr lang="en-US" dirty="0">
                <a:solidFill>
                  <a:schemeClr val="tx1"/>
                </a:solidFill>
              </a:rPr>
              <a:t>Fully conservative coupled particle/FEM method for the </a:t>
            </a:r>
            <a:r>
              <a:rPr lang="en-US" dirty="0" err="1">
                <a:solidFill>
                  <a:schemeClr val="tx1"/>
                </a:solidFill>
              </a:rPr>
              <a:t>Vlassov</a:t>
            </a:r>
            <a:r>
              <a:rPr lang="en-US" dirty="0">
                <a:solidFill>
                  <a:schemeClr val="tx1"/>
                </a:solidFill>
              </a:rPr>
              <a:t>-Maxwell-</a:t>
            </a:r>
            <a:r>
              <a:rPr lang="en-US" dirty="0" err="1">
                <a:solidFill>
                  <a:schemeClr val="tx1"/>
                </a:solidFill>
              </a:rPr>
              <a:t>Laundau</a:t>
            </a:r>
            <a:r>
              <a:rPr lang="en-US" dirty="0">
                <a:solidFill>
                  <a:schemeClr val="tx1"/>
                </a:solidFill>
              </a:rPr>
              <a:t> system</a:t>
            </a:r>
          </a:p>
          <a:p>
            <a:pPr marL="742950" lvl="1" indent="-285750">
              <a:spcBef>
                <a:spcPts val="360"/>
              </a:spcBef>
              <a:buSzPct val="140000"/>
            </a:pPr>
            <a:r>
              <a:rPr lang="en-US" dirty="0">
                <a:solidFill>
                  <a:schemeClr val="tx1"/>
                </a:solidFill>
              </a:rPr>
              <a:t>Parallel unstructured mesh management procedures for PIC simulation codes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124A91"/>
              </a:buClr>
              <a:buSzPct val="140000"/>
              <a:buFont typeface="Noto Sans Symbols"/>
              <a:buChar char="▪"/>
            </a:pPr>
            <a:r>
              <a:rPr lang="en-US" i="0" u="none" strike="noStrike" cap="none" dirty="0">
                <a:solidFill>
                  <a:schemeClr val="tx1"/>
                </a:solidFill>
                <a:sym typeface="Arial"/>
              </a:rPr>
              <a:t>Fusion energy </a:t>
            </a:r>
            <a:r>
              <a:rPr lang="en-US" i="0" u="none" strike="noStrike" cap="none" dirty="0" err="1">
                <a:solidFill>
                  <a:schemeClr val="tx1"/>
                </a:solidFill>
                <a:sym typeface="Arial"/>
              </a:rPr>
              <a:t>SciDACs</a:t>
            </a:r>
            <a:endParaRPr lang="en-US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742950" lvl="1" indent="-285750">
              <a:spcBef>
                <a:spcPts val="360"/>
              </a:spcBef>
              <a:buSzPct val="140000"/>
            </a:pPr>
            <a:r>
              <a:rPr lang="en-US" dirty="0">
                <a:solidFill>
                  <a:schemeClr val="tx1"/>
                </a:solidFill>
              </a:rPr>
              <a:t>Core plasma</a:t>
            </a:r>
          </a:p>
          <a:p>
            <a:pPr marL="742950" lvl="1" indent="-285750">
              <a:spcBef>
                <a:spcPts val="360"/>
              </a:spcBef>
              <a:buSzPct val="140000"/>
            </a:pPr>
            <a:r>
              <a:rPr lang="en-US" dirty="0">
                <a:solidFill>
                  <a:schemeClr val="tx1"/>
                </a:solidFill>
              </a:rPr>
              <a:t>Edge plasma</a:t>
            </a:r>
          </a:p>
          <a:p>
            <a:pPr marL="742950" lvl="1" indent="-285750">
              <a:spcBef>
                <a:spcPts val="360"/>
              </a:spcBef>
              <a:buSzPct val="140000"/>
            </a:pPr>
            <a:r>
              <a:rPr lang="en-US" dirty="0">
                <a:solidFill>
                  <a:schemeClr val="tx1"/>
                </a:solidFill>
              </a:rPr>
              <a:t>Wall impurities</a:t>
            </a:r>
            <a:endParaRPr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22031" y="132995"/>
            <a:ext cx="8430567" cy="6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24A91"/>
                </a:solidFill>
                <a:latin typeface="Arial Narrow"/>
                <a:ea typeface="Arial Narrow"/>
                <a:cs typeface="Arial Narrow"/>
                <a:sym typeface="Arial Narrow"/>
              </a:rPr>
              <a:t>Unstructured Mesh Methods for Particle In Cell Simulations</a:t>
            </a:r>
            <a:endParaRPr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3B06DF4-39BD-3648-97F3-166D336A937B}"/>
              </a:ext>
            </a:extLst>
          </p:cNvPr>
          <p:cNvGrpSpPr/>
          <p:nvPr/>
        </p:nvGrpSpPr>
        <p:grpSpPr>
          <a:xfrm>
            <a:off x="3447697" y="3963294"/>
            <a:ext cx="5596877" cy="2976900"/>
            <a:chOff x="3447697" y="3881100"/>
            <a:chExt cx="5596877" cy="2976900"/>
          </a:xfrm>
        </p:grpSpPr>
        <p:sp>
          <p:nvSpPr>
            <p:cNvPr id="5" name="Shape 332">
              <a:extLst>
                <a:ext uri="{FF2B5EF4-FFF2-40B4-BE49-F238E27FC236}">
                  <a16:creationId xmlns:a16="http://schemas.microsoft.com/office/drawing/2014/main" id="{3D2ABCAF-F526-6E4E-8800-53230FBB15AC}"/>
                </a:ext>
              </a:extLst>
            </p:cNvPr>
            <p:cNvSpPr/>
            <p:nvPr/>
          </p:nvSpPr>
          <p:spPr>
            <a:xfrm rot="18745778">
              <a:off x="7132810" y="4983775"/>
              <a:ext cx="200711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28"/>
                  </a:moveTo>
                  <a:lnTo>
                    <a:pt x="5400" y="15828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28"/>
                  </a:lnTo>
                  <a:lnTo>
                    <a:pt x="21600" y="15828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" name="Shape 333">
              <a:extLst>
                <a:ext uri="{FF2B5EF4-FFF2-40B4-BE49-F238E27FC236}">
                  <a16:creationId xmlns:a16="http://schemas.microsoft.com/office/drawing/2014/main" id="{4B267C2F-1C82-B342-B644-E2800FC0BA5E}"/>
                </a:ext>
              </a:extLst>
            </p:cNvPr>
            <p:cNvSpPr/>
            <p:nvPr/>
          </p:nvSpPr>
          <p:spPr>
            <a:xfrm rot="3179941">
              <a:off x="7056840" y="5818183"/>
              <a:ext cx="199093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74"/>
                  </a:moveTo>
                  <a:lnTo>
                    <a:pt x="5400" y="1587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74"/>
                  </a:lnTo>
                  <a:lnTo>
                    <a:pt x="21600" y="1587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7" name="Shape 334">
              <a:extLst>
                <a:ext uri="{FF2B5EF4-FFF2-40B4-BE49-F238E27FC236}">
                  <a16:creationId xmlns:a16="http://schemas.microsoft.com/office/drawing/2014/main" id="{09DC188F-E300-324F-B4F2-76491869FAB3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8" name="Shape 335">
              <a:extLst>
                <a:ext uri="{FF2B5EF4-FFF2-40B4-BE49-F238E27FC236}">
                  <a16:creationId xmlns:a16="http://schemas.microsoft.com/office/drawing/2014/main" id="{0395FF6D-7059-0D48-BADA-12577C0F6CC5}"/>
                </a:ext>
              </a:extLst>
            </p:cNvPr>
            <p:cNvSpPr/>
            <p:nvPr/>
          </p:nvSpPr>
          <p:spPr>
            <a:xfrm rot="7268436">
              <a:off x="5290488" y="5827278"/>
              <a:ext cx="199903" cy="45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72"/>
                  </a:moveTo>
                  <a:lnTo>
                    <a:pt x="5400" y="1567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672"/>
                  </a:lnTo>
                  <a:lnTo>
                    <a:pt x="21600" y="1567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0" name="Shape 340">
              <a:extLst>
                <a:ext uri="{FF2B5EF4-FFF2-40B4-BE49-F238E27FC236}">
                  <a16:creationId xmlns:a16="http://schemas.microsoft.com/office/drawing/2014/main" id="{53D12ABE-7FC4-034F-96D0-96D9FF712859}"/>
                </a:ext>
              </a:extLst>
            </p:cNvPr>
            <p:cNvSpPr/>
            <p:nvPr/>
          </p:nvSpPr>
          <p:spPr>
            <a:xfrm>
              <a:off x="5240919" y="3915235"/>
              <a:ext cx="2072060" cy="130939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341">
              <a:extLst>
                <a:ext uri="{FF2B5EF4-FFF2-40B4-BE49-F238E27FC236}">
                  <a16:creationId xmlns:a16="http://schemas.microsoft.com/office/drawing/2014/main" id="{B3C588E8-4B13-1648-9830-8C7F1375CF9F}"/>
                </a:ext>
              </a:extLst>
            </p:cNvPr>
            <p:cNvSpPr/>
            <p:nvPr/>
          </p:nvSpPr>
          <p:spPr>
            <a:xfrm>
              <a:off x="5333353" y="3881100"/>
              <a:ext cx="1975203" cy="133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Particle</a:t>
              </a:r>
              <a:r>
                <a:rPr lang="en-US" dirty="0"/>
                <a:t> </a:t>
              </a:r>
              <a:r>
                <a:rPr dirty="0">
                  <a:effectLst>
                    <a:outerShdw blurRad="38100" dist="38100" dir="2700000" rotWithShape="0">
                      <a:srgbClr val="DDDDDD"/>
                    </a:outerShdw>
                  </a:effectLst>
                </a:rPr>
                <a:t>Push</a:t>
              </a: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12" name="Shape 343">
              <a:extLst>
                <a:ext uri="{FF2B5EF4-FFF2-40B4-BE49-F238E27FC236}">
                  <a16:creationId xmlns:a16="http://schemas.microsoft.com/office/drawing/2014/main" id="{D31CA4AF-0F95-5246-BBEB-951B280538DF}"/>
                </a:ext>
              </a:extLst>
            </p:cNvPr>
            <p:cNvSpPr/>
            <p:nvPr/>
          </p:nvSpPr>
          <p:spPr>
            <a:xfrm>
              <a:off x="5383616" y="4675964"/>
              <a:ext cx="381750" cy="20866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3" name="Shape 344">
              <a:extLst>
                <a:ext uri="{FF2B5EF4-FFF2-40B4-BE49-F238E27FC236}">
                  <a16:creationId xmlns:a16="http://schemas.microsoft.com/office/drawing/2014/main" id="{AA053BA7-C414-B644-9500-314A7DA05B4C}"/>
                </a:ext>
              </a:extLst>
            </p:cNvPr>
            <p:cNvSpPr/>
            <p:nvPr/>
          </p:nvSpPr>
          <p:spPr>
            <a:xfrm>
              <a:off x="5383616" y="4675964"/>
              <a:ext cx="381750" cy="202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sp>
          <p:nvSpPr>
            <p:cNvPr id="14" name="Shape 346">
              <a:extLst>
                <a:ext uri="{FF2B5EF4-FFF2-40B4-BE49-F238E27FC236}">
                  <a16:creationId xmlns:a16="http://schemas.microsoft.com/office/drawing/2014/main" id="{55BF9CB8-2FE4-1B4A-9C27-870E7CFF7733}"/>
                </a:ext>
              </a:extLst>
            </p:cNvPr>
            <p:cNvSpPr/>
            <p:nvPr/>
          </p:nvSpPr>
          <p:spPr>
            <a:xfrm>
              <a:off x="5228795" y="4870182"/>
              <a:ext cx="1418793" cy="318573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5" name="Shape 347">
              <a:extLst>
                <a:ext uri="{FF2B5EF4-FFF2-40B4-BE49-F238E27FC236}">
                  <a16:creationId xmlns:a16="http://schemas.microsoft.com/office/drawing/2014/main" id="{D579B71F-F94F-6348-B168-FBC0B4E0BFFC}"/>
                </a:ext>
              </a:extLst>
            </p:cNvPr>
            <p:cNvSpPr/>
            <p:nvPr/>
          </p:nvSpPr>
          <p:spPr>
            <a:xfrm>
              <a:off x="5228795" y="4870182"/>
              <a:ext cx="1418793" cy="202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sp>
          <p:nvSpPr>
            <p:cNvPr id="16" name="Shape 358">
              <a:extLst>
                <a:ext uri="{FF2B5EF4-FFF2-40B4-BE49-F238E27FC236}">
                  <a16:creationId xmlns:a16="http://schemas.microsoft.com/office/drawing/2014/main" id="{04C21D4D-91C3-E348-88BC-DA51BB244C31}"/>
                </a:ext>
              </a:extLst>
            </p:cNvPr>
            <p:cNvSpPr/>
            <p:nvPr/>
          </p:nvSpPr>
          <p:spPr>
            <a:xfrm rot="14082279">
              <a:off x="5075301" y="4951807"/>
              <a:ext cx="199902" cy="46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51"/>
                  </a:moveTo>
                  <a:lnTo>
                    <a:pt x="5400" y="1585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5851"/>
                  </a:lnTo>
                  <a:lnTo>
                    <a:pt x="21600" y="1585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17" name="Shape 359">
              <a:extLst>
                <a:ext uri="{FF2B5EF4-FFF2-40B4-BE49-F238E27FC236}">
                  <a16:creationId xmlns:a16="http://schemas.microsoft.com/office/drawing/2014/main" id="{BD26F58E-8318-1B49-B280-6DB0300BAE4F}"/>
                </a:ext>
              </a:extLst>
            </p:cNvPr>
            <p:cNvSpPr/>
            <p:nvPr/>
          </p:nvSpPr>
          <p:spPr>
            <a:xfrm>
              <a:off x="3447697" y="5021415"/>
              <a:ext cx="1795245" cy="1524177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360">
              <a:extLst>
                <a:ext uri="{FF2B5EF4-FFF2-40B4-BE49-F238E27FC236}">
                  <a16:creationId xmlns:a16="http://schemas.microsoft.com/office/drawing/2014/main" id="{1151892A-EFC5-654D-BF7A-69B3AD983FF8}"/>
                </a:ext>
              </a:extLst>
            </p:cNvPr>
            <p:cNvSpPr/>
            <p:nvPr/>
          </p:nvSpPr>
          <p:spPr>
            <a:xfrm>
              <a:off x="3515332" y="4982055"/>
              <a:ext cx="1684873" cy="181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dirty="0"/>
                <a:t>Field to </a:t>
              </a:r>
              <a:br>
                <a:rPr lang="en-US" dirty="0"/>
              </a:br>
              <a:r>
                <a:rPr lang="en-US" dirty="0"/>
                <a:t>Particle</a:t>
              </a: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BECE9A-E727-0C42-A42A-31858CA3418B}"/>
                </a:ext>
              </a:extLst>
            </p:cNvPr>
            <p:cNvGrpSpPr/>
            <p:nvPr/>
          </p:nvGrpSpPr>
          <p:grpSpPr>
            <a:xfrm>
              <a:off x="3718788" y="6193484"/>
              <a:ext cx="1278659" cy="223134"/>
              <a:chOff x="-17712" y="144758"/>
              <a:chExt cx="2009240" cy="437680"/>
            </a:xfrm>
          </p:grpSpPr>
          <p:sp>
            <p:nvSpPr>
              <p:cNvPr id="170" name="Shape 362">
                <a:extLst>
                  <a:ext uri="{FF2B5EF4-FFF2-40B4-BE49-F238E27FC236}">
                    <a16:creationId xmlns:a16="http://schemas.microsoft.com/office/drawing/2014/main" id="{760ED702-52E8-554D-8358-7069DC2E5253}"/>
                  </a:ext>
                </a:extLst>
              </p:cNvPr>
              <p:cNvSpPr/>
              <p:nvPr/>
            </p:nvSpPr>
            <p:spPr>
              <a:xfrm>
                <a:off x="-17712" y="344625"/>
                <a:ext cx="1958969" cy="237813"/>
              </a:xfrm>
              <a:prstGeom prst="rect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/>
              </a:p>
            </p:txBody>
          </p:sp>
          <p:sp>
            <p:nvSpPr>
              <p:cNvPr id="171" name="Shape 363">
                <a:extLst>
                  <a:ext uri="{FF2B5EF4-FFF2-40B4-BE49-F238E27FC236}">
                    <a16:creationId xmlns:a16="http://schemas.microsoft.com/office/drawing/2014/main" id="{A1195146-96B6-6740-8173-A0AE726A00EE}"/>
                  </a:ext>
                </a:extLst>
              </p:cNvPr>
              <p:cNvSpPr/>
              <p:nvPr/>
            </p:nvSpPr>
            <p:spPr>
              <a:xfrm>
                <a:off x="32559" y="144758"/>
                <a:ext cx="1958969" cy="396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r>
                  <a:rPr dirty="0"/>
                  <a:t> 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B03A9D-47D5-E044-A963-3DFF67C86786}"/>
                </a:ext>
              </a:extLst>
            </p:cNvPr>
            <p:cNvGrpSpPr/>
            <p:nvPr/>
          </p:nvGrpSpPr>
          <p:grpSpPr>
            <a:xfrm>
              <a:off x="5525815" y="5713734"/>
              <a:ext cx="1495196" cy="978311"/>
              <a:chOff x="0" y="-531275"/>
              <a:chExt cx="2349500" cy="1918980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E17A71B3-CE2A-5145-8F5B-68A8BE046C8E}"/>
                  </a:ext>
                </a:extLst>
              </p:cNvPr>
              <p:cNvGrpSpPr/>
              <p:nvPr/>
            </p:nvGrpSpPr>
            <p:grpSpPr>
              <a:xfrm>
                <a:off x="0" y="-531275"/>
                <a:ext cx="2349500" cy="1893786"/>
                <a:chOff x="0" y="-531274"/>
                <a:chExt cx="2349500" cy="1893784"/>
              </a:xfrm>
            </p:grpSpPr>
            <p:sp>
              <p:nvSpPr>
                <p:cNvPr id="168" name="Shape 387">
                  <a:extLst>
                    <a:ext uri="{FF2B5EF4-FFF2-40B4-BE49-F238E27FC236}">
                      <a16:creationId xmlns:a16="http://schemas.microsoft.com/office/drawing/2014/main" id="{981761A7-05B7-5043-8F90-2EC210A600E8}"/>
                    </a:ext>
                  </a:extLst>
                </p:cNvPr>
                <p:cNvSpPr/>
                <p:nvPr/>
              </p:nvSpPr>
              <p:spPr>
                <a:xfrm>
                  <a:off x="0" y="-531274"/>
                  <a:ext cx="2349500" cy="1856839"/>
                </a:xfrm>
                <a:prstGeom prst="roundRect">
                  <a:avLst>
                    <a:gd name="adj" fmla="val 16667"/>
                  </a:avLst>
                </a:prstGeom>
                <a:noFill/>
                <a:ln w="25400" cap="flat">
                  <a:solidFill>
                    <a:srgbClr val="004E47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Shape 388">
                  <a:extLst>
                    <a:ext uri="{FF2B5EF4-FFF2-40B4-BE49-F238E27FC236}">
                      <a16:creationId xmlns:a16="http://schemas.microsoft.com/office/drawing/2014/main" id="{C5274882-5A9F-A843-A2AF-069DF6226E21}"/>
                    </a:ext>
                  </a:extLst>
                </p:cNvPr>
                <p:cNvSpPr/>
                <p:nvPr/>
              </p:nvSpPr>
              <p:spPr>
                <a:xfrm>
                  <a:off x="38293" y="-496149"/>
                  <a:ext cx="2282535" cy="18586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pPr algn="ctr">
                    <a:defRPr sz="1600">
                      <a:latin typeface="Arial"/>
                      <a:ea typeface="Arial"/>
                      <a:cs typeface="Arial"/>
                      <a:sym typeface="Arial"/>
                    </a:defRPr>
                  </a:pPr>
                  <a:r>
                    <a:rPr lang="en-US" dirty="0"/>
                    <a:t>F</a:t>
                  </a:r>
                  <a:r>
                    <a:rPr dirty="0"/>
                    <a:t>ield </a:t>
                  </a:r>
                  <a:r>
                    <a:rPr lang="en-US" dirty="0"/>
                    <a:t>solve</a:t>
                  </a:r>
                  <a:r>
                    <a:rPr dirty="0"/>
                    <a:t> </a:t>
                  </a:r>
                  <a:r>
                    <a:rPr lang="en-US" dirty="0"/>
                    <a:t>with new RHS</a:t>
                  </a:r>
                  <a:endParaRPr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  <a:p>
                  <a:pPr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dirty="0">
                    <a:solidFill>
                      <a:schemeClr val="accent3">
                        <a:lumOff val="44000"/>
                      </a:schemeClr>
                    </a:solidFill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3DA7716-27AB-9D4E-8F10-478E5B5C5934}"/>
                  </a:ext>
                </a:extLst>
              </p:cNvPr>
              <p:cNvGrpSpPr/>
              <p:nvPr/>
            </p:nvGrpSpPr>
            <p:grpSpPr>
              <a:xfrm>
                <a:off x="469252" y="758012"/>
                <a:ext cx="1465392" cy="396242"/>
                <a:chOff x="0" y="0"/>
                <a:chExt cx="1465391" cy="396240"/>
              </a:xfrm>
            </p:grpSpPr>
            <p:sp>
              <p:nvSpPr>
                <p:cNvPr id="166" name="Shape 390">
                  <a:extLst>
                    <a:ext uri="{FF2B5EF4-FFF2-40B4-BE49-F238E27FC236}">
                      <a16:creationId xmlns:a16="http://schemas.microsoft.com/office/drawing/2014/main" id="{89F6989D-F99A-4A4B-B5B1-848127BFF9E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215434"/>
                </a:xfrm>
                <a:prstGeom prst="rect">
                  <a:avLst/>
                </a:prstGeom>
                <a:blipFill rotWithShape="1">
                  <a:blip r:embed="rId6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67" name="Shape 391">
                  <a:extLst>
                    <a:ext uri="{FF2B5EF4-FFF2-40B4-BE49-F238E27FC236}">
                      <a16:creationId xmlns:a16="http://schemas.microsoft.com/office/drawing/2014/main" id="{693412A8-CD67-CE4E-A8EB-5B20203A3F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65391" cy="396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t> 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7259A623-F6B3-F24E-B614-353DA7BA63A3}"/>
                  </a:ext>
                </a:extLst>
              </p:cNvPr>
              <p:cNvGrpSpPr/>
              <p:nvPr/>
            </p:nvGrpSpPr>
            <p:grpSpPr>
              <a:xfrm>
                <a:off x="523839" y="991463"/>
                <a:ext cx="1278436" cy="396242"/>
                <a:chOff x="0" y="0"/>
                <a:chExt cx="1278434" cy="396240"/>
              </a:xfrm>
            </p:grpSpPr>
            <p:sp>
              <p:nvSpPr>
                <p:cNvPr id="164" name="Shape 393">
                  <a:extLst>
                    <a:ext uri="{FF2B5EF4-FFF2-40B4-BE49-F238E27FC236}">
                      <a16:creationId xmlns:a16="http://schemas.microsoft.com/office/drawing/2014/main" id="{BB922E78-8625-6241-8530-E22710139A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215434"/>
                </a:xfrm>
                <a:prstGeom prst="rect">
                  <a:avLst/>
                </a:prstGeom>
                <a:blipFill rotWithShape="1">
                  <a:blip r:embed="rId7"/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endParaRPr/>
                </a:p>
              </p:txBody>
            </p:sp>
            <p:sp>
              <p:nvSpPr>
                <p:cNvPr id="165" name="Shape 394">
                  <a:extLst>
                    <a:ext uri="{FF2B5EF4-FFF2-40B4-BE49-F238E27FC236}">
                      <a16:creationId xmlns:a16="http://schemas.microsoft.com/office/drawing/2014/main" id="{8E397020-A123-3F4A-A7AD-1D1D051C8B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78434" cy="3962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45719" tIns="45719" rIns="45719" bIns="45719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1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lvl9pPr>
                </a:lstStyle>
                <a:p>
                  <a:r>
                    <a:t> </a:t>
                  </a:r>
                </a:p>
              </p:txBody>
            </p:sp>
          </p:grpSp>
        </p:grpSp>
        <p:sp>
          <p:nvSpPr>
            <p:cNvPr id="21" name="Shape 397">
              <a:extLst>
                <a:ext uri="{FF2B5EF4-FFF2-40B4-BE49-F238E27FC236}">
                  <a16:creationId xmlns:a16="http://schemas.microsoft.com/office/drawing/2014/main" id="{1A43FAAF-369C-414B-85DA-7CC1C8B77E2A}"/>
                </a:ext>
              </a:extLst>
            </p:cNvPr>
            <p:cNvSpPr/>
            <p:nvPr/>
          </p:nvSpPr>
          <p:spPr>
            <a:xfrm flipH="1">
              <a:off x="7295799" y="5068896"/>
              <a:ext cx="1748775" cy="1476696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4E4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398">
              <a:extLst>
                <a:ext uri="{FF2B5EF4-FFF2-40B4-BE49-F238E27FC236}">
                  <a16:creationId xmlns:a16="http://schemas.microsoft.com/office/drawing/2014/main" id="{10B59CE8-CAAD-E44B-925D-B9C00FB3AEB8}"/>
                </a:ext>
              </a:extLst>
            </p:cNvPr>
            <p:cNvSpPr/>
            <p:nvPr/>
          </p:nvSpPr>
          <p:spPr>
            <a:xfrm>
              <a:off x="7321314" y="4995552"/>
              <a:ext cx="1697615" cy="186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algn="ctr"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dirty="0"/>
                <a:t>Charge Deposition</a:t>
              </a:r>
              <a:br>
                <a:rPr lang="en-US" dirty="0"/>
              </a:br>
              <a:endParaRPr lang="en-US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lang="en-US"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accent3">
                    <a:lumOff val="44000"/>
                  </a:schemeClr>
                </a:solidFill>
              </a:endParaRPr>
            </a:p>
          </p:txBody>
        </p:sp>
        <p:sp>
          <p:nvSpPr>
            <p:cNvPr id="23" name="Shape 414">
              <a:extLst>
                <a:ext uri="{FF2B5EF4-FFF2-40B4-BE49-F238E27FC236}">
                  <a16:creationId xmlns:a16="http://schemas.microsoft.com/office/drawing/2014/main" id="{7EE3CAC1-7402-994B-9749-7B65CF94D3CF}"/>
                </a:ext>
              </a:extLst>
            </p:cNvPr>
            <p:cNvSpPr/>
            <p:nvPr/>
          </p:nvSpPr>
          <p:spPr>
            <a:xfrm>
              <a:off x="7935557" y="6382114"/>
              <a:ext cx="643672" cy="109874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4" name="Shape 415">
              <a:extLst>
                <a:ext uri="{FF2B5EF4-FFF2-40B4-BE49-F238E27FC236}">
                  <a16:creationId xmlns:a16="http://schemas.microsoft.com/office/drawing/2014/main" id="{20C3F201-CC41-5E4B-BD9D-C2DEFB1742A8}"/>
                </a:ext>
              </a:extLst>
            </p:cNvPr>
            <p:cNvSpPr/>
            <p:nvPr/>
          </p:nvSpPr>
          <p:spPr>
            <a:xfrm>
              <a:off x="7676227" y="6120463"/>
              <a:ext cx="643672" cy="202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r>
                <a:t> 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03613A-0EC1-FA4B-8D3E-89B0AFB97BEA}"/>
                </a:ext>
              </a:extLst>
            </p:cNvPr>
            <p:cNvGrpSpPr/>
            <p:nvPr/>
          </p:nvGrpSpPr>
          <p:grpSpPr>
            <a:xfrm>
              <a:off x="7758717" y="5625771"/>
              <a:ext cx="963122" cy="680183"/>
              <a:chOff x="7812059" y="5790556"/>
              <a:chExt cx="963122" cy="680183"/>
            </a:xfrm>
          </p:grpSpPr>
          <p:grpSp>
            <p:nvGrpSpPr>
              <p:cNvPr id="25" name="그룹 4">
                <a:extLst>
                  <a:ext uri="{FF2B5EF4-FFF2-40B4-BE49-F238E27FC236}">
                    <a16:creationId xmlns:a16="http://schemas.microsoft.com/office/drawing/2014/main" id="{0DA3766E-96D6-934B-8C84-F5DDE82A7D49}"/>
                  </a:ext>
                </a:extLst>
              </p:cNvPr>
              <p:cNvGrpSpPr/>
              <p:nvPr/>
            </p:nvGrpSpPr>
            <p:grpSpPr>
              <a:xfrm>
                <a:off x="7812059" y="5790556"/>
                <a:ext cx="963122" cy="680183"/>
                <a:chOff x="6551342" y="2083856"/>
                <a:chExt cx="3043354" cy="2686902"/>
              </a:xfrm>
            </p:grpSpPr>
            <p:sp>
              <p:nvSpPr>
                <p:cNvPr id="108" name="이등변 삼각형 6">
                  <a:extLst>
                    <a:ext uri="{FF2B5EF4-FFF2-40B4-BE49-F238E27FC236}">
                      <a16:creationId xmlns:a16="http://schemas.microsoft.com/office/drawing/2014/main" id="{075E3AB3-71D1-A042-A79D-2F45439318B3}"/>
                    </a:ext>
                  </a:extLst>
                </p:cNvPr>
                <p:cNvSpPr/>
                <p:nvPr/>
              </p:nvSpPr>
              <p:spPr>
                <a:xfrm rot="10800000">
                  <a:off x="7562234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9" name="이등변 삼각형 7">
                  <a:extLst>
                    <a:ext uri="{FF2B5EF4-FFF2-40B4-BE49-F238E27FC236}">
                      <a16:creationId xmlns:a16="http://schemas.microsoft.com/office/drawing/2014/main" id="{C8EF9FAE-AA1F-C64B-90E2-C34ABB7ACF16}"/>
                    </a:ext>
                  </a:extLst>
                </p:cNvPr>
                <p:cNvSpPr/>
                <p:nvPr/>
              </p:nvSpPr>
              <p:spPr>
                <a:xfrm rot="10800000">
                  <a:off x="7060793" y="2083856"/>
                  <a:ext cx="1018903" cy="890507"/>
                </a:xfrm>
                <a:prstGeom prst="triangl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10" name="그룹 8">
                  <a:extLst>
                    <a:ext uri="{FF2B5EF4-FFF2-40B4-BE49-F238E27FC236}">
                      <a16:creationId xmlns:a16="http://schemas.microsoft.com/office/drawing/2014/main" id="{87FF7D82-3D24-5045-A293-6ABF60B37151}"/>
                    </a:ext>
                  </a:extLst>
                </p:cNvPr>
                <p:cNvGrpSpPr/>
                <p:nvPr/>
              </p:nvGrpSpPr>
              <p:grpSpPr>
                <a:xfrm>
                  <a:off x="6889530" y="2323979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52" name="타원 50">
                    <a:extLst>
                      <a:ext uri="{FF2B5EF4-FFF2-40B4-BE49-F238E27FC236}">
                        <a16:creationId xmlns:a16="http://schemas.microsoft.com/office/drawing/2014/main" id="{A8974CE5-3B4B-0246-92EC-939199178947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타원 51">
                    <a:extLst>
                      <a:ext uri="{FF2B5EF4-FFF2-40B4-BE49-F238E27FC236}">
                        <a16:creationId xmlns:a16="http://schemas.microsoft.com/office/drawing/2014/main" id="{1DA1AAC0-703D-004C-9609-9DB590313DCB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타원 52">
                    <a:extLst>
                      <a:ext uri="{FF2B5EF4-FFF2-40B4-BE49-F238E27FC236}">
                        <a16:creationId xmlns:a16="http://schemas.microsoft.com/office/drawing/2014/main" id="{3ED5F510-D1E6-B244-A9C0-C90366375980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타원 53">
                    <a:extLst>
                      <a:ext uri="{FF2B5EF4-FFF2-40B4-BE49-F238E27FC236}">
                        <a16:creationId xmlns:a16="http://schemas.microsoft.com/office/drawing/2014/main" id="{FA33A712-D5E4-EE4A-AA6F-61AE443F5269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타원 54">
                    <a:extLst>
                      <a:ext uri="{FF2B5EF4-FFF2-40B4-BE49-F238E27FC236}">
                        <a16:creationId xmlns:a16="http://schemas.microsoft.com/office/drawing/2014/main" id="{4B3D651A-584F-E040-9DB9-2532FCC008CD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7" name="타원 55">
                    <a:extLst>
                      <a:ext uri="{FF2B5EF4-FFF2-40B4-BE49-F238E27FC236}">
                        <a16:creationId xmlns:a16="http://schemas.microsoft.com/office/drawing/2014/main" id="{DD838FBE-C8C8-6D40-B56A-A9FA11C7F256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타원 56">
                    <a:extLst>
                      <a:ext uri="{FF2B5EF4-FFF2-40B4-BE49-F238E27FC236}">
                        <a16:creationId xmlns:a16="http://schemas.microsoft.com/office/drawing/2014/main" id="{C401A265-9BDE-2445-BB22-E6C4F53C1D42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타원 57">
                    <a:extLst>
                      <a:ext uri="{FF2B5EF4-FFF2-40B4-BE49-F238E27FC236}">
                        <a16:creationId xmlns:a16="http://schemas.microsoft.com/office/drawing/2014/main" id="{1925EC2A-4CFC-9D4E-A453-F17E2EFFFAEB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타원 58">
                    <a:extLst>
                      <a:ext uri="{FF2B5EF4-FFF2-40B4-BE49-F238E27FC236}">
                        <a16:creationId xmlns:a16="http://schemas.microsoft.com/office/drawing/2014/main" id="{386336B0-CDFC-EA44-81FB-A686AB9E6BFB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11" name="이등변 삼각형 9">
                  <a:extLst>
                    <a:ext uri="{FF2B5EF4-FFF2-40B4-BE49-F238E27FC236}">
                      <a16:creationId xmlns:a16="http://schemas.microsoft.com/office/drawing/2014/main" id="{BCB817C5-1652-6F44-A375-69C286D65097}"/>
                    </a:ext>
                  </a:extLst>
                </p:cNvPr>
                <p:cNvSpPr/>
                <p:nvPr/>
              </p:nvSpPr>
              <p:spPr>
                <a:xfrm rot="10800000">
                  <a:off x="6554016" y="297552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2" name="이등변 삼각형 10">
                  <a:extLst>
                    <a:ext uri="{FF2B5EF4-FFF2-40B4-BE49-F238E27FC236}">
                      <a16:creationId xmlns:a16="http://schemas.microsoft.com/office/drawing/2014/main" id="{00B20B77-D946-AD4F-85BF-4DBA077BCEC7}"/>
                    </a:ext>
                  </a:extLst>
                </p:cNvPr>
                <p:cNvSpPr/>
                <p:nvPr/>
              </p:nvSpPr>
              <p:spPr>
                <a:xfrm>
                  <a:off x="7052783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3" name="이등변 삼각형 11">
                  <a:extLst>
                    <a:ext uri="{FF2B5EF4-FFF2-40B4-BE49-F238E27FC236}">
                      <a16:creationId xmlns:a16="http://schemas.microsoft.com/office/drawing/2014/main" id="{210D81AA-C9BC-9549-B4FC-F7AE187D926B}"/>
                    </a:ext>
                  </a:extLst>
                </p:cNvPr>
                <p:cNvSpPr/>
                <p:nvPr/>
              </p:nvSpPr>
              <p:spPr>
                <a:xfrm rot="10800000">
                  <a:off x="7052781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4" name="이등변 삼각형 12">
                  <a:extLst>
                    <a:ext uri="{FF2B5EF4-FFF2-40B4-BE49-F238E27FC236}">
                      <a16:creationId xmlns:a16="http://schemas.microsoft.com/office/drawing/2014/main" id="{ED5BAF01-141B-5F45-B8DB-33A02AECE3E7}"/>
                    </a:ext>
                  </a:extLst>
                </p:cNvPr>
                <p:cNvSpPr/>
                <p:nvPr/>
              </p:nvSpPr>
              <p:spPr>
                <a:xfrm>
                  <a:off x="8066342" y="298423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5" name="이등변 삼각형 13">
                  <a:extLst>
                    <a:ext uri="{FF2B5EF4-FFF2-40B4-BE49-F238E27FC236}">
                      <a16:creationId xmlns:a16="http://schemas.microsoft.com/office/drawing/2014/main" id="{03838814-C28D-B34A-AD02-59DD645FF622}"/>
                    </a:ext>
                  </a:extLst>
                </p:cNvPr>
                <p:cNvSpPr/>
                <p:nvPr/>
              </p:nvSpPr>
              <p:spPr>
                <a:xfrm rot="10800000">
                  <a:off x="8575793" y="297871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6" name="이등변 삼각형 14">
                  <a:extLst>
                    <a:ext uri="{FF2B5EF4-FFF2-40B4-BE49-F238E27FC236}">
                      <a16:creationId xmlns:a16="http://schemas.microsoft.com/office/drawing/2014/main" id="{45D0965A-D545-9D41-977A-B80034F1946F}"/>
                    </a:ext>
                  </a:extLst>
                </p:cNvPr>
                <p:cNvSpPr/>
                <p:nvPr/>
              </p:nvSpPr>
              <p:spPr>
                <a:xfrm>
                  <a:off x="7556889" y="3880251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7" name="이등변 삼각형 15">
                  <a:extLst>
                    <a:ext uri="{FF2B5EF4-FFF2-40B4-BE49-F238E27FC236}">
                      <a16:creationId xmlns:a16="http://schemas.microsoft.com/office/drawing/2014/main" id="{BBE40E70-C9EB-5B42-BCEE-C69AAFDC2E68}"/>
                    </a:ext>
                  </a:extLst>
                </p:cNvPr>
                <p:cNvSpPr/>
                <p:nvPr/>
              </p:nvSpPr>
              <p:spPr>
                <a:xfrm rot="10800000">
                  <a:off x="8066340" y="3874738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8" name="이등변 삼각형 16">
                  <a:extLst>
                    <a:ext uri="{FF2B5EF4-FFF2-40B4-BE49-F238E27FC236}">
                      <a16:creationId xmlns:a16="http://schemas.microsoft.com/office/drawing/2014/main" id="{11B1F03E-DBF4-3048-9698-97C1D10E5E1B}"/>
                    </a:ext>
                  </a:extLst>
                </p:cNvPr>
                <p:cNvSpPr/>
                <p:nvPr/>
              </p:nvSpPr>
              <p:spPr>
                <a:xfrm>
                  <a:off x="6551342" y="2089369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19" name="이등변 삼각형 17">
                  <a:extLst>
                    <a:ext uri="{FF2B5EF4-FFF2-40B4-BE49-F238E27FC236}">
                      <a16:creationId xmlns:a16="http://schemas.microsoft.com/office/drawing/2014/main" id="{76D177AF-7696-2246-8E0C-E172245C3392}"/>
                    </a:ext>
                  </a:extLst>
                </p:cNvPr>
                <p:cNvSpPr/>
                <p:nvPr/>
              </p:nvSpPr>
              <p:spPr>
                <a:xfrm>
                  <a:off x="7559560" y="2083856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0" name="이등변 삼각형 18">
                  <a:extLst>
                    <a:ext uri="{FF2B5EF4-FFF2-40B4-BE49-F238E27FC236}">
                      <a16:creationId xmlns:a16="http://schemas.microsoft.com/office/drawing/2014/main" id="{CC74DF22-BC84-A147-ACFE-C05D5BE3F61A}"/>
                    </a:ext>
                  </a:extLst>
                </p:cNvPr>
                <p:cNvSpPr/>
                <p:nvPr/>
              </p:nvSpPr>
              <p:spPr>
                <a:xfrm rot="10800000">
                  <a:off x="8069011" y="2087052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1" name="이등변 삼각형 19">
                  <a:extLst>
                    <a:ext uri="{FF2B5EF4-FFF2-40B4-BE49-F238E27FC236}">
                      <a16:creationId xmlns:a16="http://schemas.microsoft.com/office/drawing/2014/main" id="{091D8B40-807F-8147-8176-7E840E1C9C5D}"/>
                    </a:ext>
                  </a:extLst>
                </p:cNvPr>
                <p:cNvSpPr/>
                <p:nvPr/>
              </p:nvSpPr>
              <p:spPr>
                <a:xfrm>
                  <a:off x="8573119" y="2092565"/>
                  <a:ext cx="1018903" cy="890507"/>
                </a:xfrm>
                <a:prstGeom prst="triangl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2" name="타원 20">
                  <a:extLst>
                    <a:ext uri="{FF2B5EF4-FFF2-40B4-BE49-F238E27FC236}">
                      <a16:creationId xmlns:a16="http://schemas.microsoft.com/office/drawing/2014/main" id="{CA557C37-516A-1242-8D6A-64D74A40ABB2}"/>
                    </a:ext>
                  </a:extLst>
                </p:cNvPr>
                <p:cNvSpPr/>
                <p:nvPr/>
              </p:nvSpPr>
              <p:spPr>
                <a:xfrm>
                  <a:off x="8074359" y="3117573"/>
                  <a:ext cx="200297" cy="20029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cxnSp>
              <p:nvCxnSpPr>
                <p:cNvPr id="123" name="직선 화살표 연결선 21">
                  <a:extLst>
                    <a:ext uri="{FF2B5EF4-FFF2-40B4-BE49-F238E27FC236}">
                      <a16:creationId xmlns:a16="http://schemas.microsoft.com/office/drawing/2014/main" id="{E9B98A3E-E094-C948-BD3E-0C8BB8A99462}"/>
                    </a:ext>
                  </a:extLst>
                </p:cNvPr>
                <p:cNvCxnSpPr>
                  <a:stCxn id="122" idx="7"/>
                </p:cNvCxnSpPr>
                <p:nvPr/>
              </p:nvCxnSpPr>
              <p:spPr>
                <a:xfrm flipV="1">
                  <a:off x="8245323" y="3058457"/>
                  <a:ext cx="227647" cy="88449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직선 화살표 연결선 22">
                  <a:extLst>
                    <a:ext uri="{FF2B5EF4-FFF2-40B4-BE49-F238E27FC236}">
                      <a16:creationId xmlns:a16="http://schemas.microsoft.com/office/drawing/2014/main" id="{99E4466C-99CB-BD45-8F9A-FE25D25ACB2C}"/>
                    </a:ext>
                  </a:extLst>
                </p:cNvPr>
                <p:cNvCxnSpPr>
                  <a:stCxn id="122" idx="1"/>
                </p:cNvCxnSpPr>
                <p:nvPr/>
              </p:nvCxnSpPr>
              <p:spPr>
                <a:xfrm flipH="1" flipV="1">
                  <a:off x="7653063" y="3033479"/>
                  <a:ext cx="450629" cy="113427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직선 화살표 연결선 23">
                  <a:extLst>
                    <a:ext uri="{FF2B5EF4-FFF2-40B4-BE49-F238E27FC236}">
                      <a16:creationId xmlns:a16="http://schemas.microsoft.com/office/drawing/2014/main" id="{92D9FEB6-EF29-0247-B564-ED616F486C67}"/>
                    </a:ext>
                  </a:extLst>
                </p:cNvPr>
                <p:cNvCxnSpPr>
                  <a:stCxn id="122" idx="4"/>
                </p:cNvCxnSpPr>
                <p:nvPr/>
              </p:nvCxnSpPr>
              <p:spPr>
                <a:xfrm flipH="1">
                  <a:off x="8079696" y="3317870"/>
                  <a:ext cx="94812" cy="426816"/>
                </a:xfrm>
                <a:prstGeom prst="straightConnector1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타원 24">
                  <a:extLst>
                    <a:ext uri="{FF2B5EF4-FFF2-40B4-BE49-F238E27FC236}">
                      <a16:creationId xmlns:a16="http://schemas.microsoft.com/office/drawing/2014/main" id="{6664CFF4-165C-5848-9D30-08CE918A43E6}"/>
                    </a:ext>
                  </a:extLst>
                </p:cNvPr>
                <p:cNvSpPr/>
                <p:nvPr/>
              </p:nvSpPr>
              <p:spPr>
                <a:xfrm>
                  <a:off x="8455334" y="2869462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7" name="타원 25">
                  <a:extLst>
                    <a:ext uri="{FF2B5EF4-FFF2-40B4-BE49-F238E27FC236}">
                      <a16:creationId xmlns:a16="http://schemas.microsoft.com/office/drawing/2014/main" id="{8F46DEBD-8E35-BA45-8E98-7C3544D5196D}"/>
                    </a:ext>
                  </a:extLst>
                </p:cNvPr>
                <p:cNvSpPr/>
                <p:nvPr/>
              </p:nvSpPr>
              <p:spPr>
                <a:xfrm>
                  <a:off x="7937539" y="3764325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28" name="타원 26">
                  <a:extLst>
                    <a:ext uri="{FF2B5EF4-FFF2-40B4-BE49-F238E27FC236}">
                      <a16:creationId xmlns:a16="http://schemas.microsoft.com/office/drawing/2014/main" id="{909C9A91-DC28-5C48-985A-703DC79A3CE1}"/>
                    </a:ext>
                  </a:extLst>
                </p:cNvPr>
                <p:cNvSpPr/>
                <p:nvPr/>
              </p:nvSpPr>
              <p:spPr>
                <a:xfrm>
                  <a:off x="7427355" y="2845374"/>
                  <a:ext cx="238243" cy="238243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29" name="그룹 27">
                  <a:extLst>
                    <a:ext uri="{FF2B5EF4-FFF2-40B4-BE49-F238E27FC236}">
                      <a16:creationId xmlns:a16="http://schemas.microsoft.com/office/drawing/2014/main" id="{6F2E3B43-6753-7548-BA0F-619347A557BC}"/>
                    </a:ext>
                  </a:extLst>
                </p:cNvPr>
                <p:cNvGrpSpPr/>
                <p:nvPr/>
              </p:nvGrpSpPr>
              <p:grpSpPr>
                <a:xfrm>
                  <a:off x="7948329" y="2329930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43" name="타원 41">
                    <a:extLst>
                      <a:ext uri="{FF2B5EF4-FFF2-40B4-BE49-F238E27FC236}">
                        <a16:creationId xmlns:a16="http://schemas.microsoft.com/office/drawing/2014/main" id="{B4F06A13-EFB9-7647-BD52-9BBFE9AA90C9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4" name="타원 42">
                    <a:extLst>
                      <a:ext uri="{FF2B5EF4-FFF2-40B4-BE49-F238E27FC236}">
                        <a16:creationId xmlns:a16="http://schemas.microsoft.com/office/drawing/2014/main" id="{FFBF1388-232F-224B-B7CE-B921F4EB0FFA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5" name="타원 43">
                    <a:extLst>
                      <a:ext uri="{FF2B5EF4-FFF2-40B4-BE49-F238E27FC236}">
                        <a16:creationId xmlns:a16="http://schemas.microsoft.com/office/drawing/2014/main" id="{2B3F8E3E-06F9-634A-B734-E5895A6FF8E0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6" name="타원 44">
                    <a:extLst>
                      <a:ext uri="{FF2B5EF4-FFF2-40B4-BE49-F238E27FC236}">
                        <a16:creationId xmlns:a16="http://schemas.microsoft.com/office/drawing/2014/main" id="{A16D9F6C-EB5A-B84A-9A01-79AA3DA5E49C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7" name="타원 45">
                    <a:extLst>
                      <a:ext uri="{FF2B5EF4-FFF2-40B4-BE49-F238E27FC236}">
                        <a16:creationId xmlns:a16="http://schemas.microsoft.com/office/drawing/2014/main" id="{80008418-A6E8-B340-BC67-01348FF5DE31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8" name="타원 46">
                    <a:extLst>
                      <a:ext uri="{FF2B5EF4-FFF2-40B4-BE49-F238E27FC236}">
                        <a16:creationId xmlns:a16="http://schemas.microsoft.com/office/drawing/2014/main" id="{9F2FC4BC-F038-1D48-9D8D-ACE20749B081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9" name="타원 47">
                    <a:extLst>
                      <a:ext uri="{FF2B5EF4-FFF2-40B4-BE49-F238E27FC236}">
                        <a16:creationId xmlns:a16="http://schemas.microsoft.com/office/drawing/2014/main" id="{E9EADFB6-EB3C-7C40-A59A-111850371D66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0" name="타원 48">
                    <a:extLst>
                      <a:ext uri="{FF2B5EF4-FFF2-40B4-BE49-F238E27FC236}">
                        <a16:creationId xmlns:a16="http://schemas.microsoft.com/office/drawing/2014/main" id="{77C1233F-9AE8-2B40-8618-327E7C7C8002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1" name="타원 49">
                    <a:extLst>
                      <a:ext uri="{FF2B5EF4-FFF2-40B4-BE49-F238E27FC236}">
                        <a16:creationId xmlns:a16="http://schemas.microsoft.com/office/drawing/2014/main" id="{5E585D9B-F6D6-204B-8CD8-C7B2DC8A80A9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30" name="그룹 28">
                  <a:extLst>
                    <a:ext uri="{FF2B5EF4-FFF2-40B4-BE49-F238E27FC236}">
                      <a16:creationId xmlns:a16="http://schemas.microsoft.com/office/drawing/2014/main" id="{34A64A69-8250-8D4B-9FA3-7978EA8BFF6C}"/>
                    </a:ext>
                  </a:extLst>
                </p:cNvPr>
                <p:cNvGrpSpPr/>
                <p:nvPr/>
              </p:nvGrpSpPr>
              <p:grpSpPr>
                <a:xfrm>
                  <a:off x="7398297" y="3207377"/>
                  <a:ext cx="1297577" cy="1297577"/>
                  <a:chOff x="7563394" y="2207623"/>
                  <a:chExt cx="1698172" cy="1698172"/>
                </a:xfrm>
              </p:grpSpPr>
              <p:sp>
                <p:nvSpPr>
                  <p:cNvPr id="134" name="타원 32">
                    <a:extLst>
                      <a:ext uri="{FF2B5EF4-FFF2-40B4-BE49-F238E27FC236}">
                        <a16:creationId xmlns:a16="http://schemas.microsoft.com/office/drawing/2014/main" id="{230E2974-31CC-6D4B-9AE3-07487763B239}"/>
                      </a:ext>
                    </a:extLst>
                  </p:cNvPr>
                  <p:cNvSpPr/>
                  <p:nvPr/>
                </p:nvSpPr>
                <p:spPr>
                  <a:xfrm>
                    <a:off x="7620000" y="2264229"/>
                    <a:ext cx="1584960" cy="1584960"/>
                  </a:xfrm>
                  <a:prstGeom prst="ellipse">
                    <a:avLst/>
                  </a:prstGeom>
                  <a:noFill/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5" name="타원 33">
                    <a:extLst>
                      <a:ext uri="{FF2B5EF4-FFF2-40B4-BE49-F238E27FC236}">
                        <a16:creationId xmlns:a16="http://schemas.microsoft.com/office/drawing/2014/main" id="{52187F0A-16A4-3C48-B196-02CBF42E1614}"/>
                      </a:ext>
                    </a:extLst>
                  </p:cNvPr>
                  <p:cNvSpPr/>
                  <p:nvPr/>
                </p:nvSpPr>
                <p:spPr>
                  <a:xfrm>
                    <a:off x="8355874" y="220762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6" name="타원 34">
                    <a:extLst>
                      <a:ext uri="{FF2B5EF4-FFF2-40B4-BE49-F238E27FC236}">
                        <a16:creationId xmlns:a16="http://schemas.microsoft.com/office/drawing/2014/main" id="{94F71098-3C72-6245-B524-7EE3B8D7D4F0}"/>
                      </a:ext>
                    </a:extLst>
                  </p:cNvPr>
                  <p:cNvSpPr/>
                  <p:nvPr/>
                </p:nvSpPr>
                <p:spPr>
                  <a:xfrm>
                    <a:off x="8355874" y="379258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7" name="타원 35">
                    <a:extLst>
                      <a:ext uri="{FF2B5EF4-FFF2-40B4-BE49-F238E27FC236}">
                        <a16:creationId xmlns:a16="http://schemas.microsoft.com/office/drawing/2014/main" id="{0A0012FF-F2EB-A74D-BB32-DA79AAA16EB7}"/>
                      </a:ext>
                    </a:extLst>
                  </p:cNvPr>
                  <p:cNvSpPr/>
                  <p:nvPr/>
                </p:nvSpPr>
                <p:spPr>
                  <a:xfrm>
                    <a:off x="914835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8" name="타원 36">
                    <a:extLst>
                      <a:ext uri="{FF2B5EF4-FFF2-40B4-BE49-F238E27FC236}">
                        <a16:creationId xmlns:a16="http://schemas.microsoft.com/office/drawing/2014/main" id="{D914F9FD-D100-D447-BF67-FBB11985FBF9}"/>
                      </a:ext>
                    </a:extLst>
                  </p:cNvPr>
                  <p:cNvSpPr/>
                  <p:nvPr/>
                </p:nvSpPr>
                <p:spPr>
                  <a:xfrm>
                    <a:off x="7563394" y="3000103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9" name="타원 37">
                    <a:extLst>
                      <a:ext uri="{FF2B5EF4-FFF2-40B4-BE49-F238E27FC236}">
                        <a16:creationId xmlns:a16="http://schemas.microsoft.com/office/drawing/2014/main" id="{2A36D5DE-C3E0-0642-9FE3-0B064B2A90C6}"/>
                      </a:ext>
                    </a:extLst>
                  </p:cNvPr>
                  <p:cNvSpPr/>
                  <p:nvPr/>
                </p:nvSpPr>
                <p:spPr>
                  <a:xfrm>
                    <a:off x="8926288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0" name="타원 38">
                    <a:extLst>
                      <a:ext uri="{FF2B5EF4-FFF2-40B4-BE49-F238E27FC236}">
                        <a16:creationId xmlns:a16="http://schemas.microsoft.com/office/drawing/2014/main" id="{CEAFFF53-BF8C-FB4A-9C7C-DF855DB2B3DB}"/>
                      </a:ext>
                    </a:extLst>
                  </p:cNvPr>
                  <p:cNvSpPr/>
                  <p:nvPr/>
                </p:nvSpPr>
                <p:spPr>
                  <a:xfrm>
                    <a:off x="7776755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1" name="타원 39">
                    <a:extLst>
                      <a:ext uri="{FF2B5EF4-FFF2-40B4-BE49-F238E27FC236}">
                        <a16:creationId xmlns:a16="http://schemas.microsoft.com/office/drawing/2014/main" id="{FCC58340-06F2-864C-8485-E9E17CC033ED}"/>
                      </a:ext>
                    </a:extLst>
                  </p:cNvPr>
                  <p:cNvSpPr/>
                  <p:nvPr/>
                </p:nvSpPr>
                <p:spPr>
                  <a:xfrm>
                    <a:off x="7776755" y="2455818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2" name="타원 40">
                    <a:extLst>
                      <a:ext uri="{FF2B5EF4-FFF2-40B4-BE49-F238E27FC236}">
                        <a16:creationId xmlns:a16="http://schemas.microsoft.com/office/drawing/2014/main" id="{E00E4947-3BF4-834B-8ADF-B622122D7F73}"/>
                      </a:ext>
                    </a:extLst>
                  </p:cNvPr>
                  <p:cNvSpPr/>
                  <p:nvPr/>
                </p:nvSpPr>
                <p:spPr>
                  <a:xfrm>
                    <a:off x="8926288" y="3544389"/>
                    <a:ext cx="113212" cy="11321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4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131" name="직선 화살표 연결선 29">
                  <a:extLst>
                    <a:ext uri="{FF2B5EF4-FFF2-40B4-BE49-F238E27FC236}">
                      <a16:creationId xmlns:a16="http://schemas.microsoft.com/office/drawing/2014/main" id="{54C07801-BF97-A44C-A1BF-942D279F11FB}"/>
                    </a:ext>
                  </a:extLst>
                </p:cNvPr>
                <p:cNvCxnSpPr>
                  <a:stCxn id="152" idx="0"/>
                </p:cNvCxnSpPr>
                <p:nvPr/>
              </p:nvCxnSpPr>
              <p:spPr>
                <a:xfrm flipV="1">
                  <a:off x="7538315" y="2145428"/>
                  <a:ext cx="422605" cy="22180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직선 화살표 연결선 30">
                  <a:extLst>
                    <a:ext uri="{FF2B5EF4-FFF2-40B4-BE49-F238E27FC236}">
                      <a16:creationId xmlns:a16="http://schemas.microsoft.com/office/drawing/2014/main" id="{6E0A4890-0EB2-F741-8626-ADF18408E9A0}"/>
                    </a:ext>
                  </a:extLst>
                </p:cNvPr>
                <p:cNvCxnSpPr>
                  <a:stCxn id="152" idx="0"/>
                </p:cNvCxnSpPr>
                <p:nvPr/>
              </p:nvCxnSpPr>
              <p:spPr>
                <a:xfrm>
                  <a:off x="7538315" y="2367231"/>
                  <a:ext cx="18575" cy="40209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직선 화살표 연결선 31">
                  <a:extLst>
                    <a:ext uri="{FF2B5EF4-FFF2-40B4-BE49-F238E27FC236}">
                      <a16:creationId xmlns:a16="http://schemas.microsoft.com/office/drawing/2014/main" id="{5A7D1D97-9AD7-3D49-BE04-E1F300B1229B}"/>
                    </a:ext>
                  </a:extLst>
                </p:cNvPr>
                <p:cNvCxnSpPr>
                  <a:stCxn id="153" idx="1"/>
                </p:cNvCxnSpPr>
                <p:nvPr/>
              </p:nvCxnSpPr>
              <p:spPr>
                <a:xfrm flipH="1" flipV="1">
                  <a:off x="7194319" y="2154279"/>
                  <a:ext cx="313410" cy="18236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타원 20">
                <a:extLst>
                  <a:ext uri="{FF2B5EF4-FFF2-40B4-BE49-F238E27FC236}">
                    <a16:creationId xmlns:a16="http://schemas.microsoft.com/office/drawing/2014/main" id="{4024E039-AB33-2648-AFB8-7355CDE1F8CB}"/>
                  </a:ext>
                </a:extLst>
              </p:cNvPr>
              <p:cNvSpPr/>
              <p:nvPr/>
            </p:nvSpPr>
            <p:spPr>
              <a:xfrm>
                <a:off x="8254239" y="6071199"/>
                <a:ext cx="64537" cy="51785"/>
              </a:xfrm>
              <a:prstGeom prst="ellipse">
                <a:avLst/>
              </a:prstGeom>
              <a:solidFill>
                <a:srgbClr val="010349"/>
              </a:solidFill>
              <a:ln w="19050">
                <a:solidFill>
                  <a:srgbClr val="0001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7" name="이등변 삼각형 18">
              <a:extLst>
                <a:ext uri="{FF2B5EF4-FFF2-40B4-BE49-F238E27FC236}">
                  <a16:creationId xmlns:a16="http://schemas.microsoft.com/office/drawing/2014/main" id="{55A528BD-BE80-9D49-AF6A-5637D4576F38}"/>
                </a:ext>
              </a:extLst>
            </p:cNvPr>
            <p:cNvSpPr/>
            <p:nvPr/>
          </p:nvSpPr>
          <p:spPr>
            <a:xfrm rot="10800000">
              <a:off x="602458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이등변 삼각형 6">
              <a:extLst>
                <a:ext uri="{FF2B5EF4-FFF2-40B4-BE49-F238E27FC236}">
                  <a16:creationId xmlns:a16="http://schemas.microsoft.com/office/drawing/2014/main" id="{2E1565BE-16A1-CE49-8D25-B419F22798D8}"/>
                </a:ext>
              </a:extLst>
            </p:cNvPr>
            <p:cNvSpPr/>
            <p:nvPr/>
          </p:nvSpPr>
          <p:spPr>
            <a:xfrm rot="10800000">
              <a:off x="6187281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이등변 삼각형 9">
              <a:extLst>
                <a:ext uri="{FF2B5EF4-FFF2-40B4-BE49-F238E27FC236}">
                  <a16:creationId xmlns:a16="http://schemas.microsoft.com/office/drawing/2014/main" id="{387A6AAC-13FA-7449-ABBD-7080F57E79D4}"/>
                </a:ext>
              </a:extLst>
            </p:cNvPr>
            <p:cNvSpPr/>
            <p:nvPr/>
          </p:nvSpPr>
          <p:spPr>
            <a:xfrm rot="10800000">
              <a:off x="5862423" y="453580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0" name="이등변 삼각형 10">
              <a:extLst>
                <a:ext uri="{FF2B5EF4-FFF2-40B4-BE49-F238E27FC236}">
                  <a16:creationId xmlns:a16="http://schemas.microsoft.com/office/drawing/2014/main" id="{B6CC722C-E04C-D74B-8BE1-D31A5F9F4039}"/>
                </a:ext>
              </a:extLst>
            </p:cNvPr>
            <p:cNvSpPr/>
            <p:nvPr/>
          </p:nvSpPr>
          <p:spPr>
            <a:xfrm>
              <a:off x="6023130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1" name="이등변 삼각형 11">
              <a:extLst>
                <a:ext uri="{FF2B5EF4-FFF2-40B4-BE49-F238E27FC236}">
                  <a16:creationId xmlns:a16="http://schemas.microsoft.com/office/drawing/2014/main" id="{A8F5E6F6-9D31-EC4A-8626-2D257DF8EB96}"/>
                </a:ext>
              </a:extLst>
            </p:cNvPr>
            <p:cNvSpPr/>
            <p:nvPr/>
          </p:nvSpPr>
          <p:spPr>
            <a:xfrm rot="10800000">
              <a:off x="6023129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이등변 삼각형 12">
              <a:extLst>
                <a:ext uri="{FF2B5EF4-FFF2-40B4-BE49-F238E27FC236}">
                  <a16:creationId xmlns:a16="http://schemas.microsoft.com/office/drawing/2014/main" id="{D8771FC0-663B-C645-B09D-7486A445D294}"/>
                </a:ext>
              </a:extLst>
            </p:cNvPr>
            <p:cNvSpPr/>
            <p:nvPr/>
          </p:nvSpPr>
          <p:spPr>
            <a:xfrm>
              <a:off x="6349709" y="453805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3" name="이등변 삼각형 13">
              <a:extLst>
                <a:ext uri="{FF2B5EF4-FFF2-40B4-BE49-F238E27FC236}">
                  <a16:creationId xmlns:a16="http://schemas.microsoft.com/office/drawing/2014/main" id="{F14EC3CA-5A14-EE45-A505-3447C1119D63}"/>
                </a:ext>
              </a:extLst>
            </p:cNvPr>
            <p:cNvSpPr/>
            <p:nvPr/>
          </p:nvSpPr>
          <p:spPr>
            <a:xfrm rot="10800000">
              <a:off x="6513859" y="4536627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" name="이등변 삼각형 14">
              <a:extLst>
                <a:ext uri="{FF2B5EF4-FFF2-40B4-BE49-F238E27FC236}">
                  <a16:creationId xmlns:a16="http://schemas.microsoft.com/office/drawing/2014/main" id="{51A47BC6-62E4-D842-B0E7-0555B741BF7A}"/>
                </a:ext>
              </a:extLst>
            </p:cNvPr>
            <p:cNvSpPr/>
            <p:nvPr/>
          </p:nvSpPr>
          <p:spPr>
            <a:xfrm>
              <a:off x="6185558" y="4769713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15">
              <a:extLst>
                <a:ext uri="{FF2B5EF4-FFF2-40B4-BE49-F238E27FC236}">
                  <a16:creationId xmlns:a16="http://schemas.microsoft.com/office/drawing/2014/main" id="{E01D1919-027D-6846-B7BB-FAC9A8BD0C9B}"/>
                </a:ext>
              </a:extLst>
            </p:cNvPr>
            <p:cNvSpPr/>
            <p:nvPr/>
          </p:nvSpPr>
          <p:spPr>
            <a:xfrm rot="10800000">
              <a:off x="6349708" y="476828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이등변 삼각형 16">
              <a:extLst>
                <a:ext uri="{FF2B5EF4-FFF2-40B4-BE49-F238E27FC236}">
                  <a16:creationId xmlns:a16="http://schemas.microsoft.com/office/drawing/2014/main" id="{90058D3B-2DEE-6D4A-8059-6EB2749C19A4}"/>
                </a:ext>
              </a:extLst>
            </p:cNvPr>
            <p:cNvSpPr/>
            <p:nvPr/>
          </p:nvSpPr>
          <p:spPr>
            <a:xfrm>
              <a:off x="5861561" y="4306691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7" name="이등변 삼각형 17">
              <a:extLst>
                <a:ext uri="{FF2B5EF4-FFF2-40B4-BE49-F238E27FC236}">
                  <a16:creationId xmlns:a16="http://schemas.microsoft.com/office/drawing/2014/main" id="{B71880A0-8B99-564C-8239-81B72BFAACF9}"/>
                </a:ext>
              </a:extLst>
            </p:cNvPr>
            <p:cNvSpPr/>
            <p:nvPr/>
          </p:nvSpPr>
          <p:spPr>
            <a:xfrm>
              <a:off x="6186419" y="4305266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이등변 삼각형 18">
              <a:extLst>
                <a:ext uri="{FF2B5EF4-FFF2-40B4-BE49-F238E27FC236}">
                  <a16:creationId xmlns:a16="http://schemas.microsoft.com/office/drawing/2014/main" id="{D52898E1-22C0-E246-B749-BB8A416A9296}"/>
                </a:ext>
              </a:extLst>
            </p:cNvPr>
            <p:cNvSpPr/>
            <p:nvPr/>
          </p:nvSpPr>
          <p:spPr>
            <a:xfrm rot="10800000">
              <a:off x="6350569" y="4306092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이등변 삼각형 19">
              <a:extLst>
                <a:ext uri="{FF2B5EF4-FFF2-40B4-BE49-F238E27FC236}">
                  <a16:creationId xmlns:a16="http://schemas.microsoft.com/office/drawing/2014/main" id="{1C0AA575-B3FC-AA4B-9D49-68B0744025FA}"/>
                </a:ext>
              </a:extLst>
            </p:cNvPr>
            <p:cNvSpPr/>
            <p:nvPr/>
          </p:nvSpPr>
          <p:spPr>
            <a:xfrm>
              <a:off x="6512998" y="4307518"/>
              <a:ext cx="328301" cy="230235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타원 20">
              <a:extLst>
                <a:ext uri="{FF2B5EF4-FFF2-40B4-BE49-F238E27FC236}">
                  <a16:creationId xmlns:a16="http://schemas.microsoft.com/office/drawing/2014/main" id="{A133A369-C5C9-294D-93CE-911134F7F759}"/>
                </a:ext>
              </a:extLst>
            </p:cNvPr>
            <p:cNvSpPr/>
            <p:nvPr/>
          </p:nvSpPr>
          <p:spPr>
            <a:xfrm>
              <a:off x="6352292" y="4572527"/>
              <a:ext cx="64537" cy="51785"/>
            </a:xfrm>
            <a:prstGeom prst="ellipse">
              <a:avLst/>
            </a:prstGeom>
            <a:solidFill>
              <a:srgbClr val="010349"/>
            </a:solidFill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타원 20">
              <a:extLst>
                <a:ext uri="{FF2B5EF4-FFF2-40B4-BE49-F238E27FC236}">
                  <a16:creationId xmlns:a16="http://schemas.microsoft.com/office/drawing/2014/main" id="{A0B4BE8C-FC75-A944-B7D6-CB2393140B6B}"/>
                </a:ext>
              </a:extLst>
            </p:cNvPr>
            <p:cNvSpPr/>
            <p:nvPr/>
          </p:nvSpPr>
          <p:spPr>
            <a:xfrm>
              <a:off x="6206813" y="4696105"/>
              <a:ext cx="64537" cy="51785"/>
            </a:xfrm>
            <a:prstGeom prst="ellipse">
              <a:avLst/>
            </a:prstGeom>
            <a:noFill/>
            <a:ln w="19050">
              <a:solidFill>
                <a:srgbClr val="0001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42" name="직선 화살표 연결선 23">
              <a:extLst>
                <a:ext uri="{FF2B5EF4-FFF2-40B4-BE49-F238E27FC236}">
                  <a16:creationId xmlns:a16="http://schemas.microsoft.com/office/drawing/2014/main" id="{AEEEFB83-6EFF-2F43-82CA-4D6B4FB60BF9}"/>
                </a:ext>
              </a:extLst>
            </p:cNvPr>
            <p:cNvCxnSpPr>
              <a:endCxn id="40" idx="3"/>
            </p:cNvCxnSpPr>
            <p:nvPr/>
          </p:nvCxnSpPr>
          <p:spPr>
            <a:xfrm flipV="1">
              <a:off x="6265768" y="4616729"/>
              <a:ext cx="95974" cy="80815"/>
            </a:xfrm>
            <a:prstGeom prst="straightConnector1">
              <a:avLst/>
            </a:prstGeom>
            <a:ln w="28575">
              <a:solidFill>
                <a:srgbClr val="8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341">
              <a:extLst>
                <a:ext uri="{FF2B5EF4-FFF2-40B4-BE49-F238E27FC236}">
                  <a16:creationId xmlns:a16="http://schemas.microsoft.com/office/drawing/2014/main" id="{71D0C39B-F1D0-7546-834F-467200E1B230}"/>
                </a:ext>
              </a:extLst>
            </p:cNvPr>
            <p:cNvGrpSpPr/>
            <p:nvPr/>
          </p:nvGrpSpPr>
          <p:grpSpPr>
            <a:xfrm>
              <a:off x="3896612" y="5579794"/>
              <a:ext cx="948692" cy="676697"/>
              <a:chOff x="4364033" y="1317056"/>
              <a:chExt cx="4233955" cy="4049054"/>
            </a:xfrm>
          </p:grpSpPr>
          <p:sp>
            <p:nvSpPr>
              <p:cNvPr id="44" name="이등변 삼각형 6">
                <a:extLst>
                  <a:ext uri="{FF2B5EF4-FFF2-40B4-BE49-F238E27FC236}">
                    <a16:creationId xmlns:a16="http://schemas.microsoft.com/office/drawing/2014/main" id="{A57B294E-FCC5-D24D-A049-3728A17F4231}"/>
                  </a:ext>
                </a:extLst>
              </p:cNvPr>
              <p:cNvSpPr/>
              <p:nvPr/>
            </p:nvSpPr>
            <p:spPr>
              <a:xfrm rot="10800000">
                <a:off x="5797405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5" name="이등변 삼각형 7">
                <a:extLst>
                  <a:ext uri="{FF2B5EF4-FFF2-40B4-BE49-F238E27FC236}">
                    <a16:creationId xmlns:a16="http://schemas.microsoft.com/office/drawing/2014/main" id="{0806D937-E50E-B440-AF8B-DD9DE81F7B8C}"/>
                  </a:ext>
                </a:extLst>
              </p:cNvPr>
              <p:cNvSpPr/>
              <p:nvPr/>
            </p:nvSpPr>
            <p:spPr>
              <a:xfrm rot="10800000">
                <a:off x="5153478" y="1523505"/>
                <a:ext cx="1308429" cy="1226415"/>
              </a:xfrm>
              <a:prstGeom prst="triangl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46" name="그룹 8">
                <a:extLst>
                  <a:ext uri="{FF2B5EF4-FFF2-40B4-BE49-F238E27FC236}">
                    <a16:creationId xmlns:a16="http://schemas.microsoft.com/office/drawing/2014/main" id="{BAAE4F8B-1BE6-F74D-9048-972920B1E0C5}"/>
                  </a:ext>
                </a:extLst>
              </p:cNvPr>
              <p:cNvGrpSpPr/>
              <p:nvPr/>
            </p:nvGrpSpPr>
            <p:grpSpPr>
              <a:xfrm>
                <a:off x="4933550" y="1854205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99" name="타원 50">
                  <a:extLst>
                    <a:ext uri="{FF2B5EF4-FFF2-40B4-BE49-F238E27FC236}">
                      <a16:creationId xmlns:a16="http://schemas.microsoft.com/office/drawing/2014/main" id="{3A8014AE-E560-CC4C-8AC0-E63482E5A1B2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0" name="타원 51">
                  <a:extLst>
                    <a:ext uri="{FF2B5EF4-FFF2-40B4-BE49-F238E27FC236}">
                      <a16:creationId xmlns:a16="http://schemas.microsoft.com/office/drawing/2014/main" id="{F7F582FE-D016-CF4C-B7ED-FE52CCC68C48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1" name="타원 52">
                  <a:extLst>
                    <a:ext uri="{FF2B5EF4-FFF2-40B4-BE49-F238E27FC236}">
                      <a16:creationId xmlns:a16="http://schemas.microsoft.com/office/drawing/2014/main" id="{F3E370DC-7B16-F444-B4A8-E8C3081902DF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2" name="타원 53">
                  <a:extLst>
                    <a:ext uri="{FF2B5EF4-FFF2-40B4-BE49-F238E27FC236}">
                      <a16:creationId xmlns:a16="http://schemas.microsoft.com/office/drawing/2014/main" id="{0B02C045-1173-A746-A6F2-19BADD73208A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3" name="타원 54">
                  <a:extLst>
                    <a:ext uri="{FF2B5EF4-FFF2-40B4-BE49-F238E27FC236}">
                      <a16:creationId xmlns:a16="http://schemas.microsoft.com/office/drawing/2014/main" id="{AC48A4C4-0797-0449-AB5C-9D50C4CDEADA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4" name="타원 55">
                  <a:extLst>
                    <a:ext uri="{FF2B5EF4-FFF2-40B4-BE49-F238E27FC236}">
                      <a16:creationId xmlns:a16="http://schemas.microsoft.com/office/drawing/2014/main" id="{9C115154-76A4-964F-A19C-3D07C0154082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5" name="타원 56">
                  <a:extLst>
                    <a:ext uri="{FF2B5EF4-FFF2-40B4-BE49-F238E27FC236}">
                      <a16:creationId xmlns:a16="http://schemas.microsoft.com/office/drawing/2014/main" id="{42C3385B-5C65-0947-9AE3-5740D3BBF820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6" name="타원 57">
                  <a:extLst>
                    <a:ext uri="{FF2B5EF4-FFF2-40B4-BE49-F238E27FC236}">
                      <a16:creationId xmlns:a16="http://schemas.microsoft.com/office/drawing/2014/main" id="{A03362F7-D4D8-7B4B-9C67-51C41A795FB8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07" name="타원 58">
                  <a:extLst>
                    <a:ext uri="{FF2B5EF4-FFF2-40B4-BE49-F238E27FC236}">
                      <a16:creationId xmlns:a16="http://schemas.microsoft.com/office/drawing/2014/main" id="{86775DE1-CC0E-D442-9E60-45EA8C9B5049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이등변 삼각형 9">
                <a:extLst>
                  <a:ext uri="{FF2B5EF4-FFF2-40B4-BE49-F238E27FC236}">
                    <a16:creationId xmlns:a16="http://schemas.microsoft.com/office/drawing/2014/main" id="{0A6406FF-FF18-F541-A97F-DF49A23A8989}"/>
                  </a:ext>
                </a:extLst>
              </p:cNvPr>
              <p:cNvSpPr/>
              <p:nvPr/>
            </p:nvSpPr>
            <p:spPr>
              <a:xfrm rot="10800000">
                <a:off x="4502698" y="275151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이등변 삼각형 10">
                <a:extLst>
                  <a:ext uri="{FF2B5EF4-FFF2-40B4-BE49-F238E27FC236}">
                    <a16:creationId xmlns:a16="http://schemas.microsoft.com/office/drawing/2014/main" id="{D24893DA-A9CC-1342-928C-3720729DEEE3}"/>
                  </a:ext>
                </a:extLst>
              </p:cNvPr>
              <p:cNvSpPr/>
              <p:nvPr/>
            </p:nvSpPr>
            <p:spPr>
              <a:xfrm>
                <a:off x="5143192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9" name="이등변 삼각형 11">
                <a:extLst>
                  <a:ext uri="{FF2B5EF4-FFF2-40B4-BE49-F238E27FC236}">
                    <a16:creationId xmlns:a16="http://schemas.microsoft.com/office/drawing/2014/main" id="{C8B708A1-0DC5-A440-B39F-BDCF7B6BB858}"/>
                  </a:ext>
                </a:extLst>
              </p:cNvPr>
              <p:cNvSpPr/>
              <p:nvPr/>
            </p:nvSpPr>
            <p:spPr>
              <a:xfrm rot="10800000">
                <a:off x="5143189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0" name="이등변 삼각형 12">
                <a:extLst>
                  <a:ext uri="{FF2B5EF4-FFF2-40B4-BE49-F238E27FC236}">
                    <a16:creationId xmlns:a16="http://schemas.microsoft.com/office/drawing/2014/main" id="{85B6E4C6-F660-0443-A2C9-83C2ACD62BB5}"/>
                  </a:ext>
                </a:extLst>
              </p:cNvPr>
              <p:cNvSpPr/>
              <p:nvPr/>
            </p:nvSpPr>
            <p:spPr>
              <a:xfrm>
                <a:off x="6444758" y="2763511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1" name="이등변 삼각형 13">
                <a:extLst>
                  <a:ext uri="{FF2B5EF4-FFF2-40B4-BE49-F238E27FC236}">
                    <a16:creationId xmlns:a16="http://schemas.microsoft.com/office/drawing/2014/main" id="{DD0AA419-CDCA-7D47-A9E3-34ED8A9C7C61}"/>
                  </a:ext>
                </a:extLst>
              </p:cNvPr>
              <p:cNvSpPr/>
              <p:nvPr/>
            </p:nvSpPr>
            <p:spPr>
              <a:xfrm rot="10800000">
                <a:off x="7098971" y="275591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2" name="이등변 삼각형 14">
                <a:extLst>
                  <a:ext uri="{FF2B5EF4-FFF2-40B4-BE49-F238E27FC236}">
                    <a16:creationId xmlns:a16="http://schemas.microsoft.com/office/drawing/2014/main" id="{5D5BC6D2-52A8-0346-83D8-9FA8A3F45253}"/>
                  </a:ext>
                </a:extLst>
              </p:cNvPr>
              <p:cNvSpPr/>
              <p:nvPr/>
            </p:nvSpPr>
            <p:spPr>
              <a:xfrm>
                <a:off x="5790541" y="399751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3" name="이등변 삼각형 15">
                <a:extLst>
                  <a:ext uri="{FF2B5EF4-FFF2-40B4-BE49-F238E27FC236}">
                    <a16:creationId xmlns:a16="http://schemas.microsoft.com/office/drawing/2014/main" id="{95BB4C90-BF31-964A-9569-E3F502C01E79}"/>
                  </a:ext>
                </a:extLst>
              </p:cNvPr>
              <p:cNvSpPr/>
              <p:nvPr/>
            </p:nvSpPr>
            <p:spPr>
              <a:xfrm rot="10800000">
                <a:off x="6444755" y="3989926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4" name="이등변 삼각형 16">
                <a:extLst>
                  <a:ext uri="{FF2B5EF4-FFF2-40B4-BE49-F238E27FC236}">
                    <a16:creationId xmlns:a16="http://schemas.microsoft.com/office/drawing/2014/main" id="{EC8808A1-3832-CA4F-953B-B890E31D09CC}"/>
                  </a:ext>
                </a:extLst>
              </p:cNvPr>
              <p:cNvSpPr/>
              <p:nvPr/>
            </p:nvSpPr>
            <p:spPr>
              <a:xfrm>
                <a:off x="4499264" y="1531098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5" name="이등변 삼각형 17">
                <a:extLst>
                  <a:ext uri="{FF2B5EF4-FFF2-40B4-BE49-F238E27FC236}">
                    <a16:creationId xmlns:a16="http://schemas.microsoft.com/office/drawing/2014/main" id="{EEECE666-8686-A445-BAF4-ED6150AD63D3}"/>
                  </a:ext>
                </a:extLst>
              </p:cNvPr>
              <p:cNvSpPr/>
              <p:nvPr/>
            </p:nvSpPr>
            <p:spPr>
              <a:xfrm>
                <a:off x="5793971" y="1523505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6" name="이등변 삼각형 18">
                <a:extLst>
                  <a:ext uri="{FF2B5EF4-FFF2-40B4-BE49-F238E27FC236}">
                    <a16:creationId xmlns:a16="http://schemas.microsoft.com/office/drawing/2014/main" id="{27CEF7A9-C4D0-714A-A788-6E2B68C376BC}"/>
                  </a:ext>
                </a:extLst>
              </p:cNvPr>
              <p:cNvSpPr/>
              <p:nvPr/>
            </p:nvSpPr>
            <p:spPr>
              <a:xfrm rot="10800000">
                <a:off x="6448185" y="1527907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7" name="이등변 삼각형 19">
                <a:extLst>
                  <a:ext uri="{FF2B5EF4-FFF2-40B4-BE49-F238E27FC236}">
                    <a16:creationId xmlns:a16="http://schemas.microsoft.com/office/drawing/2014/main" id="{0190F6BB-EA5F-DB4A-B723-238E7832972F}"/>
                  </a:ext>
                </a:extLst>
              </p:cNvPr>
              <p:cNvSpPr/>
              <p:nvPr/>
            </p:nvSpPr>
            <p:spPr>
              <a:xfrm>
                <a:off x="7095538" y="1535499"/>
                <a:ext cx="1308429" cy="1226415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8" name="타원 20">
                <a:extLst>
                  <a:ext uri="{FF2B5EF4-FFF2-40B4-BE49-F238E27FC236}">
                    <a16:creationId xmlns:a16="http://schemas.microsoft.com/office/drawing/2014/main" id="{636CBF62-37C0-874C-BBE4-B100EEE2577A}"/>
                  </a:ext>
                </a:extLst>
              </p:cNvPr>
              <p:cNvSpPr/>
              <p:nvPr/>
            </p:nvSpPr>
            <p:spPr>
              <a:xfrm>
                <a:off x="6455053" y="2947151"/>
                <a:ext cx="257212" cy="275851"/>
              </a:xfrm>
              <a:prstGeom prst="ellipse">
                <a:avLst/>
              </a:prstGeom>
              <a:solidFill>
                <a:srgbClr val="02069C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9" name="타원 24">
                <a:extLst>
                  <a:ext uri="{FF2B5EF4-FFF2-40B4-BE49-F238E27FC236}">
                    <a16:creationId xmlns:a16="http://schemas.microsoft.com/office/drawing/2014/main" id="{CC3B4050-9C1E-594E-8CAE-5197A38AC661}"/>
                  </a:ext>
                </a:extLst>
              </p:cNvPr>
              <p:cNvSpPr/>
              <p:nvPr/>
            </p:nvSpPr>
            <p:spPr>
              <a:xfrm>
                <a:off x="6321338" y="131705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0" name="타원 25">
                <a:extLst>
                  <a:ext uri="{FF2B5EF4-FFF2-40B4-BE49-F238E27FC236}">
                    <a16:creationId xmlns:a16="http://schemas.microsoft.com/office/drawing/2014/main" id="{90C8DC1B-DDB2-DB44-883B-602C32AD7F8B}"/>
                  </a:ext>
                </a:extLst>
              </p:cNvPr>
              <p:cNvSpPr/>
              <p:nvPr/>
            </p:nvSpPr>
            <p:spPr>
              <a:xfrm>
                <a:off x="5645306" y="259106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1" name="타원 26">
                <a:extLst>
                  <a:ext uri="{FF2B5EF4-FFF2-40B4-BE49-F238E27FC236}">
                    <a16:creationId xmlns:a16="http://schemas.microsoft.com/office/drawing/2014/main" id="{EB02CC96-8049-DC4A-A905-3317E9E21396}"/>
                  </a:ext>
                </a:extLst>
              </p:cNvPr>
              <p:cNvSpPr/>
              <p:nvPr/>
            </p:nvSpPr>
            <p:spPr>
              <a:xfrm>
                <a:off x="4979890" y="135775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62" name="그룹 27">
                <a:extLst>
                  <a:ext uri="{FF2B5EF4-FFF2-40B4-BE49-F238E27FC236}">
                    <a16:creationId xmlns:a16="http://schemas.microsoft.com/office/drawing/2014/main" id="{904E4B32-32C6-F74C-B542-448743054DF0}"/>
                  </a:ext>
                </a:extLst>
              </p:cNvPr>
              <p:cNvGrpSpPr/>
              <p:nvPr/>
            </p:nvGrpSpPr>
            <p:grpSpPr>
              <a:xfrm>
                <a:off x="6293211" y="1862401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90" name="타원 41">
                  <a:extLst>
                    <a:ext uri="{FF2B5EF4-FFF2-40B4-BE49-F238E27FC236}">
                      <a16:creationId xmlns:a16="http://schemas.microsoft.com/office/drawing/2014/main" id="{02CDFFAE-7847-EF43-9D1D-3BE78457255D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42">
                  <a:extLst>
                    <a:ext uri="{FF2B5EF4-FFF2-40B4-BE49-F238E27FC236}">
                      <a16:creationId xmlns:a16="http://schemas.microsoft.com/office/drawing/2014/main" id="{45F65ED4-8B26-E646-8A48-A5FB3ECE1804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2" name="타원 43">
                  <a:extLst>
                    <a:ext uri="{FF2B5EF4-FFF2-40B4-BE49-F238E27FC236}">
                      <a16:creationId xmlns:a16="http://schemas.microsoft.com/office/drawing/2014/main" id="{8E746EE6-1B34-4C4D-971F-9F74F6579CCF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3" name="타원 44">
                  <a:extLst>
                    <a:ext uri="{FF2B5EF4-FFF2-40B4-BE49-F238E27FC236}">
                      <a16:creationId xmlns:a16="http://schemas.microsoft.com/office/drawing/2014/main" id="{45CB7CAC-6FE5-B140-B37E-C75048B86F06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45">
                  <a:extLst>
                    <a:ext uri="{FF2B5EF4-FFF2-40B4-BE49-F238E27FC236}">
                      <a16:creationId xmlns:a16="http://schemas.microsoft.com/office/drawing/2014/main" id="{751681B5-333F-684E-BD2C-78F73E181CF4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5" name="타원 46">
                  <a:extLst>
                    <a:ext uri="{FF2B5EF4-FFF2-40B4-BE49-F238E27FC236}">
                      <a16:creationId xmlns:a16="http://schemas.microsoft.com/office/drawing/2014/main" id="{F53DA7FA-8E7A-5844-8465-24E5C84EE5B2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6" name="타원 47">
                  <a:extLst>
                    <a:ext uri="{FF2B5EF4-FFF2-40B4-BE49-F238E27FC236}">
                      <a16:creationId xmlns:a16="http://schemas.microsoft.com/office/drawing/2014/main" id="{D18951D4-83BC-D74B-AF9B-326C59E8898E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48">
                  <a:extLst>
                    <a:ext uri="{FF2B5EF4-FFF2-40B4-BE49-F238E27FC236}">
                      <a16:creationId xmlns:a16="http://schemas.microsoft.com/office/drawing/2014/main" id="{44CB2975-44FD-3A4D-AE04-7BF8F32F236C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98" name="타원 49">
                  <a:extLst>
                    <a:ext uri="{FF2B5EF4-FFF2-40B4-BE49-F238E27FC236}">
                      <a16:creationId xmlns:a16="http://schemas.microsoft.com/office/drawing/2014/main" id="{3972C734-11C3-3B4D-B452-0B498F468E83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63" name="그룹 28">
                <a:extLst>
                  <a:ext uri="{FF2B5EF4-FFF2-40B4-BE49-F238E27FC236}">
                    <a16:creationId xmlns:a16="http://schemas.microsoft.com/office/drawing/2014/main" id="{F217C7EE-A198-B547-9A2A-C1157EFFB651}"/>
                  </a:ext>
                </a:extLst>
              </p:cNvPr>
              <p:cNvGrpSpPr/>
              <p:nvPr/>
            </p:nvGrpSpPr>
            <p:grpSpPr>
              <a:xfrm>
                <a:off x="5586885" y="3070830"/>
                <a:ext cx="1666289" cy="1787036"/>
                <a:chOff x="7563394" y="2207623"/>
                <a:chExt cx="1698172" cy="1698172"/>
              </a:xfrm>
            </p:grpSpPr>
            <p:sp>
              <p:nvSpPr>
                <p:cNvPr id="79" name="타원 32">
                  <a:extLst>
                    <a:ext uri="{FF2B5EF4-FFF2-40B4-BE49-F238E27FC236}">
                      <a16:creationId xmlns:a16="http://schemas.microsoft.com/office/drawing/2014/main" id="{7CF1215E-9F61-1243-8142-C8E283D9C512}"/>
                    </a:ext>
                  </a:extLst>
                </p:cNvPr>
                <p:cNvSpPr/>
                <p:nvPr/>
              </p:nvSpPr>
              <p:spPr>
                <a:xfrm>
                  <a:off x="7620000" y="2264229"/>
                  <a:ext cx="1584960" cy="1584960"/>
                </a:xfrm>
                <a:prstGeom prst="ellipse">
                  <a:avLst/>
                </a:prstGeom>
                <a:noFill/>
                <a:ln w="38100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0" name="타원 33">
                  <a:extLst>
                    <a:ext uri="{FF2B5EF4-FFF2-40B4-BE49-F238E27FC236}">
                      <a16:creationId xmlns:a16="http://schemas.microsoft.com/office/drawing/2014/main" id="{00355BAE-EAD1-6D48-BFF2-CE8E189029D3}"/>
                    </a:ext>
                  </a:extLst>
                </p:cNvPr>
                <p:cNvSpPr/>
                <p:nvPr/>
              </p:nvSpPr>
              <p:spPr>
                <a:xfrm>
                  <a:off x="8355874" y="220762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34">
                  <a:extLst>
                    <a:ext uri="{FF2B5EF4-FFF2-40B4-BE49-F238E27FC236}">
                      <a16:creationId xmlns:a16="http://schemas.microsoft.com/office/drawing/2014/main" id="{AB7FB407-51D7-AD4F-A29F-4906A97AA9D2}"/>
                    </a:ext>
                  </a:extLst>
                </p:cNvPr>
                <p:cNvSpPr/>
                <p:nvPr/>
              </p:nvSpPr>
              <p:spPr>
                <a:xfrm>
                  <a:off x="8355874" y="379258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35">
                  <a:extLst>
                    <a:ext uri="{FF2B5EF4-FFF2-40B4-BE49-F238E27FC236}">
                      <a16:creationId xmlns:a16="http://schemas.microsoft.com/office/drawing/2014/main" id="{F4810A56-7508-C34E-8440-84A46A124576}"/>
                    </a:ext>
                  </a:extLst>
                </p:cNvPr>
                <p:cNvSpPr/>
                <p:nvPr/>
              </p:nvSpPr>
              <p:spPr>
                <a:xfrm>
                  <a:off x="914835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3" name="타원 36">
                  <a:extLst>
                    <a:ext uri="{FF2B5EF4-FFF2-40B4-BE49-F238E27FC236}">
                      <a16:creationId xmlns:a16="http://schemas.microsoft.com/office/drawing/2014/main" id="{F1507A92-4868-A045-A85D-E74A35AB7889}"/>
                    </a:ext>
                  </a:extLst>
                </p:cNvPr>
                <p:cNvSpPr/>
                <p:nvPr/>
              </p:nvSpPr>
              <p:spPr>
                <a:xfrm>
                  <a:off x="7563394" y="3000103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37">
                  <a:extLst>
                    <a:ext uri="{FF2B5EF4-FFF2-40B4-BE49-F238E27FC236}">
                      <a16:creationId xmlns:a16="http://schemas.microsoft.com/office/drawing/2014/main" id="{48DEC5B8-1311-6647-89D9-1B906AC14FF0}"/>
                    </a:ext>
                  </a:extLst>
                </p:cNvPr>
                <p:cNvSpPr/>
                <p:nvPr/>
              </p:nvSpPr>
              <p:spPr>
                <a:xfrm>
                  <a:off x="8926288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7" name="타원 38">
                  <a:extLst>
                    <a:ext uri="{FF2B5EF4-FFF2-40B4-BE49-F238E27FC236}">
                      <a16:creationId xmlns:a16="http://schemas.microsoft.com/office/drawing/2014/main" id="{D71520C8-9A7F-0C44-A810-6894D60761D3}"/>
                    </a:ext>
                  </a:extLst>
                </p:cNvPr>
                <p:cNvSpPr/>
                <p:nvPr/>
              </p:nvSpPr>
              <p:spPr>
                <a:xfrm>
                  <a:off x="7776755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39">
                  <a:extLst>
                    <a:ext uri="{FF2B5EF4-FFF2-40B4-BE49-F238E27FC236}">
                      <a16:creationId xmlns:a16="http://schemas.microsoft.com/office/drawing/2014/main" id="{933F3A22-BB5C-154B-8E90-4383927F7C16}"/>
                    </a:ext>
                  </a:extLst>
                </p:cNvPr>
                <p:cNvSpPr/>
                <p:nvPr/>
              </p:nvSpPr>
              <p:spPr>
                <a:xfrm>
                  <a:off x="7776755" y="2455818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89" name="타원 40">
                  <a:extLst>
                    <a:ext uri="{FF2B5EF4-FFF2-40B4-BE49-F238E27FC236}">
                      <a16:creationId xmlns:a16="http://schemas.microsoft.com/office/drawing/2014/main" id="{D00CA3D3-0C0C-1E45-BA21-889FED71F6F3}"/>
                    </a:ext>
                  </a:extLst>
                </p:cNvPr>
                <p:cNvSpPr/>
                <p:nvPr/>
              </p:nvSpPr>
              <p:spPr>
                <a:xfrm>
                  <a:off x="8926288" y="3544389"/>
                  <a:ext cx="113212" cy="11321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4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64" name="직선 화살표 연결선 29">
                <a:extLst>
                  <a:ext uri="{FF2B5EF4-FFF2-40B4-BE49-F238E27FC236}">
                    <a16:creationId xmlns:a16="http://schemas.microsoft.com/office/drawing/2014/main" id="{EC3B0C83-3D4A-1E43-BAC2-4D8EACAB65A0}"/>
                  </a:ext>
                </a:extLst>
              </p:cNvPr>
              <p:cNvCxnSpPr/>
              <p:nvPr/>
            </p:nvCxnSpPr>
            <p:spPr>
              <a:xfrm flipH="1">
                <a:off x="5851581" y="1539245"/>
                <a:ext cx="512905" cy="3307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화살표 연결선 30">
                <a:extLst>
                  <a:ext uri="{FF2B5EF4-FFF2-40B4-BE49-F238E27FC236}">
                    <a16:creationId xmlns:a16="http://schemas.microsoft.com/office/drawing/2014/main" id="{8BB5B5A5-DA47-CF44-8B7C-2DEE3D2DC13B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H="1" flipV="1">
                <a:off x="5769999" y="1978116"/>
                <a:ext cx="28278" cy="61294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31">
                <a:extLst>
                  <a:ext uri="{FF2B5EF4-FFF2-40B4-BE49-F238E27FC236}">
                    <a16:creationId xmlns:a16="http://schemas.microsoft.com/office/drawing/2014/main" id="{A0987531-03AF-2F4F-A602-51F3DE615873}"/>
                  </a:ext>
                </a:extLst>
              </p:cNvPr>
              <p:cNvCxnSpPr>
                <a:endCxn id="100" idx="1"/>
              </p:cNvCxnSpPr>
              <p:nvPr/>
            </p:nvCxnSpPr>
            <p:spPr>
              <a:xfrm>
                <a:off x="5262300" y="1592164"/>
                <a:ext cx="465119" cy="27948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타원 25">
                <a:extLst>
                  <a:ext uri="{FF2B5EF4-FFF2-40B4-BE49-F238E27FC236}">
                    <a16:creationId xmlns:a16="http://schemas.microsoft.com/office/drawing/2014/main" id="{A4576938-2E1A-CD4E-975F-F1B5F8FF249B}"/>
                  </a:ext>
                </a:extLst>
              </p:cNvPr>
              <p:cNvSpPr/>
              <p:nvPr/>
            </p:nvSpPr>
            <p:spPr>
              <a:xfrm>
                <a:off x="4364033" y="257816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8" name="타원 25">
                <a:extLst>
                  <a:ext uri="{FF2B5EF4-FFF2-40B4-BE49-F238E27FC236}">
                    <a16:creationId xmlns:a16="http://schemas.microsoft.com/office/drawing/2014/main" id="{509ECB57-7BA8-3541-BB10-C4FAC77A3F52}"/>
                  </a:ext>
                </a:extLst>
              </p:cNvPr>
              <p:cNvSpPr/>
              <p:nvPr/>
            </p:nvSpPr>
            <p:spPr>
              <a:xfrm>
                <a:off x="4965099" y="3842866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69" name="타원 25">
                <a:extLst>
                  <a:ext uri="{FF2B5EF4-FFF2-40B4-BE49-F238E27FC236}">
                    <a16:creationId xmlns:a16="http://schemas.microsoft.com/office/drawing/2014/main" id="{A14D49E9-2904-F94D-A314-ABDFF244848F}"/>
                  </a:ext>
                </a:extLst>
              </p:cNvPr>
              <p:cNvSpPr/>
              <p:nvPr/>
            </p:nvSpPr>
            <p:spPr>
              <a:xfrm>
                <a:off x="5669266" y="502594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0" name="타원 25">
                <a:extLst>
                  <a:ext uri="{FF2B5EF4-FFF2-40B4-BE49-F238E27FC236}">
                    <a16:creationId xmlns:a16="http://schemas.microsoft.com/office/drawing/2014/main" id="{F9D9B726-3438-BB42-A48F-C5F75E23EBF6}"/>
                  </a:ext>
                </a:extLst>
              </p:cNvPr>
              <p:cNvSpPr/>
              <p:nvPr/>
            </p:nvSpPr>
            <p:spPr>
              <a:xfrm>
                <a:off x="6949428" y="503799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1" name="타원 25">
                <a:extLst>
                  <a:ext uri="{FF2B5EF4-FFF2-40B4-BE49-F238E27FC236}">
                    <a16:creationId xmlns:a16="http://schemas.microsoft.com/office/drawing/2014/main" id="{558A16E3-AE0A-4443-A863-E17812A5053C}"/>
                  </a:ext>
                </a:extLst>
              </p:cNvPr>
              <p:cNvSpPr/>
              <p:nvPr/>
            </p:nvSpPr>
            <p:spPr>
              <a:xfrm>
                <a:off x="7652633" y="3829598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2" name="타원 25">
                <a:extLst>
                  <a:ext uri="{FF2B5EF4-FFF2-40B4-BE49-F238E27FC236}">
                    <a16:creationId xmlns:a16="http://schemas.microsoft.com/office/drawing/2014/main" id="{1F303D64-5AB7-1D4D-80E0-57CAF91027BC}"/>
                  </a:ext>
                </a:extLst>
              </p:cNvPr>
              <p:cNvSpPr/>
              <p:nvPr/>
            </p:nvSpPr>
            <p:spPr>
              <a:xfrm>
                <a:off x="8292047" y="2562079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3" name="타원 25">
                <a:extLst>
                  <a:ext uri="{FF2B5EF4-FFF2-40B4-BE49-F238E27FC236}">
                    <a16:creationId xmlns:a16="http://schemas.microsoft.com/office/drawing/2014/main" id="{52D79C25-9E52-6E44-B6EB-CDFF687AD8EB}"/>
                  </a:ext>
                </a:extLst>
              </p:cNvPr>
              <p:cNvSpPr/>
              <p:nvPr/>
            </p:nvSpPr>
            <p:spPr>
              <a:xfrm>
                <a:off x="7561444" y="1363850"/>
                <a:ext cx="305941" cy="3281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4" name="타원 25">
                <a:extLst>
                  <a:ext uri="{FF2B5EF4-FFF2-40B4-BE49-F238E27FC236}">
                    <a16:creationId xmlns:a16="http://schemas.microsoft.com/office/drawing/2014/main" id="{067C8775-819D-4640-A9AE-E5D9658EAFB6}"/>
                  </a:ext>
                </a:extLst>
              </p:cNvPr>
              <p:cNvSpPr/>
              <p:nvPr/>
            </p:nvSpPr>
            <p:spPr>
              <a:xfrm>
                <a:off x="6967165" y="2565482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5" name="타원 25">
                <a:extLst>
                  <a:ext uri="{FF2B5EF4-FFF2-40B4-BE49-F238E27FC236}">
                    <a16:creationId xmlns:a16="http://schemas.microsoft.com/office/drawing/2014/main" id="{D75E6AFB-9EB4-CB4B-8654-2930C36578B9}"/>
                  </a:ext>
                </a:extLst>
              </p:cNvPr>
              <p:cNvSpPr/>
              <p:nvPr/>
            </p:nvSpPr>
            <p:spPr>
              <a:xfrm>
                <a:off x="6277483" y="3849915"/>
                <a:ext cx="305941" cy="32811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76" name="오른쪽 화살표 374">
                <a:extLst>
                  <a:ext uri="{FF2B5EF4-FFF2-40B4-BE49-F238E27FC236}">
                    <a16:creationId xmlns:a16="http://schemas.microsoft.com/office/drawing/2014/main" id="{8F67F4BF-7069-E947-B057-57DBEEBF0E1C}"/>
                  </a:ext>
                </a:extLst>
              </p:cNvPr>
              <p:cNvSpPr/>
              <p:nvPr/>
            </p:nvSpPr>
            <p:spPr bwMode="auto">
              <a:xfrm rot="16659393">
                <a:off x="6215020" y="3416823"/>
                <a:ext cx="565646" cy="23695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7" name="오른쪽 화살표 375">
                <a:extLst>
                  <a:ext uri="{FF2B5EF4-FFF2-40B4-BE49-F238E27FC236}">
                    <a16:creationId xmlns:a16="http://schemas.microsoft.com/office/drawing/2014/main" id="{F8F15791-F8DB-8D48-8623-E6B71A948938}"/>
                  </a:ext>
                </a:extLst>
              </p:cNvPr>
              <p:cNvSpPr/>
              <p:nvPr/>
            </p:nvSpPr>
            <p:spPr bwMode="auto">
              <a:xfrm rot="8637073">
                <a:off x="6656981" y="2797890"/>
                <a:ext cx="330919" cy="264602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78" name="오른쪽 화살표 376">
                <a:extLst>
                  <a:ext uri="{FF2B5EF4-FFF2-40B4-BE49-F238E27FC236}">
                    <a16:creationId xmlns:a16="http://schemas.microsoft.com/office/drawing/2014/main" id="{ACC9A767-8EB9-9E46-834D-D79CCE0A5DD7}"/>
                  </a:ext>
                </a:extLst>
              </p:cNvPr>
              <p:cNvSpPr/>
              <p:nvPr/>
            </p:nvSpPr>
            <p:spPr bwMode="auto">
              <a:xfrm rot="1380116">
                <a:off x="5936879" y="2823630"/>
                <a:ext cx="543036" cy="236713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4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789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4C72D-3A9F-8C43-A8DC-1F5E9C7D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371600"/>
            <a:ext cx="8355768" cy="4724400"/>
          </a:xfrm>
        </p:spPr>
        <p:txBody>
          <a:bodyPr>
            <a:normAutofit/>
          </a:bodyPr>
          <a:lstStyle/>
          <a:p>
            <a:pPr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Develop particle-grid interaction methods in PETSc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New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DMTelescope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object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Map (particle) charge to unstructured grid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Map weights back to particles from grid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Conserve mass, momentum and energy</a:t>
            </a:r>
          </a:p>
          <a:p>
            <a:pPr lvl="2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Even higher moments if desired </a:t>
            </a:r>
          </a:p>
          <a:p>
            <a:pPr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Develop particle interface for existing Landau Collision Integral solver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Deploy as 3</a:t>
            </a:r>
            <a:r>
              <a:rPr lang="en-US" baseline="30000" dirty="0">
                <a:solidFill>
                  <a:srgbClr val="000000"/>
                </a:solidFill>
                <a:latin typeface="Arial"/>
                <a:cs typeface="Arial"/>
              </a:rPr>
              <a:t>rd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party library for particle-in-cell (PIC)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Vlasov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codes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F0660B-E44E-F84B-9FF4-7A4B3C03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Particle-Grid Interaction Support in PETSc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9BD8E-5532-1549-AB56-7DF1832B0327}"/>
              </a:ext>
            </a:extLst>
          </p:cNvPr>
          <p:cNvSpPr txBox="1"/>
          <p:nvPr/>
        </p:nvSpPr>
        <p:spPr>
          <a:xfrm>
            <a:off x="8610600" y="6596390"/>
            <a:ext cx="531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54FA5B-5769-644C-88FA-601A656433C9}" type="slidenum">
              <a:rPr lang="en-US" sz="1200" baseline="0" smtClean="0"/>
              <a:pPr algn="r"/>
              <a:t>3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50237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54C72D-3A9F-8C43-A8DC-1F5E9C7D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53" y="1381648"/>
            <a:ext cx="8872694" cy="4968909"/>
          </a:xfrm>
        </p:spPr>
        <p:txBody>
          <a:bodyPr>
            <a:normAutofit lnSpcReduction="10000"/>
          </a:bodyPr>
          <a:lstStyle/>
          <a:p>
            <a:pPr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Magnetized plasmas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Vlasov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-Maxwell-Landau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For each species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lvl="1">
              <a:buSzPct val="140000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SzPct val="140000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Distribution function </a:t>
            </a: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in phase space</a:t>
            </a:r>
          </a:p>
          <a:p>
            <a:pPr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Landau collision operator </a:t>
            </a:r>
            <a:r>
              <a:rPr lang="en-US" i="1" dirty="0" err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i="1" baseline="-25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gold standard for fusion plasmas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Plasmas dominated by small-angle Coulomb collisions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Transitions many-body dynamics single particle statistics</a:t>
            </a:r>
          </a:p>
          <a:p>
            <a:pPr>
              <a:buSzPct val="140000"/>
            </a:pPr>
            <a:r>
              <a:rPr lang="en-US" dirty="0">
                <a:solidFill>
                  <a:srgbClr val="000000"/>
                </a:solidFill>
                <a:cs typeface="Arial"/>
              </a:rPr>
              <a:t>Develop mass, momentum and energy preserving particle-grid transfer operators</a:t>
            </a:r>
          </a:p>
          <a:p>
            <a:pPr lvl="1">
              <a:buSzPct val="140000"/>
            </a:pPr>
            <a:r>
              <a:rPr lang="en-US" dirty="0">
                <a:solidFill>
                  <a:srgbClr val="000000"/>
                </a:solidFill>
                <a:cs typeface="Arial"/>
              </a:rPr>
              <a:t>Preserve all moments up to order accuracy of the finite element space in solver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95" y="2295313"/>
            <a:ext cx="8395905" cy="77724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4F0660B-E44E-F84B-9FF4-7A4B3C03049D}"/>
              </a:ext>
            </a:extLst>
          </p:cNvPr>
          <p:cNvSpPr txBox="1">
            <a:spLocks/>
          </p:cNvSpPr>
          <p:nvPr/>
        </p:nvSpPr>
        <p:spPr bwMode="auto">
          <a:xfrm>
            <a:off x="533400" y="132995"/>
            <a:ext cx="8077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24A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24A91"/>
                </a:solidFill>
                <a:latin typeface="Arial Narrow" pitchFamily="34" charset="0"/>
                <a:ea typeface="ＭＳ Ｐゴシック" pitchFamily="48" charset="-128"/>
              </a:defRPr>
            </a:lvl9pPr>
          </a:lstStyle>
          <a:p>
            <a:r>
              <a:rPr lang="en-US" dirty="0"/>
              <a:t>Landau Collision Integral Solver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A7E45-FBB8-2649-87D0-3865AEF92079}"/>
              </a:ext>
            </a:extLst>
          </p:cNvPr>
          <p:cNvSpPr txBox="1"/>
          <p:nvPr/>
        </p:nvSpPr>
        <p:spPr>
          <a:xfrm>
            <a:off x="8610600" y="6596390"/>
            <a:ext cx="531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54FA5B-5769-644C-88FA-601A656433C9}" type="slidenum">
              <a:rPr lang="en-US" sz="1200" baseline="0" smtClean="0"/>
              <a:pPr algn="r"/>
              <a:t>4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93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0" y="1224270"/>
            <a:ext cx="4114612" cy="3375227"/>
          </a:xfrm>
        </p:spPr>
        <p:txBody>
          <a:bodyPr/>
          <a:lstStyle/>
          <a:p>
            <a:pPr>
              <a:buSzPct val="148000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Fully conservative coupling of particle and adaptive mesh FEM discretizations</a:t>
            </a:r>
            <a:r>
              <a:rPr lang="en-US" sz="2000" baseline="30000" dirty="0">
                <a:solidFill>
                  <a:srgbClr val="000000"/>
                </a:solidFill>
                <a:cs typeface="Arial"/>
              </a:rPr>
              <a:t>1</a:t>
            </a:r>
          </a:p>
          <a:p>
            <a:pPr>
              <a:buSzPct val="148000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New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DMSwarm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manages </a:t>
            </a:r>
            <a:br>
              <a:rPr lang="en-US" sz="2000" dirty="0">
                <a:solidFill>
                  <a:srgbClr val="000000"/>
                </a:solidFill>
                <a:cs typeface="Arial"/>
              </a:rPr>
            </a:br>
            <a:r>
              <a:rPr lang="en-US" sz="2000" dirty="0">
                <a:solidFill>
                  <a:srgbClr val="000000"/>
                </a:solidFill>
                <a:cs typeface="Arial"/>
              </a:rPr>
              <a:t>parallel particle fields in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PETSc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>
              <a:buSzPct val="148000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Symplectic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integrators of order 1, 2, 3, and 4 implemented</a:t>
            </a:r>
          </a:p>
          <a:p>
            <a:pPr>
              <a:buSzPct val="148000"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Eventually enable full GEMPIC</a:t>
            </a:r>
            <a:r>
              <a:rPr lang="en-US" sz="2000" baseline="30000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algorithm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</p:spPr>
        <p:txBody>
          <a:bodyPr/>
          <a:lstStyle/>
          <a:p>
            <a:r>
              <a:rPr lang="en-US" dirty="0"/>
              <a:t>Landau Collision Integral Solver – Results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05944E-9DFB-7148-A71B-314164FF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51" y="1245181"/>
            <a:ext cx="4877749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1433" y="4014721"/>
            <a:ext cx="35261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Particle-grid interaction: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Electron beam thermalizing with 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922A1-28F3-B840-90F7-56E6F1D45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75" y="4714182"/>
            <a:ext cx="1557960" cy="1557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0A61D-2195-AC48-8904-DD4BF2CD8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53" y="4709111"/>
            <a:ext cx="1547441" cy="1547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7BFB0-3263-074E-881C-83C7D98AB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71" y="4713313"/>
            <a:ext cx="1497912" cy="1497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B7FDF-90C6-0248-8652-31797DB98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62" y="4692397"/>
            <a:ext cx="1533153" cy="15331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8A8FEA-2EB0-3A4D-8C45-928B03181392}"/>
              </a:ext>
            </a:extLst>
          </p:cNvPr>
          <p:cNvSpPr txBox="1"/>
          <p:nvPr/>
        </p:nvSpPr>
        <p:spPr>
          <a:xfrm>
            <a:off x="3607358" y="6201649"/>
            <a:ext cx="53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Two stream instability test, initial conditions (left), with roll up (right) using initial PETSc implementation of GEMPIC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3289A-BF68-8741-BD3F-0C4F331311B0}"/>
              </a:ext>
            </a:extLst>
          </p:cNvPr>
          <p:cNvSpPr txBox="1"/>
          <p:nvPr/>
        </p:nvSpPr>
        <p:spPr>
          <a:xfrm>
            <a:off x="195087" y="5493162"/>
            <a:ext cx="340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106636"/>
                </a:solidFill>
              </a:rPr>
              <a:t>2</a:t>
            </a:r>
            <a:r>
              <a:rPr lang="en-US" dirty="0">
                <a:solidFill>
                  <a:srgbClr val="106636"/>
                </a:solidFill>
              </a:rPr>
              <a:t>M. Kraus, et. al., Journal of Plasma</a:t>
            </a:r>
          </a:p>
          <a:p>
            <a:r>
              <a:rPr lang="en-US" dirty="0">
                <a:solidFill>
                  <a:srgbClr val="106636"/>
                </a:solidFill>
              </a:rPr>
              <a:t> Physics.,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89951-10AF-484F-AE43-67385451324B}"/>
              </a:ext>
            </a:extLst>
          </p:cNvPr>
          <p:cNvSpPr txBox="1"/>
          <p:nvPr/>
        </p:nvSpPr>
        <p:spPr>
          <a:xfrm>
            <a:off x="195087" y="4881147"/>
            <a:ext cx="288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106636"/>
                </a:solidFill>
              </a:rPr>
              <a:t>1</a:t>
            </a:r>
            <a:r>
              <a:rPr lang="en-US" dirty="0">
                <a:solidFill>
                  <a:srgbClr val="106636"/>
                </a:solidFill>
              </a:rPr>
              <a:t>M. F. Adams, et. al., SIAM J. Sci.</a:t>
            </a:r>
          </a:p>
          <a:p>
            <a:r>
              <a:rPr lang="en-US" dirty="0">
                <a:solidFill>
                  <a:srgbClr val="106636"/>
                </a:solidFill>
              </a:rPr>
              <a:t> Comp.,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69307-9708-514E-99B2-0A25F606976C}"/>
              </a:ext>
            </a:extLst>
          </p:cNvPr>
          <p:cNvSpPr txBox="1"/>
          <p:nvPr/>
        </p:nvSpPr>
        <p:spPr>
          <a:xfrm>
            <a:off x="8610600" y="6596390"/>
            <a:ext cx="531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54FA5B-5769-644C-88FA-601A656433C9}" type="slidenum">
              <a:rPr lang="en-US" sz="1200" baseline="0" smtClean="0"/>
              <a:pPr algn="r"/>
              <a:t>5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5865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BE133-696E-854B-BB24-46A96F48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07" y="1238036"/>
            <a:ext cx="83185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Multiscale</a:t>
            </a:r>
            <a:r>
              <a:rPr lang="en-US" dirty="0"/>
              <a:t> applications combining particle and continuum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Fusion </a:t>
            </a:r>
            <a:r>
              <a:rPr lang="en-US" sz="2200" dirty="0" err="1"/>
              <a:t>SciDACs</a:t>
            </a:r>
            <a:r>
              <a:rPr lang="en-US" sz="2200" dirty="0"/>
              <a:t> want this for complex geometries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Current approaches being used  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Copy of entire mesh and fields on each process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Particles point to mesh </a:t>
            </a:r>
            <a:r>
              <a:rPr lang="mr-IN" sz="2200" dirty="0"/>
              <a:t>–</a:t>
            </a:r>
            <a:r>
              <a:rPr lang="en-US" sz="2200" dirty="0"/>
              <a:t> need grid search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Scalable </a:t>
            </a:r>
            <a:r>
              <a:rPr lang="en-US" sz="2200" dirty="0" err="1"/>
              <a:t>wrt</a:t>
            </a:r>
            <a:r>
              <a:rPr lang="en-US" sz="2200" dirty="0"/>
              <a:t> number particles but not </a:t>
            </a:r>
            <a:r>
              <a:rPr lang="en-US" sz="2200" dirty="0" err="1"/>
              <a:t>wrt</a:t>
            </a:r>
            <a:r>
              <a:rPr lang="en-US" sz="2200" dirty="0"/>
              <a:t> mesh 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Mesh-based approach being developed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Key structure is the mesh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Particles accessed through distributed </a:t>
            </a:r>
            <a:br>
              <a:rPr lang="en-US" sz="2200" dirty="0"/>
            </a:br>
            <a:r>
              <a:rPr lang="en-US" sz="2200" dirty="0"/>
              <a:t>mesh </a:t>
            </a:r>
            <a:r>
              <a:rPr lang="mr-IN" sz="2200" dirty="0"/>
              <a:t>–</a:t>
            </a:r>
            <a:r>
              <a:rPr lang="en-US" sz="2200" dirty="0"/>
              <a:t> with appropriate overlap 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Particle search through mesh adjacencies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Effective coupling to mesh-based PDE solvers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Generalization for other fusion codes under </a:t>
            </a:r>
            <a:br>
              <a:rPr lang="en-US" sz="2200" dirty="0"/>
            </a:br>
            <a:r>
              <a:rPr lang="en-US" sz="2200" dirty="0"/>
              <a:t>development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2A6A5-2788-6740-B2A4-3D9819E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995"/>
            <a:ext cx="8077200" cy="809625"/>
          </a:xfrm>
        </p:spPr>
        <p:txBody>
          <a:bodyPr/>
          <a:lstStyle/>
          <a:p>
            <a:r>
              <a:rPr lang="en-US" dirty="0"/>
              <a:t>Parallel Unstructured Mesh for Particle in Cell</a:t>
            </a:r>
          </a:p>
        </p:txBody>
      </p:sp>
      <p:pic>
        <p:nvPicPr>
          <p:cNvPr id="4" name="adjsrchillstrn1_zo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188" y="2167848"/>
            <a:ext cx="1872211" cy="19464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dj_srch_prfmnc.png">
            <a:extLst>
              <a:ext uri="{FF2B5EF4-FFF2-40B4-BE49-F238E27FC236}">
                <a16:creationId xmlns:a16="http://schemas.microsoft.com/office/drawing/2014/main" id="{40B23248-88FC-FE47-9FE4-16C49D4C3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71" y="4000500"/>
            <a:ext cx="3002272" cy="2857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40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2996"/>
            <a:ext cx="8077200" cy="570268"/>
          </a:xfrm>
        </p:spPr>
        <p:txBody>
          <a:bodyPr/>
          <a:lstStyle/>
          <a:p>
            <a:r>
              <a:rPr lang="en-US" dirty="0"/>
              <a:t>Parallel Unstructured Mesh for Particle in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60" y="1150705"/>
            <a:ext cx="8691937" cy="5392969"/>
          </a:xfrm>
        </p:spPr>
        <p:txBody>
          <a:bodyPr/>
          <a:lstStyle/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Initial </a:t>
            </a:r>
            <a:r>
              <a:rPr lang="en-US" dirty="0" err="1"/>
              <a:t>XGCm</a:t>
            </a:r>
            <a:r>
              <a:rPr lang="en-US" dirty="0"/>
              <a:t> implementation based on PUMI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Distributed mesh with overlap – more pointers than desired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Physics/</a:t>
            </a:r>
            <a:r>
              <a:rPr lang="en-US" dirty="0" err="1"/>
              <a:t>numerics</a:t>
            </a:r>
            <a:r>
              <a:rPr lang="en-US" dirty="0"/>
              <a:t> same as XGC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Optimizing current version on first level physics (delta-f)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Modified approach focused on more compact data distribution and GPU execution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Omega_h</a:t>
            </a:r>
            <a:r>
              <a:rPr lang="en-US" dirty="0"/>
              <a:t> for the mesh data structure 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New element based particle structures – interactions with the COPA ECP project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Alternative distribution based on complete parts to reduce all the copies associated with entity level read only copies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Using </a:t>
            </a:r>
            <a:r>
              <a:rPr lang="en-US" dirty="0" err="1"/>
              <a:t>Kokkos</a:t>
            </a:r>
            <a:r>
              <a:rPr lang="en-US" dirty="0"/>
              <a:t> for performance portability </a:t>
            </a:r>
          </a:p>
          <a:p>
            <a:pPr marL="522287" lvl="1">
              <a:spcBef>
                <a:spcPts val="200"/>
              </a:spcBef>
              <a:buSzPct val="100000"/>
              <a:buFont typeface="Wingdings"/>
              <a:buChar char="■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Being used in new version of GITR impurity transport code   </a:t>
            </a:r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marL="0" indent="0">
              <a:spcBef>
                <a:spcPts val="200"/>
              </a:spcBef>
              <a:buSzPct val="100000"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XGCm</a:t>
            </a:r>
            <a:r>
              <a:rPr lang="en-US" dirty="0"/>
              <a:t> Implementation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386"/>
            <a:ext cx="5818297" cy="5603614"/>
          </a:xfrm>
        </p:spPr>
        <p:txBody>
          <a:bodyPr/>
          <a:lstStyle/>
          <a:p>
            <a:pPr>
              <a:buSzPct val="137000"/>
            </a:pPr>
            <a:r>
              <a:rPr lang="en-US" dirty="0"/>
              <a:t>Status of development</a:t>
            </a:r>
          </a:p>
          <a:p>
            <a:pPr marL="635000" lvl="1" indent="-266700">
              <a:buSzPct val="137000"/>
            </a:pPr>
            <a:r>
              <a:rPr lang="en-US" sz="2000" dirty="0"/>
              <a:t>C++ code supporting ion and electron push for </a:t>
            </a:r>
            <a:r>
              <a:rPr lang="en-US" altLang="ko-KR" sz="2000" i="1" dirty="0">
                <a:latin typeface="Symbol" charset="2"/>
                <a:cs typeface="Symbol" charset="2"/>
              </a:rPr>
              <a:t>d</a:t>
            </a:r>
            <a:r>
              <a:rPr lang="en-US" altLang="ko-KR" sz="2000" i="1" dirty="0"/>
              <a:t>f </a:t>
            </a:r>
            <a:r>
              <a:rPr lang="en-US" altLang="ko-KR" sz="2000" dirty="0"/>
              <a:t>simulations</a:t>
            </a:r>
          </a:p>
          <a:p>
            <a:pPr marL="635000" lvl="1" indent="-266700">
              <a:buSzPct val="137000"/>
            </a:pPr>
            <a:r>
              <a:rPr lang="en-US" altLang="ko-KR" sz="2000" dirty="0"/>
              <a:t>Currently </a:t>
            </a:r>
          </a:p>
          <a:p>
            <a:pPr marL="920750" lvl="2" indent="-266700">
              <a:buSzPct val="137000"/>
            </a:pPr>
            <a:r>
              <a:rPr lang="en-US" altLang="ko-KR" sz="2000" dirty="0"/>
              <a:t>optimizing key </a:t>
            </a:r>
            <a:br>
              <a:rPr lang="en-US" altLang="ko-KR" sz="2000" dirty="0"/>
            </a:br>
            <a:r>
              <a:rPr lang="en-US" altLang="ko-KR" sz="2000" dirty="0"/>
              <a:t>steps</a:t>
            </a:r>
          </a:p>
          <a:p>
            <a:pPr marL="920750" lvl="2" indent="-266700">
              <a:buSzPct val="137000"/>
            </a:pPr>
            <a:r>
              <a:rPr lang="en-US" altLang="ko-KR" sz="2000" dirty="0"/>
              <a:t>Evaluating more</a:t>
            </a:r>
            <a:br>
              <a:rPr lang="en-US" altLang="ko-KR" sz="2000" dirty="0"/>
            </a:br>
            <a:r>
              <a:rPr lang="en-US" altLang="ko-KR" sz="2000" dirty="0"/>
              <a:t>scalable procedures</a:t>
            </a:r>
          </a:p>
          <a:p>
            <a:pPr marL="920750" lvl="2" indent="-266700">
              <a:buSzPct val="137000"/>
            </a:pPr>
            <a:r>
              <a:rPr lang="en-US" altLang="ko-KR" sz="2000" dirty="0"/>
              <a:t>Starting to plan</a:t>
            </a:r>
            <a:br>
              <a:rPr lang="en-US" altLang="ko-KR" sz="2000" dirty="0"/>
            </a:br>
            <a:r>
              <a:rPr lang="en-US" altLang="ko-KR" sz="2000" dirty="0"/>
              <a:t>to move to new</a:t>
            </a:r>
            <a:br>
              <a:rPr lang="en-US" altLang="ko-KR" sz="2000" dirty="0"/>
            </a:br>
            <a:r>
              <a:rPr lang="en-US" altLang="ko-KR" sz="2000" dirty="0"/>
              <a:t>structures </a:t>
            </a:r>
          </a:p>
          <a:p>
            <a:pPr marL="635000" lvl="1" indent="-26670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20" y="3783860"/>
            <a:ext cx="2971780" cy="2638106"/>
          </a:xfrm>
          <a:prstGeom prst="rect">
            <a:avLst/>
          </a:prstGeom>
        </p:spPr>
      </p:pic>
      <p:sp>
        <p:nvSpPr>
          <p:cNvPr id="34" name="Shape 471"/>
          <p:cNvSpPr/>
          <p:nvPr/>
        </p:nvSpPr>
        <p:spPr>
          <a:xfrm>
            <a:off x="6172218" y="6272373"/>
            <a:ext cx="2971781" cy="384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700"/>
            </a:lvl1pPr>
          </a:lstStyle>
          <a:p>
            <a:r>
              <a:rPr lang="en-US" sz="1600" dirty="0"/>
              <a:t>Two-level partition for solver (left) and particle push (right)</a:t>
            </a:r>
            <a:endParaRPr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16468" y="1207832"/>
            <a:ext cx="1346202" cy="2529474"/>
            <a:chOff x="7844756" y="758741"/>
            <a:chExt cx="1629543" cy="3008926"/>
          </a:xfrm>
        </p:grpSpPr>
        <p:pic>
          <p:nvPicPr>
            <p:cNvPr id="10" name="image3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4756" y="814119"/>
              <a:ext cx="1629543" cy="29535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440"/>
            <p:cNvSpPr/>
            <p:nvPr/>
          </p:nvSpPr>
          <p:spPr>
            <a:xfrm>
              <a:off x="8089589" y="758741"/>
              <a:ext cx="1185756" cy="304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600"/>
              </a:lvl1pPr>
            </a:lstStyle>
            <a:p>
              <a:r>
                <a:rPr dirty="0"/>
                <a:t>Model</a:t>
              </a:r>
            </a:p>
          </p:txBody>
        </p:sp>
      </p:grpSp>
      <p:pic>
        <p:nvPicPr>
          <p:cNvPr id="12" name="image1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116" y="1264981"/>
            <a:ext cx="1224861" cy="241664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Shape 440"/>
          <p:cNvSpPr/>
          <p:nvPr/>
        </p:nvSpPr>
        <p:spPr>
          <a:xfrm>
            <a:off x="7876555" y="1254386"/>
            <a:ext cx="1267445" cy="2559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noAutofit/>
          </a:bodyPr>
          <a:lstStyle>
            <a:lvl1pPr algn="ctr">
              <a:defRPr sz="1600"/>
            </a:lvl1pPr>
          </a:lstStyle>
          <a:p>
            <a:pPr algn="r"/>
            <a:r>
              <a:rPr lang="en-US" dirty="0"/>
              <a:t>Distributed mesh</a:t>
            </a:r>
            <a:endParaRPr dirty="0"/>
          </a:p>
        </p:txBody>
      </p:sp>
      <p:pic>
        <p:nvPicPr>
          <p:cNvPr id="13" name="그림 4">
            <a:extLst>
              <a:ext uri="{FF2B5EF4-FFF2-40B4-BE49-F238E27FC236}">
                <a16:creationId xmlns:a16="http://schemas.microsoft.com/office/drawing/2014/main" id="{333733AC-2E2B-BA44-A407-C97621F74D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37" r="4850"/>
          <a:stretch/>
        </p:blipFill>
        <p:spPr>
          <a:xfrm>
            <a:off x="3269922" y="2057021"/>
            <a:ext cx="2827880" cy="1941534"/>
          </a:xfrm>
          <a:prstGeom prst="rect">
            <a:avLst/>
          </a:prstGeom>
        </p:spPr>
      </p:pic>
      <p:pic>
        <p:nvPicPr>
          <p:cNvPr id="15" name="그림 11">
            <a:extLst>
              <a:ext uri="{FF2B5EF4-FFF2-40B4-BE49-F238E27FC236}">
                <a16:creationId xmlns:a16="http://schemas.microsoft.com/office/drawing/2014/main" id="{B0791575-CAC6-DA44-9159-0FC80B6086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284" y="4038345"/>
            <a:ext cx="2971780" cy="1941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50315-AE7F-164A-8BF4-73EE878BDC40}"/>
              </a:ext>
            </a:extLst>
          </p:cNvPr>
          <p:cNvSpPr txBox="1"/>
          <p:nvPr/>
        </p:nvSpPr>
        <p:spPr>
          <a:xfrm>
            <a:off x="1568240" y="5979879"/>
            <a:ext cx="4603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Snapshot of electrostatic potential fluctuation (a) at toroidal angle </a:t>
            </a:r>
            <a:r>
              <a:rPr lang="en-US" altLang="ko-KR" sz="1600" dirty="0">
                <a:latin typeface="Symbol"/>
              </a:rPr>
              <a:t>z</a:t>
            </a:r>
            <a:r>
              <a:rPr lang="en-US" altLang="ko-KR" sz="1600" dirty="0"/>
              <a:t>=0,</a:t>
            </a:r>
            <a:r>
              <a:rPr lang="en-US" altLang="ko-KR" sz="1600" dirty="0">
                <a:latin typeface="Symbol" charset="2"/>
                <a:cs typeface="Symbol" charset="2"/>
              </a:rPr>
              <a:t>p/2,p,3p/2 </a:t>
            </a:r>
            <a:r>
              <a:rPr lang="en-US" altLang="ko-KR" sz="1600" dirty="0"/>
              <a:t>from left to right and (b) in local domain of each group at </a:t>
            </a:r>
            <a:r>
              <a:rPr lang="en-US" altLang="ko-KR" sz="1600" dirty="0">
                <a:latin typeface="Symbol" charset="2"/>
                <a:cs typeface="Symbol" charset="2"/>
              </a:rPr>
              <a:t>z</a:t>
            </a:r>
            <a:r>
              <a:rPr lang="en-US" altLang="ko-KR" sz="1600" dirty="0"/>
              <a:t>=0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2155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Data – </a:t>
            </a:r>
            <a:r>
              <a:rPr lang="en-US" dirty="0" err="1"/>
              <a:t>Omega_h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3446"/>
            <a:ext cx="7124700" cy="5414053"/>
          </a:xfrm>
        </p:spPr>
        <p:txBody>
          <a:bodyPr/>
          <a:lstStyle/>
          <a:p>
            <a:pPr>
              <a:buSzPct val="140000"/>
            </a:pPr>
            <a:r>
              <a:rPr lang="en-US" dirty="0" err="1"/>
              <a:t>Omega_h</a:t>
            </a:r>
            <a:r>
              <a:rPr lang="en-US" dirty="0"/>
              <a:t> features</a:t>
            </a:r>
          </a:p>
          <a:p>
            <a:pPr lvl="1">
              <a:buSzPct val="140000"/>
            </a:pPr>
            <a:r>
              <a:rPr lang="en-US" sz="2000" dirty="0"/>
              <a:t>Compact arrays ordered so that adjacent </a:t>
            </a:r>
            <a:br>
              <a:rPr lang="en-US" sz="2000" dirty="0"/>
            </a:br>
            <a:r>
              <a:rPr lang="en-US" sz="2000" dirty="0"/>
              <a:t>entities are aligned</a:t>
            </a:r>
          </a:p>
          <a:p>
            <a:pPr lvl="1">
              <a:buSzPct val="140000"/>
            </a:pPr>
            <a:r>
              <a:rPr lang="en-US" sz="2000" dirty="0"/>
              <a:t>BFS-like algorithms for effective local serial</a:t>
            </a:r>
          </a:p>
          <a:p>
            <a:pPr lvl="1">
              <a:buSzPct val="140000"/>
            </a:pPr>
            <a:r>
              <a:rPr lang="en-US" sz="2000" dirty="0"/>
              <a:t>Space filling curves to support parallelization</a:t>
            </a:r>
          </a:p>
          <a:p>
            <a:pPr lvl="1">
              <a:buSzPct val="140000"/>
            </a:pPr>
            <a:r>
              <a:rPr lang="en-US" sz="2000" dirty="0"/>
              <a:t>Independent set construction </a:t>
            </a:r>
            <a:br>
              <a:rPr lang="en-US" sz="2000" dirty="0"/>
            </a:br>
            <a:r>
              <a:rPr lang="en-US" sz="2000" dirty="0"/>
              <a:t>(currently for mesh adaptation)</a:t>
            </a:r>
          </a:p>
          <a:p>
            <a:pPr lvl="1">
              <a:buSzPct val="140000"/>
            </a:pPr>
            <a:r>
              <a:rPr lang="en-US" sz="2000" dirty="0"/>
              <a:t>On-node </a:t>
            </a:r>
            <a:r>
              <a:rPr lang="en-US" sz="2000" dirty="0" err="1"/>
              <a:t>OpenMP</a:t>
            </a:r>
            <a:r>
              <a:rPr lang="en-US" sz="2000" dirty="0"/>
              <a:t> or CUDA </a:t>
            </a:r>
            <a:br>
              <a:rPr lang="en-US" sz="2000" dirty="0"/>
            </a:br>
            <a:r>
              <a:rPr lang="en-US" sz="2000" dirty="0"/>
              <a:t>parallelism using </a:t>
            </a:r>
            <a:r>
              <a:rPr lang="en-US" sz="2000" dirty="0" err="1"/>
              <a:t>Kokkos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543675"/>
            <a:ext cx="2133600" cy="314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AF6D636-8A86-BE42-AA9C-93104AC776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4" t="6164" r="8170" b="6429"/>
          <a:stretch/>
        </p:blipFill>
        <p:spPr>
          <a:xfrm>
            <a:off x="7304927" y="1162974"/>
            <a:ext cx="1749016" cy="1749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20" y="4927423"/>
            <a:ext cx="2110063" cy="1930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936" y="4927423"/>
            <a:ext cx="2110064" cy="1930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57" y="3040019"/>
            <a:ext cx="2703443" cy="5507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857" y="3835400"/>
            <a:ext cx="2759143" cy="8829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5963667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ibaned</a:t>
            </a:r>
            <a:r>
              <a:rPr lang="en-US" sz="2000" dirty="0"/>
              <a:t>/</a:t>
            </a:r>
            <a:r>
              <a:rPr lang="en-US" sz="2000" dirty="0" err="1"/>
              <a:t>omega_h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7697779"/>
      </p:ext>
    </p:extLst>
  </p:cSld>
  <p:clrMapOvr>
    <a:masterClrMapping/>
  </p:clrMapOvr>
</p:sld>
</file>

<file path=ppt/theme/theme1.xml><?xml version="1.0" encoding="utf-8"?>
<a:theme xmlns:a="http://schemas.openxmlformats.org/drawingml/2006/main" name="directorate_template_vg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42047</TotalTime>
  <Words>1298</Words>
  <Application>Microsoft Macintosh PowerPoint</Application>
  <PresentationFormat>On-screen Show (4:3)</PresentationFormat>
  <Paragraphs>185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Arimo</vt:lpstr>
      <vt:lpstr>Geneva CE</vt:lpstr>
      <vt:lpstr>Helvetica</vt:lpstr>
      <vt:lpstr>Impact</vt:lpstr>
      <vt:lpstr>Monotype Sorts</vt:lpstr>
      <vt:lpstr>Noto Sans Symbols</vt:lpstr>
      <vt:lpstr>Symbol</vt:lpstr>
      <vt:lpstr>Times</vt:lpstr>
      <vt:lpstr>Wingdings</vt:lpstr>
      <vt:lpstr>directorate_template_vg</vt:lpstr>
      <vt:lpstr>Unstructured Mesh Methods for  Particle in Cell Simulations</vt:lpstr>
      <vt:lpstr>Unstructured Mesh Methods for Particle In Cell Simulations</vt:lpstr>
      <vt:lpstr>Particle-Grid Interaction Support in PETSc</vt:lpstr>
      <vt:lpstr>PowerPoint Presentation</vt:lpstr>
      <vt:lpstr>Landau Collision Integral Solver – Results </vt:lpstr>
      <vt:lpstr>Parallel Unstructured Mesh for Particle in Cell</vt:lpstr>
      <vt:lpstr>Parallel Unstructured Mesh for Particle in Cell</vt:lpstr>
      <vt:lpstr>XGCm Implementation Status</vt:lpstr>
      <vt:lpstr>Mesh Data – Omega_h</vt:lpstr>
      <vt:lpstr>Particle Data Structures</vt:lpstr>
      <vt:lpstr>Particle Data Structures (cont.)</vt:lpstr>
      <vt:lpstr>Pseudo Push Experiment</vt:lpstr>
      <vt:lpstr>Mesh Based GITR</vt:lpstr>
      <vt:lpstr>Parallel Unstructured Mesh for Particle in Cell: Application Interactions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Option: Date</dc:title>
  <dc:subject/>
  <dc:creator/>
  <cp:keywords/>
  <dc:description/>
  <cp:lastModifiedBy>Shephard, Mark S</cp:lastModifiedBy>
  <cp:revision>526</cp:revision>
  <cp:lastPrinted>2019-06-05T13:27:33Z</cp:lastPrinted>
  <dcterms:modified xsi:type="dcterms:W3CDTF">2019-06-05T13:32:43Z</dcterms:modified>
  <cp:category/>
</cp:coreProperties>
</file>