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1" r:id="rId1"/>
  </p:sldMasterIdLst>
  <p:notesMasterIdLst>
    <p:notesMasterId r:id="rId22"/>
  </p:notesMasterIdLst>
  <p:sldIdLst>
    <p:sldId id="256" r:id="rId2"/>
    <p:sldId id="257" r:id="rId3"/>
    <p:sldId id="1749" r:id="rId4"/>
    <p:sldId id="1752" r:id="rId5"/>
    <p:sldId id="1753" r:id="rId6"/>
    <p:sldId id="280" r:id="rId7"/>
    <p:sldId id="281" r:id="rId8"/>
    <p:sldId id="284" r:id="rId9"/>
    <p:sldId id="282" r:id="rId10"/>
    <p:sldId id="283" r:id="rId11"/>
    <p:sldId id="1757" r:id="rId12"/>
    <p:sldId id="275" r:id="rId13"/>
    <p:sldId id="1758" r:id="rId14"/>
    <p:sldId id="1759" r:id="rId15"/>
    <p:sldId id="1762" r:id="rId16"/>
    <p:sldId id="1763" r:id="rId17"/>
    <p:sldId id="1198" r:id="rId18"/>
    <p:sldId id="1741" r:id="rId19"/>
    <p:sldId id="1742" r:id="rId20"/>
    <p:sldId id="1743" r:id="rId21"/>
  </p:sldIdLst>
  <p:sldSz cx="9144000" cy="6858000" type="screen4x3"/>
  <p:notesSz cx="6858000" cy="9144000"/>
  <p:embeddedFontLst>
    <p:embeddedFont>
      <p:font typeface="Helvetica Neue" panose="02000503000000020004"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5F9E5-33DD-4509-B221-341FC2BE4C91}">
  <a:tblStyle styleId="{08F5F9E5-33DD-4509-B221-341FC2BE4C9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991"/>
    <p:restoredTop sz="94683"/>
  </p:normalViewPr>
  <p:slideViewPr>
    <p:cSldViewPr snapToGrid="0">
      <p:cViewPr varScale="1">
        <p:scale>
          <a:sx n="159" d="100"/>
          <a:sy n="159" d="100"/>
        </p:scale>
        <p:origin x="200" y="1000"/>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Helvetica Neue"/>
                <a:ea typeface="Helvetica Neue"/>
                <a:cs typeface="Helvetica Neue"/>
                <a:sym typeface="Helvetica Neue"/>
              </a:defRPr>
            </a:lvl1pPr>
            <a:lvl2pPr marL="914400" marR="0" lvl="1" indent="-228600" algn="l" rtl="0">
              <a:spcBef>
                <a:spcPts val="360"/>
              </a:spcBef>
              <a:spcAft>
                <a:spcPts val="0"/>
              </a:spcAft>
              <a:buSzPts val="1400"/>
              <a:buNone/>
              <a:defRPr sz="1200"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360"/>
              </a:spcBef>
              <a:spcAft>
                <a:spcPts val="0"/>
              </a:spcAft>
              <a:buSzPts val="1400"/>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360"/>
              </a:spcBef>
              <a:spcAft>
                <a:spcPts val="0"/>
              </a:spcAft>
              <a:buSzPts val="1400"/>
              <a:buNone/>
              <a:defRPr sz="1200"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360"/>
              </a:spcBef>
              <a:spcAft>
                <a:spcPts val="0"/>
              </a:spcAft>
              <a:buSzPts val="1400"/>
              <a:buNone/>
              <a:defRPr sz="1200"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1149350" y="692150"/>
            <a:ext cx="4559300"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1331913" y="457200"/>
            <a:ext cx="4267200" cy="32004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1" name="Google Shape;61;p1:notes"/>
          <p:cNvSpPr txBox="1">
            <a:spLocks noGrp="1"/>
          </p:cNvSpPr>
          <p:nvPr>
            <p:ph type="body" idx="1"/>
          </p:nvPr>
        </p:nvSpPr>
        <p:spPr>
          <a:xfrm>
            <a:off x="303213" y="3735388"/>
            <a:ext cx="6172200" cy="4873625"/>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89725" tIns="44850" rIns="89725" bIns="44850"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e4d02f220_1_182: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426" name="Google Shape;426;g7e4d02f220_1_182: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55605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d7fd35df9_0_0: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253" name="Google Shape;253;g5d7fd35df9_0_0: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33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e4d02f220_1_200: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458" name="Google Shape;458;g7e4d02f220_1_200: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297414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dbfca1a13_0_66: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261" name="Google Shape;261;g5dbfca1a13_0_66: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481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d7fd3c641_2_2: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273" name="Google Shape;273;g5d7fd3c641_2_2: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9109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d7fd3c641_2_44: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24" name="Google Shape;324;g5d7fd3c641_2_44: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0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d7fd3c641_2_44:notes"/>
          <p:cNvSpPr txBox="1">
            <a:spLocks noGrp="1"/>
          </p:cNvSpPr>
          <p:nvPr>
            <p:ph type="body" idx="1"/>
          </p:nvPr>
        </p:nvSpPr>
        <p:spPr>
          <a:xfrm>
            <a:off x="914400" y="4343400"/>
            <a:ext cx="5029200" cy="4114800"/>
          </a:xfrm>
          <a:prstGeom prst="rect">
            <a:avLst/>
          </a:prstGeom>
        </p:spPr>
        <p:txBody>
          <a:bodyPr spcFirstLastPara="1" wrap="square" lIns="90475" tIns="44450" rIns="90475" bIns="44450" anchor="t" anchorCtr="0">
            <a:noAutofit/>
          </a:bodyPr>
          <a:lstStyle/>
          <a:p>
            <a:pPr marL="0" lvl="0" indent="0" algn="l" rtl="0">
              <a:spcBef>
                <a:spcPts val="360"/>
              </a:spcBef>
              <a:spcAft>
                <a:spcPts val="0"/>
              </a:spcAft>
              <a:buNone/>
            </a:pPr>
            <a:endParaRPr/>
          </a:p>
        </p:txBody>
      </p:sp>
      <p:sp>
        <p:nvSpPr>
          <p:cNvPr id="324" name="Google Shape;324;g5d7fd3c641_2_44: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39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f6ef51b28_2_66: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118" name="Google Shape;118;g8f6ef51b28_2_66: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2690989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f6ef51b28_2_14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205" name="Google Shape;205;g8f6ef51b28_2_149: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24196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fe0a084a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fe0a084a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9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fe0a084a2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fe0a084a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05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e4d02f220_1_157: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372" name="Google Shape;372;g7e4d02f220_1_157: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313982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e4d02f220_1_23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g7e4d02f220_1_239: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284416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e4d02f220_1_239: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379" name="Google Shape;379;g7e4d02f220_1_239: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79087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7e4d02f220_1_162:notes"/>
          <p:cNvSpPr txBox="1">
            <a:spLocks noGrp="1"/>
          </p:cNvSpPr>
          <p:nvPr>
            <p:ph type="body" idx="1"/>
          </p:nvPr>
        </p:nvSpPr>
        <p:spPr>
          <a:xfrm>
            <a:off x="914400" y="4343400"/>
            <a:ext cx="5029200" cy="4114800"/>
          </a:xfrm>
          <a:prstGeom prst="rect">
            <a:avLst/>
          </a:prstGeom>
          <a:noFill/>
          <a:ln>
            <a:noFill/>
          </a:ln>
        </p:spPr>
        <p:txBody>
          <a:bodyPr spcFirstLastPara="1" wrap="square" lIns="90475" tIns="44450" rIns="90475" bIns="44450" anchor="t" anchorCtr="0">
            <a:noAutofit/>
          </a:bodyPr>
          <a:lstStyle/>
          <a:p>
            <a:pPr marL="0" lvl="0" indent="0" algn="l" rtl="0">
              <a:lnSpc>
                <a:spcPct val="100000"/>
              </a:lnSpc>
              <a:spcBef>
                <a:spcPts val="360"/>
              </a:spcBef>
              <a:spcAft>
                <a:spcPts val="0"/>
              </a:spcAft>
              <a:buSzPts val="1400"/>
              <a:buNone/>
            </a:pPr>
            <a:endParaRPr/>
          </a:p>
        </p:txBody>
      </p:sp>
      <p:sp>
        <p:nvSpPr>
          <p:cNvPr id="407" name="Google Shape;407;g7e4d02f220_1_162: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extLst>
      <p:ext uri="{BB962C8B-B14F-4D97-AF65-F5344CB8AC3E}">
        <p14:creationId xmlns:p14="http://schemas.microsoft.com/office/powerpoint/2010/main" val="392435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0" y="876300"/>
            <a:ext cx="8991600" cy="5664200"/>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rot="5400000">
            <a:off x="4720431" y="2213769"/>
            <a:ext cx="6561138" cy="22860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12"/>
          <p:cNvSpPr txBox="1">
            <a:spLocks noGrp="1"/>
          </p:cNvSpPr>
          <p:nvPr>
            <p:ph type="body" idx="1"/>
          </p:nvPr>
        </p:nvSpPr>
        <p:spPr>
          <a:xfrm rot="5400000">
            <a:off x="72231" y="3969"/>
            <a:ext cx="6561138" cy="6705600"/>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3"/>
          <p:cNvSpPr txBox="1">
            <a:spLocks noGrp="1"/>
          </p:cNvSpPr>
          <p:nvPr>
            <p:ph type="body" idx="1"/>
          </p:nvPr>
        </p:nvSpPr>
        <p:spPr>
          <a:xfrm>
            <a:off x="0" y="876300"/>
            <a:ext cx="4419600" cy="5761038"/>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
        <p:nvSpPr>
          <p:cNvPr id="52" name="Google Shape;52;p13"/>
          <p:cNvSpPr txBox="1">
            <a:spLocks noGrp="1"/>
          </p:cNvSpPr>
          <p:nvPr>
            <p:ph type="body" idx="2"/>
          </p:nvPr>
        </p:nvSpPr>
        <p:spPr>
          <a:xfrm>
            <a:off x="4572000" y="876300"/>
            <a:ext cx="4419600" cy="5761038"/>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14"/>
          <p:cNvSpPr txBox="1">
            <a:spLocks noGrp="1"/>
          </p:cNvSpPr>
          <p:nvPr>
            <p:ph type="body" idx="1"/>
          </p:nvPr>
        </p:nvSpPr>
        <p:spPr>
          <a:xfrm>
            <a:off x="0" y="876300"/>
            <a:ext cx="4419600" cy="2803525"/>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
        <p:nvSpPr>
          <p:cNvPr id="56" name="Google Shape;56;p14"/>
          <p:cNvSpPr txBox="1">
            <a:spLocks noGrp="1"/>
          </p:cNvSpPr>
          <p:nvPr>
            <p:ph type="body" idx="2"/>
          </p:nvPr>
        </p:nvSpPr>
        <p:spPr>
          <a:xfrm>
            <a:off x="4572000" y="876300"/>
            <a:ext cx="4419600" cy="2803525"/>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
        <p:nvSpPr>
          <p:cNvPr id="57" name="Google Shape;57;p14"/>
          <p:cNvSpPr txBox="1">
            <a:spLocks noGrp="1"/>
          </p:cNvSpPr>
          <p:nvPr>
            <p:ph type="body" idx="3"/>
          </p:nvPr>
        </p:nvSpPr>
        <p:spPr>
          <a:xfrm>
            <a:off x="0" y="3832225"/>
            <a:ext cx="4419600" cy="2805113"/>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
        <p:nvSpPr>
          <p:cNvPr id="58" name="Google Shape;58;p14"/>
          <p:cNvSpPr txBox="1">
            <a:spLocks noGrp="1"/>
          </p:cNvSpPr>
          <p:nvPr>
            <p:ph type="body" idx="4"/>
          </p:nvPr>
        </p:nvSpPr>
        <p:spPr>
          <a:xfrm>
            <a:off x="4572000" y="3832225"/>
            <a:ext cx="4419600" cy="2805113"/>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93" y="161544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BDC7718A-C45E-40DD-8680-9C563BE3F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381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2313" y="4406900"/>
            <a:ext cx="7772400" cy="1362075"/>
          </a:xfrm>
          <a:prstGeom prst="rect">
            <a:avLst/>
          </a:prstGeom>
          <a:noFill/>
          <a:ln>
            <a:noFill/>
          </a:ln>
        </p:spPr>
        <p:txBody>
          <a:bodyPr spcFirstLastPara="1" wrap="square" lIns="90475" tIns="44450" rIns="90475" bIns="4445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722313" y="2906713"/>
            <a:ext cx="7772400" cy="1500187"/>
          </a:xfrm>
          <a:prstGeom prst="rect">
            <a:avLst/>
          </a:prstGeom>
          <a:noFill/>
          <a:ln>
            <a:noFill/>
          </a:ln>
        </p:spPr>
        <p:txBody>
          <a:bodyPr spcFirstLastPara="1" wrap="square" lIns="90475" tIns="44450" rIns="90475" bIns="44450" anchor="b" anchorCtr="0">
            <a:noAutofit/>
          </a:bodyPr>
          <a:lstStyle>
            <a:lvl1pPr marL="457200" lvl="0" indent="-228600" algn="l">
              <a:spcBef>
                <a:spcPts val="400"/>
              </a:spcBef>
              <a:spcAft>
                <a:spcPts val="0"/>
              </a:spcAft>
              <a:buSzPts val="500"/>
              <a:buNone/>
              <a:defRPr sz="2000"/>
            </a:lvl1pPr>
            <a:lvl2pPr marL="914400" lvl="1" indent="-228600" algn="l">
              <a:spcBef>
                <a:spcPts val="180"/>
              </a:spcBef>
              <a:spcAft>
                <a:spcPts val="0"/>
              </a:spcAft>
              <a:buSzPts val="1800"/>
              <a:buNone/>
              <a:defRPr sz="1800"/>
            </a:lvl2pPr>
            <a:lvl3pPr marL="1371600" lvl="2" indent="-228600" algn="l">
              <a:spcBef>
                <a:spcPts val="160"/>
              </a:spcBef>
              <a:spcAft>
                <a:spcPts val="0"/>
              </a:spcAft>
              <a:buSzPts val="1600"/>
              <a:buNone/>
              <a:defRPr sz="1600"/>
            </a:lvl3pPr>
            <a:lvl4pPr marL="1828800" lvl="3" indent="-228600" algn="l">
              <a:spcBef>
                <a:spcPts val="140"/>
              </a:spcBef>
              <a:spcAft>
                <a:spcPts val="0"/>
              </a:spcAft>
              <a:buSzPts val="1400"/>
              <a:buNone/>
              <a:defRPr sz="1400"/>
            </a:lvl4pPr>
            <a:lvl5pPr marL="2286000" lvl="4" indent="-228600" algn="l">
              <a:spcBef>
                <a:spcPts val="140"/>
              </a:spcBef>
              <a:spcAft>
                <a:spcPts val="0"/>
              </a:spcAft>
              <a:buSzPts val="1120"/>
              <a:buNone/>
              <a:defRPr sz="1400"/>
            </a:lvl5pPr>
            <a:lvl6pPr marL="2743200" lvl="5" indent="-228600" algn="l">
              <a:spcBef>
                <a:spcPts val="140"/>
              </a:spcBef>
              <a:spcAft>
                <a:spcPts val="0"/>
              </a:spcAft>
              <a:buSzPts val="1120"/>
              <a:buNone/>
              <a:defRPr sz="1400"/>
            </a:lvl6pPr>
            <a:lvl7pPr marL="3200400" lvl="6" indent="-228600" algn="l">
              <a:spcBef>
                <a:spcPts val="140"/>
              </a:spcBef>
              <a:spcAft>
                <a:spcPts val="0"/>
              </a:spcAft>
              <a:buSzPts val="1120"/>
              <a:buNone/>
              <a:defRPr sz="1400"/>
            </a:lvl7pPr>
            <a:lvl8pPr marL="3657600" lvl="7" indent="-228600" algn="l">
              <a:spcBef>
                <a:spcPts val="140"/>
              </a:spcBef>
              <a:spcAft>
                <a:spcPts val="0"/>
              </a:spcAft>
              <a:buSzPts val="1120"/>
              <a:buNone/>
              <a:defRPr sz="1400"/>
            </a:lvl8pPr>
            <a:lvl9pPr marL="4114800" lvl="8" indent="-228600" algn="l">
              <a:spcBef>
                <a:spcPts val="140"/>
              </a:spcBef>
              <a:spcAft>
                <a:spcPts val="0"/>
              </a:spcAft>
              <a:buSzPts val="112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0" y="876300"/>
            <a:ext cx="4419600" cy="5761038"/>
          </a:xfrm>
          <a:prstGeom prst="rect">
            <a:avLst/>
          </a:prstGeom>
          <a:noFill/>
          <a:ln>
            <a:noFill/>
          </a:ln>
        </p:spPr>
        <p:txBody>
          <a:bodyPr spcFirstLastPara="1" wrap="square" lIns="90475" tIns="44450" rIns="90475" bIns="44450" anchor="t" anchorCtr="0">
            <a:noAutofit/>
          </a:bodyPr>
          <a:lstStyle>
            <a:lvl1pPr marL="457200" lvl="0" indent="-273050" algn="l">
              <a:spcBef>
                <a:spcPts val="560"/>
              </a:spcBef>
              <a:spcAft>
                <a:spcPts val="0"/>
              </a:spcAft>
              <a:buSzPts val="700"/>
              <a:buChar char="●"/>
              <a:defRPr sz="2800"/>
            </a:lvl1pPr>
            <a:lvl2pPr marL="914400" lvl="1" indent="-381000" algn="l">
              <a:spcBef>
                <a:spcPts val="240"/>
              </a:spcBef>
              <a:spcAft>
                <a:spcPts val="0"/>
              </a:spcAft>
              <a:buSzPts val="2400"/>
              <a:buChar char="■"/>
              <a:defRPr sz="2400"/>
            </a:lvl2pPr>
            <a:lvl3pPr marL="1371600" lvl="2" indent="-355600" algn="l">
              <a:spcBef>
                <a:spcPts val="200"/>
              </a:spcBef>
              <a:spcAft>
                <a:spcPts val="0"/>
              </a:spcAft>
              <a:buSzPts val="2000"/>
              <a:buChar char="●"/>
              <a:defRPr sz="2000"/>
            </a:lvl3pPr>
            <a:lvl4pPr marL="1828800" lvl="3" indent="-342900" algn="l">
              <a:spcBef>
                <a:spcPts val="180"/>
              </a:spcBef>
              <a:spcAft>
                <a:spcPts val="0"/>
              </a:spcAft>
              <a:buSzPts val="1800"/>
              <a:buChar char="⬥"/>
              <a:defRPr sz="1800"/>
            </a:lvl4pPr>
            <a:lvl5pPr marL="2286000" lvl="4" indent="-228600" algn="l">
              <a:spcBef>
                <a:spcPts val="180"/>
              </a:spcBef>
              <a:spcAft>
                <a:spcPts val="0"/>
              </a:spcAft>
              <a:buSzPts val="1400"/>
              <a:buNone/>
              <a:defRPr sz="1800"/>
            </a:lvl5pPr>
            <a:lvl6pPr marL="2743200" lvl="5" indent="-228600" algn="l">
              <a:spcBef>
                <a:spcPts val="180"/>
              </a:spcBef>
              <a:spcAft>
                <a:spcPts val="0"/>
              </a:spcAft>
              <a:buSzPts val="1400"/>
              <a:buNone/>
              <a:defRPr sz="1800"/>
            </a:lvl6pPr>
            <a:lvl7pPr marL="3200400" lvl="6" indent="-228600" algn="l">
              <a:spcBef>
                <a:spcPts val="180"/>
              </a:spcBef>
              <a:spcAft>
                <a:spcPts val="0"/>
              </a:spcAft>
              <a:buSzPts val="1400"/>
              <a:buNone/>
              <a:defRPr sz="1800"/>
            </a:lvl7pPr>
            <a:lvl8pPr marL="3657600" lvl="7" indent="-228600" algn="l">
              <a:spcBef>
                <a:spcPts val="180"/>
              </a:spcBef>
              <a:spcAft>
                <a:spcPts val="0"/>
              </a:spcAft>
              <a:buSzPts val="1400"/>
              <a:buNone/>
              <a:defRPr sz="1800"/>
            </a:lvl8pPr>
            <a:lvl9pPr marL="4114800" lvl="8" indent="-228600" algn="l">
              <a:spcBef>
                <a:spcPts val="180"/>
              </a:spcBef>
              <a:spcAft>
                <a:spcPts val="0"/>
              </a:spcAft>
              <a:buSzPts val="1400"/>
              <a:buNone/>
              <a:defRPr sz="1800"/>
            </a:lvl9pPr>
          </a:lstStyle>
          <a:p>
            <a:endParaRPr/>
          </a:p>
        </p:txBody>
      </p:sp>
      <p:sp>
        <p:nvSpPr>
          <p:cNvPr id="25" name="Google Shape;25;p5"/>
          <p:cNvSpPr txBox="1">
            <a:spLocks noGrp="1"/>
          </p:cNvSpPr>
          <p:nvPr>
            <p:ph type="body" idx="2"/>
          </p:nvPr>
        </p:nvSpPr>
        <p:spPr>
          <a:xfrm>
            <a:off x="4572000" y="876300"/>
            <a:ext cx="4419600" cy="5761038"/>
          </a:xfrm>
          <a:prstGeom prst="rect">
            <a:avLst/>
          </a:prstGeom>
          <a:noFill/>
          <a:ln>
            <a:noFill/>
          </a:ln>
        </p:spPr>
        <p:txBody>
          <a:bodyPr spcFirstLastPara="1" wrap="square" lIns="90475" tIns="44450" rIns="90475" bIns="44450" anchor="t" anchorCtr="0">
            <a:noAutofit/>
          </a:bodyPr>
          <a:lstStyle>
            <a:lvl1pPr marL="457200" lvl="0" indent="-273050" algn="l">
              <a:spcBef>
                <a:spcPts val="560"/>
              </a:spcBef>
              <a:spcAft>
                <a:spcPts val="0"/>
              </a:spcAft>
              <a:buSzPts val="700"/>
              <a:buChar char="●"/>
              <a:defRPr sz="2800"/>
            </a:lvl1pPr>
            <a:lvl2pPr marL="914400" lvl="1" indent="-381000" algn="l">
              <a:spcBef>
                <a:spcPts val="240"/>
              </a:spcBef>
              <a:spcAft>
                <a:spcPts val="0"/>
              </a:spcAft>
              <a:buSzPts val="2400"/>
              <a:buChar char="■"/>
              <a:defRPr sz="2400"/>
            </a:lvl2pPr>
            <a:lvl3pPr marL="1371600" lvl="2" indent="-355600" algn="l">
              <a:spcBef>
                <a:spcPts val="200"/>
              </a:spcBef>
              <a:spcAft>
                <a:spcPts val="0"/>
              </a:spcAft>
              <a:buSzPts val="2000"/>
              <a:buChar char="●"/>
              <a:defRPr sz="2000"/>
            </a:lvl3pPr>
            <a:lvl4pPr marL="1828800" lvl="3" indent="-342900" algn="l">
              <a:spcBef>
                <a:spcPts val="180"/>
              </a:spcBef>
              <a:spcAft>
                <a:spcPts val="0"/>
              </a:spcAft>
              <a:buSzPts val="1800"/>
              <a:buChar char="⬥"/>
              <a:defRPr sz="1800"/>
            </a:lvl4pPr>
            <a:lvl5pPr marL="2286000" lvl="4" indent="-228600" algn="l">
              <a:spcBef>
                <a:spcPts val="180"/>
              </a:spcBef>
              <a:spcAft>
                <a:spcPts val="0"/>
              </a:spcAft>
              <a:buSzPts val="1400"/>
              <a:buNone/>
              <a:defRPr sz="1800"/>
            </a:lvl5pPr>
            <a:lvl6pPr marL="2743200" lvl="5" indent="-228600" algn="l">
              <a:spcBef>
                <a:spcPts val="180"/>
              </a:spcBef>
              <a:spcAft>
                <a:spcPts val="0"/>
              </a:spcAft>
              <a:buSzPts val="1400"/>
              <a:buNone/>
              <a:defRPr sz="1800"/>
            </a:lvl6pPr>
            <a:lvl7pPr marL="3200400" lvl="6" indent="-228600" algn="l">
              <a:spcBef>
                <a:spcPts val="180"/>
              </a:spcBef>
              <a:spcAft>
                <a:spcPts val="0"/>
              </a:spcAft>
              <a:buSzPts val="1400"/>
              <a:buNone/>
              <a:defRPr sz="1800"/>
            </a:lvl7pPr>
            <a:lvl8pPr marL="3657600" lvl="7" indent="-228600" algn="l">
              <a:spcBef>
                <a:spcPts val="180"/>
              </a:spcBef>
              <a:spcAft>
                <a:spcPts val="0"/>
              </a:spcAft>
              <a:buSzPts val="1400"/>
              <a:buNone/>
              <a:defRPr sz="1800"/>
            </a:lvl8pPr>
            <a:lvl9pPr marL="4114800" lvl="8" indent="-228600" algn="l">
              <a:spcBef>
                <a:spcPts val="18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57200" y="274638"/>
            <a:ext cx="8229600" cy="11430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457200" y="1535113"/>
            <a:ext cx="4040188" cy="639762"/>
          </a:xfrm>
          <a:prstGeom prst="rect">
            <a:avLst/>
          </a:prstGeom>
          <a:noFill/>
          <a:ln>
            <a:noFill/>
          </a:ln>
        </p:spPr>
        <p:txBody>
          <a:bodyPr spcFirstLastPara="1" wrap="square" lIns="90475" tIns="44450" rIns="90475" bIns="44450" anchor="b" anchorCtr="0">
            <a:noAutofit/>
          </a:bodyPr>
          <a:lstStyle>
            <a:lvl1pPr marL="457200" lvl="0" indent="-228600" algn="l">
              <a:spcBef>
                <a:spcPts val="480"/>
              </a:spcBef>
              <a:spcAft>
                <a:spcPts val="0"/>
              </a:spcAft>
              <a:buSzPts val="600"/>
              <a:buNone/>
              <a:defRPr sz="2400" b="1"/>
            </a:lvl1pPr>
            <a:lvl2pPr marL="914400" lvl="1" indent="-228600" algn="l">
              <a:spcBef>
                <a:spcPts val="200"/>
              </a:spcBef>
              <a:spcAft>
                <a:spcPts val="0"/>
              </a:spcAft>
              <a:buSzPts val="2000"/>
              <a:buNone/>
              <a:defRPr sz="2000" b="1"/>
            </a:lvl2pPr>
            <a:lvl3pPr marL="1371600" lvl="2" indent="-228600" algn="l">
              <a:spcBef>
                <a:spcPts val="180"/>
              </a:spcBef>
              <a:spcAft>
                <a:spcPts val="0"/>
              </a:spcAft>
              <a:buSzPts val="1800"/>
              <a:buNone/>
              <a:defRPr sz="1800" b="1"/>
            </a:lvl3pPr>
            <a:lvl4pPr marL="1828800" lvl="3" indent="-228600" algn="l">
              <a:spcBef>
                <a:spcPts val="160"/>
              </a:spcBef>
              <a:spcAft>
                <a:spcPts val="0"/>
              </a:spcAft>
              <a:buSzPts val="1600"/>
              <a:buNone/>
              <a:defRPr sz="1600" b="1"/>
            </a:lvl4pPr>
            <a:lvl5pPr marL="2286000" lvl="4" indent="-228600" algn="l">
              <a:spcBef>
                <a:spcPts val="160"/>
              </a:spcBef>
              <a:spcAft>
                <a:spcPts val="0"/>
              </a:spcAft>
              <a:buSzPts val="1280"/>
              <a:buNone/>
              <a:defRPr sz="1600" b="1"/>
            </a:lvl5pPr>
            <a:lvl6pPr marL="2743200" lvl="5" indent="-228600" algn="l">
              <a:spcBef>
                <a:spcPts val="160"/>
              </a:spcBef>
              <a:spcAft>
                <a:spcPts val="0"/>
              </a:spcAft>
              <a:buSzPts val="1280"/>
              <a:buNone/>
              <a:defRPr sz="1600" b="1"/>
            </a:lvl6pPr>
            <a:lvl7pPr marL="3200400" lvl="6" indent="-228600" algn="l">
              <a:spcBef>
                <a:spcPts val="160"/>
              </a:spcBef>
              <a:spcAft>
                <a:spcPts val="0"/>
              </a:spcAft>
              <a:buSzPts val="1280"/>
              <a:buNone/>
              <a:defRPr sz="1600" b="1"/>
            </a:lvl7pPr>
            <a:lvl8pPr marL="3657600" lvl="7" indent="-228600" algn="l">
              <a:spcBef>
                <a:spcPts val="160"/>
              </a:spcBef>
              <a:spcAft>
                <a:spcPts val="0"/>
              </a:spcAft>
              <a:buSzPts val="1280"/>
              <a:buNone/>
              <a:defRPr sz="1600" b="1"/>
            </a:lvl8pPr>
            <a:lvl9pPr marL="4114800" lvl="8" indent="-228600" algn="l">
              <a:spcBef>
                <a:spcPts val="160"/>
              </a:spcBef>
              <a:spcAft>
                <a:spcPts val="0"/>
              </a:spcAft>
              <a:buSzPts val="1280"/>
              <a:buNone/>
              <a:defRPr sz="1600" b="1"/>
            </a:lvl9pPr>
          </a:lstStyle>
          <a:p>
            <a:endParaRPr/>
          </a:p>
        </p:txBody>
      </p:sp>
      <p:sp>
        <p:nvSpPr>
          <p:cNvPr id="29" name="Google Shape;29;p6"/>
          <p:cNvSpPr txBox="1">
            <a:spLocks noGrp="1"/>
          </p:cNvSpPr>
          <p:nvPr>
            <p:ph type="body" idx="2"/>
          </p:nvPr>
        </p:nvSpPr>
        <p:spPr>
          <a:xfrm>
            <a:off x="457200" y="2174875"/>
            <a:ext cx="4040188" cy="3951288"/>
          </a:xfrm>
          <a:prstGeom prst="rect">
            <a:avLst/>
          </a:prstGeom>
          <a:noFill/>
          <a:ln>
            <a:noFill/>
          </a:ln>
        </p:spPr>
        <p:txBody>
          <a:bodyPr spcFirstLastPara="1" wrap="square" lIns="90475" tIns="44450" rIns="90475" bIns="44450" anchor="t" anchorCtr="0">
            <a:noAutofit/>
          </a:bodyPr>
          <a:lstStyle>
            <a:lvl1pPr marL="457200" lvl="0" indent="-266700" algn="l">
              <a:spcBef>
                <a:spcPts val="480"/>
              </a:spcBef>
              <a:spcAft>
                <a:spcPts val="0"/>
              </a:spcAft>
              <a:buSzPts val="600"/>
              <a:buChar char="●"/>
              <a:defRPr sz="2400"/>
            </a:lvl1pPr>
            <a:lvl2pPr marL="914400" lvl="1" indent="-355600" algn="l">
              <a:spcBef>
                <a:spcPts val="200"/>
              </a:spcBef>
              <a:spcAft>
                <a:spcPts val="0"/>
              </a:spcAft>
              <a:buSzPts val="2000"/>
              <a:buChar char="■"/>
              <a:defRPr sz="2000"/>
            </a:lvl2pPr>
            <a:lvl3pPr marL="1371600" lvl="2" indent="-342900" algn="l">
              <a:spcBef>
                <a:spcPts val="180"/>
              </a:spcBef>
              <a:spcAft>
                <a:spcPts val="0"/>
              </a:spcAft>
              <a:buSzPts val="1800"/>
              <a:buChar char="●"/>
              <a:defRPr sz="1800"/>
            </a:lvl3pPr>
            <a:lvl4pPr marL="1828800" lvl="3" indent="-330200" algn="l">
              <a:spcBef>
                <a:spcPts val="160"/>
              </a:spcBef>
              <a:spcAft>
                <a:spcPts val="0"/>
              </a:spcAft>
              <a:buSzPts val="1600"/>
              <a:buChar char="⬥"/>
              <a:defRPr sz="1600"/>
            </a:lvl4pPr>
            <a:lvl5pPr marL="2286000" lvl="4" indent="-228600" algn="l">
              <a:spcBef>
                <a:spcPts val="160"/>
              </a:spcBef>
              <a:spcAft>
                <a:spcPts val="0"/>
              </a:spcAft>
              <a:buSzPts val="1400"/>
              <a:buNone/>
              <a:defRPr sz="1600"/>
            </a:lvl5pPr>
            <a:lvl6pPr marL="2743200" lvl="5" indent="-228600" algn="l">
              <a:spcBef>
                <a:spcPts val="160"/>
              </a:spcBef>
              <a:spcAft>
                <a:spcPts val="0"/>
              </a:spcAft>
              <a:buSzPts val="1400"/>
              <a:buNone/>
              <a:defRPr sz="1600"/>
            </a:lvl6pPr>
            <a:lvl7pPr marL="3200400" lvl="6" indent="-228600" algn="l">
              <a:spcBef>
                <a:spcPts val="160"/>
              </a:spcBef>
              <a:spcAft>
                <a:spcPts val="0"/>
              </a:spcAft>
              <a:buSzPts val="1400"/>
              <a:buNone/>
              <a:defRPr sz="1600"/>
            </a:lvl7pPr>
            <a:lvl8pPr marL="3657600" lvl="7" indent="-228600" algn="l">
              <a:spcBef>
                <a:spcPts val="160"/>
              </a:spcBef>
              <a:spcAft>
                <a:spcPts val="0"/>
              </a:spcAft>
              <a:buSzPts val="1400"/>
              <a:buNone/>
              <a:defRPr sz="1600"/>
            </a:lvl8pPr>
            <a:lvl9pPr marL="4114800" lvl="8" indent="-228600" algn="l">
              <a:spcBef>
                <a:spcPts val="160"/>
              </a:spcBef>
              <a:spcAft>
                <a:spcPts val="0"/>
              </a:spcAft>
              <a:buSzPts val="1400"/>
              <a:buNone/>
              <a:defRPr sz="1600"/>
            </a:lvl9pPr>
          </a:lstStyle>
          <a:p>
            <a:endParaRPr/>
          </a:p>
        </p:txBody>
      </p:sp>
      <p:sp>
        <p:nvSpPr>
          <p:cNvPr id="30" name="Google Shape;30;p6"/>
          <p:cNvSpPr txBox="1">
            <a:spLocks noGrp="1"/>
          </p:cNvSpPr>
          <p:nvPr>
            <p:ph type="body" idx="3"/>
          </p:nvPr>
        </p:nvSpPr>
        <p:spPr>
          <a:xfrm>
            <a:off x="4645025" y="1535113"/>
            <a:ext cx="4041775" cy="639762"/>
          </a:xfrm>
          <a:prstGeom prst="rect">
            <a:avLst/>
          </a:prstGeom>
          <a:noFill/>
          <a:ln>
            <a:noFill/>
          </a:ln>
        </p:spPr>
        <p:txBody>
          <a:bodyPr spcFirstLastPara="1" wrap="square" lIns="90475" tIns="44450" rIns="90475" bIns="44450" anchor="b" anchorCtr="0">
            <a:noAutofit/>
          </a:bodyPr>
          <a:lstStyle>
            <a:lvl1pPr marL="457200" lvl="0" indent="-228600" algn="l">
              <a:spcBef>
                <a:spcPts val="480"/>
              </a:spcBef>
              <a:spcAft>
                <a:spcPts val="0"/>
              </a:spcAft>
              <a:buSzPts val="600"/>
              <a:buNone/>
              <a:defRPr sz="2400" b="1"/>
            </a:lvl1pPr>
            <a:lvl2pPr marL="914400" lvl="1" indent="-228600" algn="l">
              <a:spcBef>
                <a:spcPts val="200"/>
              </a:spcBef>
              <a:spcAft>
                <a:spcPts val="0"/>
              </a:spcAft>
              <a:buSzPts val="2000"/>
              <a:buNone/>
              <a:defRPr sz="2000" b="1"/>
            </a:lvl2pPr>
            <a:lvl3pPr marL="1371600" lvl="2" indent="-228600" algn="l">
              <a:spcBef>
                <a:spcPts val="180"/>
              </a:spcBef>
              <a:spcAft>
                <a:spcPts val="0"/>
              </a:spcAft>
              <a:buSzPts val="1800"/>
              <a:buNone/>
              <a:defRPr sz="1800" b="1"/>
            </a:lvl3pPr>
            <a:lvl4pPr marL="1828800" lvl="3" indent="-228600" algn="l">
              <a:spcBef>
                <a:spcPts val="160"/>
              </a:spcBef>
              <a:spcAft>
                <a:spcPts val="0"/>
              </a:spcAft>
              <a:buSzPts val="1600"/>
              <a:buNone/>
              <a:defRPr sz="1600" b="1"/>
            </a:lvl4pPr>
            <a:lvl5pPr marL="2286000" lvl="4" indent="-228600" algn="l">
              <a:spcBef>
                <a:spcPts val="160"/>
              </a:spcBef>
              <a:spcAft>
                <a:spcPts val="0"/>
              </a:spcAft>
              <a:buSzPts val="1280"/>
              <a:buNone/>
              <a:defRPr sz="1600" b="1"/>
            </a:lvl5pPr>
            <a:lvl6pPr marL="2743200" lvl="5" indent="-228600" algn="l">
              <a:spcBef>
                <a:spcPts val="160"/>
              </a:spcBef>
              <a:spcAft>
                <a:spcPts val="0"/>
              </a:spcAft>
              <a:buSzPts val="1280"/>
              <a:buNone/>
              <a:defRPr sz="1600" b="1"/>
            </a:lvl6pPr>
            <a:lvl7pPr marL="3200400" lvl="6" indent="-228600" algn="l">
              <a:spcBef>
                <a:spcPts val="160"/>
              </a:spcBef>
              <a:spcAft>
                <a:spcPts val="0"/>
              </a:spcAft>
              <a:buSzPts val="1280"/>
              <a:buNone/>
              <a:defRPr sz="1600" b="1"/>
            </a:lvl7pPr>
            <a:lvl8pPr marL="3657600" lvl="7" indent="-228600" algn="l">
              <a:spcBef>
                <a:spcPts val="160"/>
              </a:spcBef>
              <a:spcAft>
                <a:spcPts val="0"/>
              </a:spcAft>
              <a:buSzPts val="1280"/>
              <a:buNone/>
              <a:defRPr sz="1600" b="1"/>
            </a:lvl8pPr>
            <a:lvl9pPr marL="4114800" lvl="8" indent="-228600" algn="l">
              <a:spcBef>
                <a:spcPts val="160"/>
              </a:spcBef>
              <a:spcAft>
                <a:spcPts val="0"/>
              </a:spcAft>
              <a:buSzPts val="1280"/>
              <a:buNone/>
              <a:defRPr sz="1600" b="1"/>
            </a:lvl9pPr>
          </a:lstStyle>
          <a:p>
            <a:endParaRPr/>
          </a:p>
        </p:txBody>
      </p:sp>
      <p:sp>
        <p:nvSpPr>
          <p:cNvPr id="31" name="Google Shape;31;p6"/>
          <p:cNvSpPr txBox="1">
            <a:spLocks noGrp="1"/>
          </p:cNvSpPr>
          <p:nvPr>
            <p:ph type="body" idx="4"/>
          </p:nvPr>
        </p:nvSpPr>
        <p:spPr>
          <a:xfrm>
            <a:off x="4645025" y="2174875"/>
            <a:ext cx="4041775" cy="3951288"/>
          </a:xfrm>
          <a:prstGeom prst="rect">
            <a:avLst/>
          </a:prstGeom>
          <a:noFill/>
          <a:ln>
            <a:noFill/>
          </a:ln>
        </p:spPr>
        <p:txBody>
          <a:bodyPr spcFirstLastPara="1" wrap="square" lIns="90475" tIns="44450" rIns="90475" bIns="44450" anchor="t" anchorCtr="0">
            <a:noAutofit/>
          </a:bodyPr>
          <a:lstStyle>
            <a:lvl1pPr marL="457200" lvl="0" indent="-266700" algn="l">
              <a:spcBef>
                <a:spcPts val="480"/>
              </a:spcBef>
              <a:spcAft>
                <a:spcPts val="0"/>
              </a:spcAft>
              <a:buSzPts val="600"/>
              <a:buChar char="●"/>
              <a:defRPr sz="2400"/>
            </a:lvl1pPr>
            <a:lvl2pPr marL="914400" lvl="1" indent="-355600" algn="l">
              <a:spcBef>
                <a:spcPts val="200"/>
              </a:spcBef>
              <a:spcAft>
                <a:spcPts val="0"/>
              </a:spcAft>
              <a:buSzPts val="2000"/>
              <a:buChar char="■"/>
              <a:defRPr sz="2000"/>
            </a:lvl2pPr>
            <a:lvl3pPr marL="1371600" lvl="2" indent="-342900" algn="l">
              <a:spcBef>
                <a:spcPts val="180"/>
              </a:spcBef>
              <a:spcAft>
                <a:spcPts val="0"/>
              </a:spcAft>
              <a:buSzPts val="1800"/>
              <a:buChar char="●"/>
              <a:defRPr sz="1800"/>
            </a:lvl3pPr>
            <a:lvl4pPr marL="1828800" lvl="3" indent="-330200" algn="l">
              <a:spcBef>
                <a:spcPts val="160"/>
              </a:spcBef>
              <a:spcAft>
                <a:spcPts val="0"/>
              </a:spcAft>
              <a:buSzPts val="1600"/>
              <a:buChar char="⬥"/>
              <a:defRPr sz="1600"/>
            </a:lvl4pPr>
            <a:lvl5pPr marL="2286000" lvl="4" indent="-228600" algn="l">
              <a:spcBef>
                <a:spcPts val="160"/>
              </a:spcBef>
              <a:spcAft>
                <a:spcPts val="0"/>
              </a:spcAft>
              <a:buSzPts val="1400"/>
              <a:buNone/>
              <a:defRPr sz="1600"/>
            </a:lvl5pPr>
            <a:lvl6pPr marL="2743200" lvl="5" indent="-228600" algn="l">
              <a:spcBef>
                <a:spcPts val="160"/>
              </a:spcBef>
              <a:spcAft>
                <a:spcPts val="0"/>
              </a:spcAft>
              <a:buSzPts val="1400"/>
              <a:buNone/>
              <a:defRPr sz="1600"/>
            </a:lvl6pPr>
            <a:lvl7pPr marL="3200400" lvl="6" indent="-228600" algn="l">
              <a:spcBef>
                <a:spcPts val="160"/>
              </a:spcBef>
              <a:spcAft>
                <a:spcPts val="0"/>
              </a:spcAft>
              <a:buSzPts val="1400"/>
              <a:buNone/>
              <a:defRPr sz="1600"/>
            </a:lvl7pPr>
            <a:lvl8pPr marL="3657600" lvl="7" indent="-228600" algn="l">
              <a:spcBef>
                <a:spcPts val="160"/>
              </a:spcBef>
              <a:spcAft>
                <a:spcPts val="0"/>
              </a:spcAft>
              <a:buSzPts val="1400"/>
              <a:buNone/>
              <a:defRPr sz="1600"/>
            </a:lvl8pPr>
            <a:lvl9pPr marL="4114800" lvl="8" indent="-228600" algn="l">
              <a:spcBef>
                <a:spcPts val="160"/>
              </a:spcBef>
              <a:spcAft>
                <a:spcPts val="0"/>
              </a:spcAft>
              <a:buSzPts val="14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57200" y="273050"/>
            <a:ext cx="3008313" cy="1162050"/>
          </a:xfrm>
          <a:prstGeom prst="rect">
            <a:avLst/>
          </a:prstGeom>
          <a:noFill/>
          <a:ln>
            <a:noFill/>
          </a:ln>
        </p:spPr>
        <p:txBody>
          <a:bodyPr spcFirstLastPara="1" wrap="square" lIns="90475" tIns="44450" rIns="90475" bIns="444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9"/>
          <p:cNvSpPr txBox="1">
            <a:spLocks noGrp="1"/>
          </p:cNvSpPr>
          <p:nvPr>
            <p:ph type="body" idx="1"/>
          </p:nvPr>
        </p:nvSpPr>
        <p:spPr>
          <a:xfrm>
            <a:off x="3575050" y="273050"/>
            <a:ext cx="5111750" cy="5853113"/>
          </a:xfrm>
          <a:prstGeom prst="rect">
            <a:avLst/>
          </a:prstGeom>
          <a:noFill/>
          <a:ln>
            <a:noFill/>
          </a:ln>
        </p:spPr>
        <p:txBody>
          <a:bodyPr spcFirstLastPara="1" wrap="square" lIns="90475" tIns="44450" rIns="90475" bIns="44450" anchor="t" anchorCtr="0">
            <a:noAutofit/>
          </a:bodyPr>
          <a:lstStyle>
            <a:lvl1pPr marL="457200" lvl="0" indent="-279400" algn="l">
              <a:spcBef>
                <a:spcPts val="640"/>
              </a:spcBef>
              <a:spcAft>
                <a:spcPts val="0"/>
              </a:spcAft>
              <a:buSzPts val="800"/>
              <a:buChar char="●"/>
              <a:defRPr sz="3200"/>
            </a:lvl1pPr>
            <a:lvl2pPr marL="914400" lvl="1" indent="-406400" algn="l">
              <a:spcBef>
                <a:spcPts val="280"/>
              </a:spcBef>
              <a:spcAft>
                <a:spcPts val="0"/>
              </a:spcAft>
              <a:buSzPts val="2800"/>
              <a:buChar char="■"/>
              <a:defRPr sz="2800"/>
            </a:lvl2pPr>
            <a:lvl3pPr marL="1371600" lvl="2" indent="-381000" algn="l">
              <a:spcBef>
                <a:spcPts val="240"/>
              </a:spcBef>
              <a:spcAft>
                <a:spcPts val="0"/>
              </a:spcAft>
              <a:buSzPts val="2400"/>
              <a:buChar char="●"/>
              <a:defRPr sz="2400"/>
            </a:lvl3pPr>
            <a:lvl4pPr marL="1828800" lvl="3" indent="-355600" algn="l">
              <a:spcBef>
                <a:spcPts val="200"/>
              </a:spcBef>
              <a:spcAft>
                <a:spcPts val="0"/>
              </a:spcAft>
              <a:buSzPts val="2000"/>
              <a:buChar char="⬥"/>
              <a:defRPr sz="2000"/>
            </a:lvl4pPr>
            <a:lvl5pPr marL="2286000" lvl="4" indent="-228600" algn="l">
              <a:spcBef>
                <a:spcPts val="200"/>
              </a:spcBef>
              <a:spcAft>
                <a:spcPts val="0"/>
              </a:spcAft>
              <a:buSzPts val="1400"/>
              <a:buNone/>
              <a:defRPr sz="2000"/>
            </a:lvl5pPr>
            <a:lvl6pPr marL="2743200" lvl="5" indent="-228600" algn="l">
              <a:spcBef>
                <a:spcPts val="200"/>
              </a:spcBef>
              <a:spcAft>
                <a:spcPts val="0"/>
              </a:spcAft>
              <a:buSzPts val="1400"/>
              <a:buNone/>
              <a:defRPr sz="2000"/>
            </a:lvl6pPr>
            <a:lvl7pPr marL="3200400" lvl="6" indent="-228600" algn="l">
              <a:spcBef>
                <a:spcPts val="200"/>
              </a:spcBef>
              <a:spcAft>
                <a:spcPts val="0"/>
              </a:spcAft>
              <a:buSzPts val="1400"/>
              <a:buNone/>
              <a:defRPr sz="2000"/>
            </a:lvl7pPr>
            <a:lvl8pPr marL="3657600" lvl="7" indent="-228600" algn="l">
              <a:spcBef>
                <a:spcPts val="200"/>
              </a:spcBef>
              <a:spcAft>
                <a:spcPts val="0"/>
              </a:spcAft>
              <a:buSzPts val="1400"/>
              <a:buNone/>
              <a:defRPr sz="2000"/>
            </a:lvl8pPr>
            <a:lvl9pPr marL="4114800" lvl="8" indent="-228600" algn="l">
              <a:spcBef>
                <a:spcPts val="200"/>
              </a:spcBef>
              <a:spcAft>
                <a:spcPts val="0"/>
              </a:spcAft>
              <a:buSzPts val="1400"/>
              <a:buNone/>
              <a:defRPr sz="2000"/>
            </a:lvl9pPr>
          </a:lstStyle>
          <a:p>
            <a:endParaRPr/>
          </a:p>
        </p:txBody>
      </p:sp>
      <p:sp>
        <p:nvSpPr>
          <p:cNvPr id="38" name="Google Shape;38;p9"/>
          <p:cNvSpPr txBox="1">
            <a:spLocks noGrp="1"/>
          </p:cNvSpPr>
          <p:nvPr>
            <p:ph type="body" idx="2"/>
          </p:nvPr>
        </p:nvSpPr>
        <p:spPr>
          <a:xfrm>
            <a:off x="457200" y="1435100"/>
            <a:ext cx="3008313" cy="4691063"/>
          </a:xfrm>
          <a:prstGeom prst="rect">
            <a:avLst/>
          </a:prstGeom>
          <a:noFill/>
          <a:ln>
            <a:noFill/>
          </a:ln>
        </p:spPr>
        <p:txBody>
          <a:bodyPr spcFirstLastPara="1" wrap="square" lIns="90475" tIns="44450" rIns="90475" bIns="44450" anchor="t" anchorCtr="0">
            <a:noAutofit/>
          </a:bodyPr>
          <a:lstStyle>
            <a:lvl1pPr marL="457200" lvl="0" indent="-228600" algn="l">
              <a:spcBef>
                <a:spcPts val="280"/>
              </a:spcBef>
              <a:spcAft>
                <a:spcPts val="0"/>
              </a:spcAft>
              <a:buSzPts val="350"/>
              <a:buNone/>
              <a:defRPr sz="1400"/>
            </a:lvl1pPr>
            <a:lvl2pPr marL="914400" lvl="1" indent="-228600" algn="l">
              <a:spcBef>
                <a:spcPts val="120"/>
              </a:spcBef>
              <a:spcAft>
                <a:spcPts val="0"/>
              </a:spcAft>
              <a:buSzPts val="1200"/>
              <a:buNone/>
              <a:defRPr sz="1200"/>
            </a:lvl2pPr>
            <a:lvl3pPr marL="1371600" lvl="2" indent="-228600" algn="l">
              <a:spcBef>
                <a:spcPts val="100"/>
              </a:spcBef>
              <a:spcAft>
                <a:spcPts val="0"/>
              </a:spcAft>
              <a:buSzPts val="1000"/>
              <a:buNone/>
              <a:defRPr sz="1000"/>
            </a:lvl3pPr>
            <a:lvl4pPr marL="1828800" lvl="3" indent="-228600" algn="l">
              <a:spcBef>
                <a:spcPts val="90"/>
              </a:spcBef>
              <a:spcAft>
                <a:spcPts val="0"/>
              </a:spcAft>
              <a:buSzPts val="900"/>
              <a:buNone/>
              <a:defRPr sz="900"/>
            </a:lvl4pPr>
            <a:lvl5pPr marL="2286000" lvl="4" indent="-228600" algn="l">
              <a:spcBef>
                <a:spcPts val="90"/>
              </a:spcBef>
              <a:spcAft>
                <a:spcPts val="0"/>
              </a:spcAft>
              <a:buSzPts val="720"/>
              <a:buNone/>
              <a:defRPr sz="900"/>
            </a:lvl5pPr>
            <a:lvl6pPr marL="2743200" lvl="5" indent="-228600" algn="l">
              <a:spcBef>
                <a:spcPts val="90"/>
              </a:spcBef>
              <a:spcAft>
                <a:spcPts val="0"/>
              </a:spcAft>
              <a:buSzPts val="720"/>
              <a:buNone/>
              <a:defRPr sz="900"/>
            </a:lvl6pPr>
            <a:lvl7pPr marL="3200400" lvl="6" indent="-228600" algn="l">
              <a:spcBef>
                <a:spcPts val="90"/>
              </a:spcBef>
              <a:spcAft>
                <a:spcPts val="0"/>
              </a:spcAft>
              <a:buSzPts val="720"/>
              <a:buNone/>
              <a:defRPr sz="900"/>
            </a:lvl7pPr>
            <a:lvl8pPr marL="3657600" lvl="7" indent="-228600" algn="l">
              <a:spcBef>
                <a:spcPts val="90"/>
              </a:spcBef>
              <a:spcAft>
                <a:spcPts val="0"/>
              </a:spcAft>
              <a:buSzPts val="720"/>
              <a:buNone/>
              <a:defRPr sz="900"/>
            </a:lvl8pPr>
            <a:lvl9pPr marL="4114800" lvl="8" indent="-228600" algn="l">
              <a:spcBef>
                <a:spcPts val="90"/>
              </a:spcBef>
              <a:spcAft>
                <a:spcPts val="0"/>
              </a:spcAft>
              <a:buSzPts val="720"/>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1792288" y="4800600"/>
            <a:ext cx="5486400" cy="566738"/>
          </a:xfrm>
          <a:prstGeom prst="rect">
            <a:avLst/>
          </a:prstGeom>
          <a:noFill/>
          <a:ln>
            <a:noFill/>
          </a:ln>
        </p:spPr>
        <p:txBody>
          <a:bodyPr spcFirstLastPara="1" wrap="square" lIns="90475" tIns="44450" rIns="90475" bIns="4445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0"/>
          <p:cNvSpPr>
            <a:spLocks noGrp="1"/>
          </p:cNvSpPr>
          <p:nvPr>
            <p:ph type="pic" idx="2"/>
          </p:nvPr>
        </p:nvSpPr>
        <p:spPr>
          <a:xfrm>
            <a:off x="1792288" y="612775"/>
            <a:ext cx="5486400" cy="4114800"/>
          </a:xfrm>
          <a:prstGeom prst="rect">
            <a:avLst/>
          </a:prstGeom>
          <a:noFill/>
          <a:ln>
            <a:noFill/>
          </a:ln>
        </p:spPr>
        <p:txBody>
          <a:bodyPr spcFirstLastPara="1" wrap="square" lIns="90475" tIns="44450" rIns="90475" bIns="44450" anchor="t" anchorCtr="0">
            <a:noAutofit/>
          </a:bodyPr>
          <a:lstStyle>
            <a:lvl1pPr marR="0" lvl="0" algn="l" rtl="0">
              <a:spcBef>
                <a:spcPts val="640"/>
              </a:spcBef>
              <a:spcAft>
                <a:spcPts val="0"/>
              </a:spcAft>
              <a:buClr>
                <a:schemeClr val="accent1"/>
              </a:buClr>
              <a:buSzPts val="800"/>
              <a:buFont typeface="Arial"/>
              <a:buNone/>
              <a:defRPr sz="3200" b="0" i="0" u="none" strike="noStrike" cap="none">
                <a:solidFill>
                  <a:schemeClr val="dk1"/>
                </a:solidFill>
                <a:latin typeface="Arial"/>
                <a:ea typeface="Arial"/>
                <a:cs typeface="Arial"/>
                <a:sym typeface="Arial"/>
              </a:defRPr>
            </a:lvl1pPr>
            <a:lvl2pPr marR="0" lvl="1" algn="l" rtl="0">
              <a:spcBef>
                <a:spcPts val="280"/>
              </a:spcBef>
              <a:spcAft>
                <a:spcPts val="0"/>
              </a:spcAft>
              <a:buClr>
                <a:srgbClr val="010349"/>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spcBef>
                <a:spcPts val="240"/>
              </a:spcBef>
              <a:spcAft>
                <a:spcPts val="0"/>
              </a:spcAft>
              <a:buClr>
                <a:srgbClr val="010349"/>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spcBef>
                <a:spcPts val="200"/>
              </a:spcBef>
              <a:spcAft>
                <a:spcPts val="0"/>
              </a:spcAft>
              <a:buClr>
                <a:srgbClr val="010349"/>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spcBef>
                <a:spcPts val="200"/>
              </a:spcBef>
              <a:spcAft>
                <a:spcPts val="0"/>
              </a:spcAft>
              <a:buClr>
                <a:schemeClr val="accent2"/>
              </a:buClr>
              <a:buSzPts val="1600"/>
              <a:buFont typeface="Arial"/>
              <a:buNone/>
              <a:defRPr sz="2000" b="0" i="0" u="none" strike="noStrike" cap="none">
                <a:solidFill>
                  <a:schemeClr val="dk1"/>
                </a:solidFill>
                <a:latin typeface="Arial"/>
                <a:ea typeface="Arial"/>
                <a:cs typeface="Arial"/>
                <a:sym typeface="Arial"/>
              </a:defRPr>
            </a:lvl5pPr>
            <a:lvl6pPr marR="0" lvl="5" algn="l" rtl="0">
              <a:spcBef>
                <a:spcPts val="200"/>
              </a:spcBef>
              <a:spcAft>
                <a:spcPts val="0"/>
              </a:spcAft>
              <a:buClr>
                <a:schemeClr val="accent2"/>
              </a:buClr>
              <a:buSzPts val="1600"/>
              <a:buFont typeface="Arial"/>
              <a:buNone/>
              <a:defRPr sz="2000" b="0" i="0" u="none" strike="noStrike" cap="none">
                <a:solidFill>
                  <a:schemeClr val="dk1"/>
                </a:solidFill>
                <a:latin typeface="Arial"/>
                <a:ea typeface="Arial"/>
                <a:cs typeface="Arial"/>
                <a:sym typeface="Arial"/>
              </a:defRPr>
            </a:lvl6pPr>
            <a:lvl7pPr marR="0" lvl="6" algn="l" rtl="0">
              <a:spcBef>
                <a:spcPts val="200"/>
              </a:spcBef>
              <a:spcAft>
                <a:spcPts val="0"/>
              </a:spcAft>
              <a:buClr>
                <a:schemeClr val="accent2"/>
              </a:buClr>
              <a:buSzPts val="1600"/>
              <a:buFont typeface="Arial"/>
              <a:buNone/>
              <a:defRPr sz="2000" b="0" i="0" u="none" strike="noStrike" cap="none">
                <a:solidFill>
                  <a:schemeClr val="dk1"/>
                </a:solidFill>
                <a:latin typeface="Arial"/>
                <a:ea typeface="Arial"/>
                <a:cs typeface="Arial"/>
                <a:sym typeface="Arial"/>
              </a:defRPr>
            </a:lvl7pPr>
            <a:lvl8pPr marR="0" lvl="7" algn="l" rtl="0">
              <a:spcBef>
                <a:spcPts val="200"/>
              </a:spcBef>
              <a:spcAft>
                <a:spcPts val="0"/>
              </a:spcAft>
              <a:buClr>
                <a:schemeClr val="accent2"/>
              </a:buClr>
              <a:buSzPts val="1600"/>
              <a:buFont typeface="Arial"/>
              <a:buNone/>
              <a:defRPr sz="2000" b="0" i="0" u="none" strike="noStrike" cap="none">
                <a:solidFill>
                  <a:schemeClr val="dk1"/>
                </a:solidFill>
                <a:latin typeface="Arial"/>
                <a:ea typeface="Arial"/>
                <a:cs typeface="Arial"/>
                <a:sym typeface="Arial"/>
              </a:defRPr>
            </a:lvl8pPr>
            <a:lvl9pPr marR="0" lvl="8" algn="l" rtl="0">
              <a:spcBef>
                <a:spcPts val="200"/>
              </a:spcBef>
              <a:spcAft>
                <a:spcPts val="0"/>
              </a:spcAft>
              <a:buClr>
                <a:schemeClr val="accent2"/>
              </a:buClr>
              <a:buSzPts val="1600"/>
              <a:buFont typeface="Arial"/>
              <a:buNone/>
              <a:defRPr sz="2000" b="0" i="0" u="none" strike="noStrike" cap="none">
                <a:solidFill>
                  <a:schemeClr val="dk1"/>
                </a:solidFill>
                <a:latin typeface="Arial"/>
                <a:ea typeface="Arial"/>
                <a:cs typeface="Arial"/>
                <a:sym typeface="Arial"/>
              </a:defRPr>
            </a:lvl9pPr>
          </a:lstStyle>
          <a:p>
            <a:endParaRPr/>
          </a:p>
        </p:txBody>
      </p:sp>
      <p:sp>
        <p:nvSpPr>
          <p:cNvPr id="42" name="Google Shape;42;p10"/>
          <p:cNvSpPr txBox="1">
            <a:spLocks noGrp="1"/>
          </p:cNvSpPr>
          <p:nvPr>
            <p:ph type="body" idx="1"/>
          </p:nvPr>
        </p:nvSpPr>
        <p:spPr>
          <a:xfrm>
            <a:off x="1792288" y="5367338"/>
            <a:ext cx="5486400" cy="804862"/>
          </a:xfrm>
          <a:prstGeom prst="rect">
            <a:avLst/>
          </a:prstGeom>
          <a:noFill/>
          <a:ln>
            <a:noFill/>
          </a:ln>
        </p:spPr>
        <p:txBody>
          <a:bodyPr spcFirstLastPara="1" wrap="square" lIns="90475" tIns="44450" rIns="90475" bIns="44450" anchor="t" anchorCtr="0">
            <a:noAutofit/>
          </a:bodyPr>
          <a:lstStyle>
            <a:lvl1pPr marL="457200" lvl="0" indent="-228600" algn="l">
              <a:spcBef>
                <a:spcPts val="280"/>
              </a:spcBef>
              <a:spcAft>
                <a:spcPts val="0"/>
              </a:spcAft>
              <a:buSzPts val="350"/>
              <a:buNone/>
              <a:defRPr sz="1400"/>
            </a:lvl1pPr>
            <a:lvl2pPr marL="914400" lvl="1" indent="-228600" algn="l">
              <a:spcBef>
                <a:spcPts val="120"/>
              </a:spcBef>
              <a:spcAft>
                <a:spcPts val="0"/>
              </a:spcAft>
              <a:buSzPts val="1200"/>
              <a:buNone/>
              <a:defRPr sz="1200"/>
            </a:lvl2pPr>
            <a:lvl3pPr marL="1371600" lvl="2" indent="-228600" algn="l">
              <a:spcBef>
                <a:spcPts val="100"/>
              </a:spcBef>
              <a:spcAft>
                <a:spcPts val="0"/>
              </a:spcAft>
              <a:buSzPts val="1000"/>
              <a:buNone/>
              <a:defRPr sz="1000"/>
            </a:lvl3pPr>
            <a:lvl4pPr marL="1828800" lvl="3" indent="-228600" algn="l">
              <a:spcBef>
                <a:spcPts val="90"/>
              </a:spcBef>
              <a:spcAft>
                <a:spcPts val="0"/>
              </a:spcAft>
              <a:buSzPts val="900"/>
              <a:buNone/>
              <a:defRPr sz="900"/>
            </a:lvl4pPr>
            <a:lvl5pPr marL="2286000" lvl="4" indent="-228600" algn="l">
              <a:spcBef>
                <a:spcPts val="90"/>
              </a:spcBef>
              <a:spcAft>
                <a:spcPts val="0"/>
              </a:spcAft>
              <a:buSzPts val="720"/>
              <a:buNone/>
              <a:defRPr sz="900"/>
            </a:lvl5pPr>
            <a:lvl6pPr marL="2743200" lvl="5" indent="-228600" algn="l">
              <a:spcBef>
                <a:spcPts val="90"/>
              </a:spcBef>
              <a:spcAft>
                <a:spcPts val="0"/>
              </a:spcAft>
              <a:buSzPts val="720"/>
              <a:buNone/>
              <a:defRPr sz="900"/>
            </a:lvl6pPr>
            <a:lvl7pPr marL="3200400" lvl="6" indent="-228600" algn="l">
              <a:spcBef>
                <a:spcPts val="90"/>
              </a:spcBef>
              <a:spcAft>
                <a:spcPts val="0"/>
              </a:spcAft>
              <a:buSzPts val="720"/>
              <a:buNone/>
              <a:defRPr sz="900"/>
            </a:lvl7pPr>
            <a:lvl8pPr marL="3657600" lvl="7" indent="-228600" algn="l">
              <a:spcBef>
                <a:spcPts val="90"/>
              </a:spcBef>
              <a:spcAft>
                <a:spcPts val="0"/>
              </a:spcAft>
              <a:buSzPts val="720"/>
              <a:buNone/>
              <a:defRPr sz="900"/>
            </a:lvl8pPr>
            <a:lvl9pPr marL="4114800" lvl="8" indent="-228600" algn="l">
              <a:spcBef>
                <a:spcPts val="90"/>
              </a:spcBef>
              <a:spcAft>
                <a:spcPts val="0"/>
              </a:spcAft>
              <a:buSzPts val="72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11"/>
          <p:cNvSpPr txBox="1">
            <a:spLocks noGrp="1"/>
          </p:cNvSpPr>
          <p:nvPr>
            <p:ph type="body" idx="1"/>
          </p:nvPr>
        </p:nvSpPr>
        <p:spPr>
          <a:xfrm rot="5400000">
            <a:off x="1663700" y="-787400"/>
            <a:ext cx="5664200" cy="8991600"/>
          </a:xfrm>
          <a:prstGeom prst="rect">
            <a:avLst/>
          </a:prstGeom>
          <a:noFill/>
          <a:ln>
            <a:noFill/>
          </a:ln>
        </p:spPr>
        <p:txBody>
          <a:bodyPr spcFirstLastPara="1" wrap="square" lIns="90475" tIns="44450" rIns="90475" bIns="44450" anchor="t" anchorCtr="0">
            <a:noAutofit/>
          </a:bodyPr>
          <a:lstStyle>
            <a:lvl1pPr marL="457200" lvl="0" indent="-257175" algn="l">
              <a:spcBef>
                <a:spcPts val="360"/>
              </a:spcBef>
              <a:spcAft>
                <a:spcPts val="0"/>
              </a:spcAft>
              <a:buSzPts val="450"/>
              <a:buChar char="●"/>
              <a:defRPr/>
            </a:lvl1pPr>
            <a:lvl2pPr marL="914400" lvl="1" indent="-342900" algn="l">
              <a:spcBef>
                <a:spcPts val="180"/>
              </a:spcBef>
              <a:spcAft>
                <a:spcPts val="0"/>
              </a:spcAft>
              <a:buSzPts val="1800"/>
              <a:buChar char="■"/>
              <a:defRPr/>
            </a:lvl2pPr>
            <a:lvl3pPr marL="1371600" lvl="2" indent="-342900" algn="l">
              <a:spcBef>
                <a:spcPts val="180"/>
              </a:spcBef>
              <a:spcAft>
                <a:spcPts val="0"/>
              </a:spcAft>
              <a:buSzPts val="1800"/>
              <a:buChar char="●"/>
              <a:defRPr/>
            </a:lvl3pPr>
            <a:lvl4pPr marL="1828800" lvl="3" indent="-342900" algn="l">
              <a:spcBef>
                <a:spcPts val="180"/>
              </a:spcBef>
              <a:spcAft>
                <a:spcPts val="0"/>
              </a:spcAft>
              <a:buSzPts val="1800"/>
              <a:buChar char="⬥"/>
              <a:defRPr/>
            </a:lvl4pPr>
            <a:lvl5pPr marL="2286000" lvl="4" indent="-228600" algn="l">
              <a:spcBef>
                <a:spcPts val="180"/>
              </a:spcBef>
              <a:spcAft>
                <a:spcPts val="0"/>
              </a:spcAft>
              <a:buSzPts val="1400"/>
              <a:buNone/>
              <a:defRPr/>
            </a:lvl5pPr>
            <a:lvl6pPr marL="2743200" lvl="5" indent="-228600" algn="l">
              <a:spcBef>
                <a:spcPts val="180"/>
              </a:spcBef>
              <a:spcAft>
                <a:spcPts val="0"/>
              </a:spcAft>
              <a:buSzPts val="1400"/>
              <a:buNone/>
              <a:defRPr/>
            </a:lvl6pPr>
            <a:lvl7pPr marL="3200400" lvl="6" indent="-228600" algn="l">
              <a:spcBef>
                <a:spcPts val="180"/>
              </a:spcBef>
              <a:spcAft>
                <a:spcPts val="0"/>
              </a:spcAft>
              <a:buSzPts val="1400"/>
              <a:buNone/>
              <a:defRPr/>
            </a:lvl7pPr>
            <a:lvl8pPr marL="3657600" lvl="7" indent="-228600" algn="l">
              <a:spcBef>
                <a:spcPts val="180"/>
              </a:spcBef>
              <a:spcAft>
                <a:spcPts val="0"/>
              </a:spcAft>
              <a:buSzPts val="1400"/>
              <a:buNone/>
              <a:defRPr/>
            </a:lvl8pPr>
            <a:lvl9pPr marL="4114800" lvl="8" indent="-228600" algn="l">
              <a:spcBef>
                <a:spcPts val="18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0" y="876300"/>
            <a:ext cx="8991600" cy="5664200"/>
          </a:xfrm>
          <a:prstGeom prst="rect">
            <a:avLst/>
          </a:prstGeom>
          <a:noFill/>
          <a:ln>
            <a:noFill/>
          </a:ln>
        </p:spPr>
        <p:txBody>
          <a:bodyPr spcFirstLastPara="1" wrap="square" lIns="90475" tIns="44450" rIns="90475" bIns="44450" anchor="t" anchorCtr="0">
            <a:noAutofit/>
          </a:bodyPr>
          <a:lstStyle>
            <a:lvl1pPr marL="457200" marR="0" lvl="0" indent="-266700" algn="l" rtl="0">
              <a:spcBef>
                <a:spcPts val="480"/>
              </a:spcBef>
              <a:spcAft>
                <a:spcPts val="0"/>
              </a:spcAft>
              <a:buClr>
                <a:schemeClr val="accent1"/>
              </a:buClr>
              <a:buSzPts val="6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240"/>
              </a:spcBef>
              <a:spcAft>
                <a:spcPts val="0"/>
              </a:spcAft>
              <a:buClr>
                <a:srgbClr val="010349"/>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spcBef>
                <a:spcPts val="200"/>
              </a:spcBef>
              <a:spcAft>
                <a:spcPts val="0"/>
              </a:spcAft>
              <a:buClr>
                <a:srgbClr val="010349"/>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55600" algn="l" rtl="0">
              <a:spcBef>
                <a:spcPts val="200"/>
              </a:spcBef>
              <a:spcAft>
                <a:spcPts val="0"/>
              </a:spcAft>
              <a:buClr>
                <a:srgbClr val="010349"/>
              </a:buClr>
              <a:buSzPts val="2000"/>
              <a:buFont typeface="Noto Sans Symbols"/>
              <a:buChar char="⬥"/>
              <a:defRPr sz="2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SzPts val="1400"/>
              <a:buNone/>
              <a:defRPr sz="20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SzPts val="1400"/>
              <a:buNone/>
              <a:defRPr sz="2000" b="0" i="0" u="none" strike="noStrike" cap="none">
                <a:solidFill>
                  <a:schemeClr val="dk1"/>
                </a:solidFill>
                <a:latin typeface="Arial"/>
                <a:ea typeface="Arial"/>
                <a:cs typeface="Arial"/>
                <a:sym typeface="Arial"/>
              </a:defRPr>
            </a:lvl6pPr>
            <a:lvl7pPr marL="3200400" marR="0" lvl="6" indent="-228600" algn="l" rtl="0">
              <a:spcBef>
                <a:spcPts val="200"/>
              </a:spcBef>
              <a:spcAft>
                <a:spcPts val="0"/>
              </a:spcAft>
              <a:buSzPts val="1400"/>
              <a:buNone/>
              <a:defRPr sz="2000" b="0" i="0" u="none" strike="noStrike" cap="none">
                <a:solidFill>
                  <a:schemeClr val="dk1"/>
                </a:solidFill>
                <a:latin typeface="Arial"/>
                <a:ea typeface="Arial"/>
                <a:cs typeface="Arial"/>
                <a:sym typeface="Arial"/>
              </a:defRPr>
            </a:lvl7pPr>
            <a:lvl8pPr marL="3657600" marR="0" lvl="7" indent="-228600" algn="l" rtl="0">
              <a:spcBef>
                <a:spcPts val="200"/>
              </a:spcBef>
              <a:spcAft>
                <a:spcPts val="0"/>
              </a:spcAft>
              <a:buSzPts val="1400"/>
              <a:buNone/>
              <a:defRPr sz="2000" b="0" i="0" u="none" strike="noStrike" cap="none">
                <a:solidFill>
                  <a:schemeClr val="dk1"/>
                </a:solidFill>
                <a:latin typeface="Arial"/>
                <a:ea typeface="Arial"/>
                <a:cs typeface="Arial"/>
                <a:sym typeface="Arial"/>
              </a:defRPr>
            </a:lvl8pPr>
            <a:lvl9pPr marL="4114800" marR="0" lvl="8" indent="-228600" algn="l" rtl="0">
              <a:spcBef>
                <a:spcPts val="20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lvl1pPr marR="0" lvl="0" algn="ctr" rtl="0">
              <a:spcBef>
                <a:spcPts val="0"/>
              </a:spcBef>
              <a:spcAft>
                <a:spcPts val="0"/>
              </a:spcAft>
              <a:buSzPts val="1400"/>
              <a:buNone/>
              <a:defRPr sz="2800" b="1" i="0" u="none" strike="noStrike" cap="none">
                <a:solidFill>
                  <a:srgbClr val="010349"/>
                </a:solidFill>
                <a:latin typeface="Arial"/>
                <a:ea typeface="Arial"/>
                <a:cs typeface="Arial"/>
                <a:sym typeface="Arial"/>
              </a:defRPr>
            </a:lvl1pPr>
            <a:lvl2pPr marR="0" lvl="1" algn="ctr" rtl="0">
              <a:spcBef>
                <a:spcPts val="0"/>
              </a:spcBef>
              <a:spcAft>
                <a:spcPts val="0"/>
              </a:spcAft>
              <a:buSzPts val="1400"/>
              <a:buNone/>
              <a:defRPr sz="2800" b="1" i="0" u="none" strike="noStrike" cap="none">
                <a:solidFill>
                  <a:srgbClr val="010349"/>
                </a:solidFill>
                <a:latin typeface="Arial"/>
                <a:ea typeface="Arial"/>
                <a:cs typeface="Arial"/>
                <a:sym typeface="Arial"/>
              </a:defRPr>
            </a:lvl2pPr>
            <a:lvl3pPr marR="0" lvl="2" algn="ctr" rtl="0">
              <a:spcBef>
                <a:spcPts val="0"/>
              </a:spcBef>
              <a:spcAft>
                <a:spcPts val="0"/>
              </a:spcAft>
              <a:buSzPts val="1400"/>
              <a:buNone/>
              <a:defRPr sz="2800" b="1" i="0" u="none" strike="noStrike" cap="none">
                <a:solidFill>
                  <a:srgbClr val="010349"/>
                </a:solidFill>
                <a:latin typeface="Arial"/>
                <a:ea typeface="Arial"/>
                <a:cs typeface="Arial"/>
                <a:sym typeface="Arial"/>
              </a:defRPr>
            </a:lvl3pPr>
            <a:lvl4pPr marR="0" lvl="3" algn="ctr" rtl="0">
              <a:spcBef>
                <a:spcPts val="0"/>
              </a:spcBef>
              <a:spcAft>
                <a:spcPts val="0"/>
              </a:spcAft>
              <a:buSzPts val="1400"/>
              <a:buNone/>
              <a:defRPr sz="2800" b="1" i="0" u="none" strike="noStrike" cap="none">
                <a:solidFill>
                  <a:srgbClr val="010349"/>
                </a:solidFill>
                <a:latin typeface="Arial"/>
                <a:ea typeface="Arial"/>
                <a:cs typeface="Arial"/>
                <a:sym typeface="Arial"/>
              </a:defRPr>
            </a:lvl4pPr>
            <a:lvl5pPr marR="0" lvl="4" algn="ctr" rtl="0">
              <a:spcBef>
                <a:spcPts val="0"/>
              </a:spcBef>
              <a:spcAft>
                <a:spcPts val="0"/>
              </a:spcAft>
              <a:buSzPts val="1400"/>
              <a:buNone/>
              <a:defRPr sz="2800" b="1" i="0" u="none" strike="noStrike" cap="none">
                <a:solidFill>
                  <a:srgbClr val="010349"/>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010349"/>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010349"/>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010349"/>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010349"/>
                </a:solidFill>
                <a:latin typeface="Arial"/>
                <a:ea typeface="Arial"/>
                <a:cs typeface="Arial"/>
                <a:sym typeface="Arial"/>
              </a:defRPr>
            </a:lvl9pPr>
          </a:lstStyle>
          <a:p>
            <a:endParaRPr/>
          </a:p>
        </p:txBody>
      </p:sp>
      <p:grpSp>
        <p:nvGrpSpPr>
          <p:cNvPr id="8" name="Google Shape;8;p1"/>
          <p:cNvGrpSpPr/>
          <p:nvPr/>
        </p:nvGrpSpPr>
        <p:grpSpPr>
          <a:xfrm>
            <a:off x="0" y="622300"/>
            <a:ext cx="9144000" cy="177800"/>
            <a:chOff x="0" y="2360"/>
            <a:chExt cx="5760" cy="112"/>
          </a:xfrm>
        </p:grpSpPr>
        <p:sp>
          <p:nvSpPr>
            <p:cNvPr id="9" name="Google Shape;9;p1" descr="Bouquet"/>
            <p:cNvSpPr/>
            <p:nvPr/>
          </p:nvSpPr>
          <p:spPr>
            <a:xfrm>
              <a:off x="0" y="2392"/>
              <a:ext cx="5760" cy="56"/>
            </a:xfrm>
            <a:prstGeom prst="rect">
              <a:avLst/>
            </a:prstGeom>
            <a:blipFill rotWithShape="1">
              <a:blip r:embed="rId15">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sp>
          <p:nvSpPr>
            <p:cNvPr id="10" name="Google Shape;10;p1"/>
            <p:cNvSpPr/>
            <p:nvPr/>
          </p:nvSpPr>
          <p:spPr>
            <a:xfrm>
              <a:off x="0" y="2360"/>
              <a:ext cx="5760" cy="40"/>
            </a:xfrm>
            <a:prstGeom prst="rect">
              <a:avLst/>
            </a:prstGeom>
            <a:solidFill>
              <a:srgbClr val="000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sp>
          <p:nvSpPr>
            <p:cNvPr id="11" name="Google Shape;11;p1"/>
            <p:cNvSpPr/>
            <p:nvPr/>
          </p:nvSpPr>
          <p:spPr>
            <a:xfrm>
              <a:off x="0" y="2432"/>
              <a:ext cx="5760" cy="40"/>
            </a:xfrm>
            <a:prstGeom prst="rect">
              <a:avLst/>
            </a:prstGeom>
            <a:solidFill>
              <a:srgbClr val="000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grpSp>
      <p:sp>
        <p:nvSpPr>
          <p:cNvPr id="12" name="Google Shape;12;p1"/>
          <p:cNvSpPr txBox="1">
            <a:spLocks noGrp="1"/>
          </p:cNvSpPr>
          <p:nvPr>
            <p:ph type="sldNum" idx="12"/>
          </p:nvPr>
        </p:nvSpPr>
        <p:spPr>
          <a:xfrm>
            <a:off x="7010400" y="6543675"/>
            <a:ext cx="2133600" cy="3143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1"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1"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1"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1"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1"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1"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1"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3">
            <a:alphaModFix/>
          </a:blip>
          <a:srcRect/>
          <a:stretch/>
        </p:blipFill>
        <p:spPr>
          <a:xfrm>
            <a:off x="0" y="436563"/>
            <a:ext cx="9144000" cy="457200"/>
          </a:xfrm>
          <a:prstGeom prst="rect">
            <a:avLst/>
          </a:prstGeom>
          <a:noFill/>
          <a:ln>
            <a:noFill/>
          </a:ln>
        </p:spPr>
      </p:pic>
      <p:pic>
        <p:nvPicPr>
          <p:cNvPr id="64" name="Google Shape;64;p15"/>
          <p:cNvPicPr preferRelativeResize="0"/>
          <p:nvPr/>
        </p:nvPicPr>
        <p:blipFill rotWithShape="1">
          <a:blip r:embed="rId4">
            <a:alphaModFix/>
          </a:blip>
          <a:srcRect/>
          <a:stretch/>
        </p:blipFill>
        <p:spPr>
          <a:xfrm>
            <a:off x="7450138" y="6261100"/>
            <a:ext cx="1693862" cy="736600"/>
          </a:xfrm>
          <a:prstGeom prst="rect">
            <a:avLst/>
          </a:prstGeom>
          <a:noFill/>
          <a:ln>
            <a:noFill/>
          </a:ln>
        </p:spPr>
      </p:pic>
      <p:sp>
        <p:nvSpPr>
          <p:cNvPr id="65" name="Google Shape;65;p15"/>
          <p:cNvSpPr txBox="1">
            <a:spLocks noGrp="1"/>
          </p:cNvSpPr>
          <p:nvPr>
            <p:ph type="title"/>
          </p:nvPr>
        </p:nvSpPr>
        <p:spPr>
          <a:xfrm>
            <a:off x="0" y="0"/>
            <a:ext cx="9144000" cy="774700"/>
          </a:xfrm>
          <a:prstGeom prst="rect">
            <a:avLst/>
          </a:prstGeom>
          <a:noFill/>
          <a:ln>
            <a:noFill/>
          </a:ln>
        </p:spPr>
        <p:txBody>
          <a:bodyPr spcFirstLastPara="1" wrap="square" lIns="90475" tIns="44450" rIns="90475" bIns="44450" anchor="b" anchorCtr="0">
            <a:noAutofit/>
          </a:bodyPr>
          <a:lstStyle/>
          <a:p>
            <a:pPr marL="0" lvl="0" indent="0" algn="ctr" rtl="0">
              <a:spcBef>
                <a:spcPts val="0"/>
              </a:spcBef>
              <a:spcAft>
                <a:spcPts val="0"/>
              </a:spcAft>
              <a:buNone/>
            </a:pPr>
            <a:r>
              <a:rPr lang="en-US" dirty="0">
                <a:latin typeface="Arial"/>
                <a:ea typeface="Arial"/>
                <a:cs typeface="Arial"/>
                <a:sym typeface="Arial"/>
              </a:rPr>
              <a:t>Curved Conforming Mesh Adaptation</a:t>
            </a:r>
            <a:endParaRPr dirty="0">
              <a:latin typeface="Arial"/>
              <a:ea typeface="Arial"/>
              <a:cs typeface="Arial"/>
              <a:sym typeface="Arial"/>
            </a:endParaRPr>
          </a:p>
        </p:txBody>
      </p:sp>
      <p:grpSp>
        <p:nvGrpSpPr>
          <p:cNvPr id="66" name="Google Shape;66;p15"/>
          <p:cNvGrpSpPr/>
          <p:nvPr/>
        </p:nvGrpSpPr>
        <p:grpSpPr>
          <a:xfrm>
            <a:off x="0" y="1079500"/>
            <a:ext cx="9144000" cy="177800"/>
            <a:chOff x="0" y="2360"/>
            <a:chExt cx="5760" cy="112"/>
          </a:xfrm>
        </p:grpSpPr>
        <p:sp>
          <p:nvSpPr>
            <p:cNvPr id="67" name="Google Shape;67;p15" descr="Bouquet"/>
            <p:cNvSpPr/>
            <p:nvPr/>
          </p:nvSpPr>
          <p:spPr>
            <a:xfrm>
              <a:off x="0" y="2392"/>
              <a:ext cx="5760" cy="56"/>
            </a:xfrm>
            <a:prstGeom prst="rect">
              <a:avLst/>
            </a:prstGeom>
            <a:blipFill rotWithShape="1">
              <a:blip r:embed="rId5">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sp>
          <p:nvSpPr>
            <p:cNvPr id="68" name="Google Shape;68;p15"/>
            <p:cNvSpPr/>
            <p:nvPr/>
          </p:nvSpPr>
          <p:spPr>
            <a:xfrm>
              <a:off x="0" y="2360"/>
              <a:ext cx="5760" cy="40"/>
            </a:xfrm>
            <a:prstGeom prst="rect">
              <a:avLst/>
            </a:prstGeom>
            <a:solidFill>
              <a:srgbClr val="000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sp>
          <p:nvSpPr>
            <p:cNvPr id="69" name="Google Shape;69;p15"/>
            <p:cNvSpPr/>
            <p:nvPr/>
          </p:nvSpPr>
          <p:spPr>
            <a:xfrm>
              <a:off x="0" y="2432"/>
              <a:ext cx="5760" cy="40"/>
            </a:xfrm>
            <a:prstGeom prst="rect">
              <a:avLst/>
            </a:prstGeom>
            <a:solidFill>
              <a:srgbClr val="0000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1" i="0" u="none" strike="noStrike" cap="none">
                <a:solidFill>
                  <a:schemeClr val="dk1"/>
                </a:solidFill>
                <a:latin typeface="Helvetica Neue"/>
                <a:ea typeface="Helvetica Neue"/>
                <a:cs typeface="Helvetica Neue"/>
                <a:sym typeface="Helvetica Neue"/>
              </a:endParaRPr>
            </a:p>
          </p:txBody>
        </p:sp>
      </p:grpSp>
      <p:sp>
        <p:nvSpPr>
          <p:cNvPr id="70" name="Google Shape;70;p15"/>
          <p:cNvSpPr txBox="1"/>
          <p:nvPr/>
        </p:nvSpPr>
        <p:spPr>
          <a:xfrm>
            <a:off x="0" y="1562100"/>
            <a:ext cx="9144000" cy="5168899"/>
          </a:xfrm>
          <a:prstGeom prst="rect">
            <a:avLst/>
          </a:prstGeom>
          <a:noFill/>
          <a:ln>
            <a:noFill/>
          </a:ln>
        </p:spPr>
        <p:txBody>
          <a:bodyPr spcFirstLastPara="1" wrap="square" lIns="90475" tIns="44450" rIns="90475" bIns="44450" anchor="t" anchorCtr="0">
            <a:noAutofit/>
          </a:bodyPr>
          <a:lstStyle/>
          <a:p>
            <a:pPr lvl="0" algn="ctr">
              <a:buClr>
                <a:schemeClr val="accent1"/>
              </a:buClr>
              <a:buSzPts val="600"/>
            </a:pPr>
            <a:r>
              <a:rPr lang="en-US" sz="2600" b="1" dirty="0">
                <a:solidFill>
                  <a:srgbClr val="010349"/>
                </a:solidFill>
              </a:rPr>
              <a:t>Mark S. Shephard, Cameron W. Smith, </a:t>
            </a:r>
            <a:r>
              <a:rPr lang="en-US" sz="2600" b="1" i="0" u="none" strike="noStrike" cap="none" dirty="0" err="1">
                <a:solidFill>
                  <a:srgbClr val="010349"/>
                </a:solidFill>
                <a:latin typeface="Arial"/>
                <a:ea typeface="Arial"/>
                <a:cs typeface="Arial"/>
                <a:sym typeface="Arial"/>
              </a:rPr>
              <a:t>Morteza</a:t>
            </a:r>
            <a:r>
              <a:rPr lang="en-US" sz="2600" b="1" i="0" u="none" strike="noStrike" cap="none" dirty="0">
                <a:solidFill>
                  <a:srgbClr val="010349"/>
                </a:solidFill>
                <a:latin typeface="Arial"/>
                <a:ea typeface="Arial"/>
                <a:cs typeface="Arial"/>
                <a:sym typeface="Arial"/>
              </a:rPr>
              <a:t> H.</a:t>
            </a:r>
            <a:r>
              <a:rPr lang="en-US" sz="2600" b="1" dirty="0">
                <a:solidFill>
                  <a:srgbClr val="010349"/>
                </a:solidFill>
              </a:rPr>
              <a:t> </a:t>
            </a:r>
            <a:r>
              <a:rPr lang="en-US" sz="2600" b="1" dirty="0" err="1">
                <a:solidFill>
                  <a:srgbClr val="010349"/>
                </a:solidFill>
              </a:rPr>
              <a:t>Siboni</a:t>
            </a:r>
            <a:r>
              <a:rPr lang="en-US" sz="2600" b="1" i="0" u="none" strike="noStrike" cap="none" dirty="0">
                <a:solidFill>
                  <a:srgbClr val="010349"/>
                </a:solidFill>
                <a:latin typeface="Arial"/>
                <a:ea typeface="Arial"/>
                <a:cs typeface="Arial"/>
                <a:sym typeface="Arial"/>
              </a:rPr>
              <a:t>, Samiullah Malik, </a:t>
            </a:r>
            <a:r>
              <a:rPr lang="en-US" sz="2600" b="1" dirty="0">
                <a:solidFill>
                  <a:srgbClr val="010349"/>
                </a:solidFill>
              </a:rPr>
              <a:t>and Aditya Joshi</a:t>
            </a:r>
          </a:p>
          <a:p>
            <a:pPr lvl="0" algn="ctr">
              <a:buClr>
                <a:schemeClr val="accent1"/>
              </a:buClr>
              <a:buSzPts val="600"/>
            </a:pPr>
            <a:br>
              <a:rPr lang="en-US" sz="1100" b="1" i="0" u="none" strike="noStrike" cap="none" dirty="0">
                <a:solidFill>
                  <a:srgbClr val="010349"/>
                </a:solidFill>
                <a:latin typeface="Arial"/>
                <a:ea typeface="Arial"/>
                <a:cs typeface="Arial"/>
                <a:sym typeface="Arial"/>
              </a:rPr>
            </a:br>
            <a:r>
              <a:rPr lang="en-US" sz="2600" b="1" i="0" u="none" strike="noStrike" cap="none" dirty="0">
                <a:solidFill>
                  <a:srgbClr val="010349"/>
                </a:solidFill>
                <a:latin typeface="Arial"/>
                <a:ea typeface="Arial"/>
                <a:cs typeface="Arial"/>
                <a:sym typeface="Arial"/>
              </a:rPr>
              <a:t>Scientific Computation Research Center</a:t>
            </a:r>
          </a:p>
          <a:p>
            <a:pPr marR="0" lvl="0" algn="ctr" rtl="0">
              <a:spcBef>
                <a:spcPts val="0"/>
              </a:spcBef>
              <a:spcAft>
                <a:spcPts val="0"/>
              </a:spcAft>
              <a:buClr>
                <a:schemeClr val="accent1"/>
              </a:buClr>
              <a:buSzPts val="600"/>
            </a:pPr>
            <a:r>
              <a:rPr lang="en-US" sz="2600" b="1" i="0" u="none" strike="noStrike" cap="none" dirty="0">
                <a:solidFill>
                  <a:srgbClr val="010349"/>
                </a:solidFill>
                <a:latin typeface="Arial"/>
                <a:ea typeface="Arial"/>
                <a:cs typeface="Arial"/>
                <a:sym typeface="Arial"/>
              </a:rPr>
              <a:t>Rensselaer Polytechnic Institute</a:t>
            </a:r>
            <a:endParaRPr sz="2600" dirty="0"/>
          </a:p>
          <a:p>
            <a:pPr marL="0" marR="0" lvl="0" indent="0" algn="l" rtl="0">
              <a:spcBef>
                <a:spcPts val="200"/>
              </a:spcBef>
              <a:spcAft>
                <a:spcPts val="0"/>
              </a:spcAft>
              <a:buClr>
                <a:srgbClr val="010349"/>
              </a:buClr>
              <a:buSzPts val="500"/>
              <a:buFont typeface="Arial"/>
              <a:buNone/>
            </a:pPr>
            <a:endParaRPr sz="1100" b="1" i="0" u="none" strike="noStrike" cap="none" dirty="0">
              <a:solidFill>
                <a:schemeClr val="dk1"/>
              </a:solidFill>
              <a:latin typeface="Arial"/>
              <a:ea typeface="Arial"/>
              <a:cs typeface="Arial"/>
              <a:sym typeface="Arial"/>
            </a:endParaRPr>
          </a:p>
          <a:p>
            <a:pPr marL="0" marR="0" lvl="0" indent="0" algn="l" rtl="0">
              <a:spcBef>
                <a:spcPts val="200"/>
              </a:spcBef>
              <a:spcAft>
                <a:spcPts val="0"/>
              </a:spcAft>
              <a:buClr>
                <a:srgbClr val="010349"/>
              </a:buClr>
              <a:buSzPts val="600"/>
              <a:buFont typeface="Arial"/>
              <a:buNone/>
            </a:pPr>
            <a:r>
              <a:rPr lang="en-US" sz="2600" b="0" i="0" u="none" strike="noStrike" cap="none" dirty="0">
                <a:solidFill>
                  <a:schemeClr val="dk1"/>
                </a:solidFill>
                <a:latin typeface="Arial"/>
                <a:ea typeface="Arial"/>
                <a:cs typeface="Arial"/>
                <a:sym typeface="Arial"/>
              </a:rPr>
              <a:t>Activities</a:t>
            </a:r>
            <a:endParaRPr sz="2600" dirty="0"/>
          </a:p>
          <a:p>
            <a:pPr marL="522287" lvl="1" indent="-288925">
              <a:spcBef>
                <a:spcPts val="200"/>
              </a:spcBef>
              <a:buClr>
                <a:srgbClr val="010349"/>
              </a:buClr>
              <a:buSzPts val="2400"/>
              <a:buFont typeface="Noto Sans Symbols"/>
              <a:buChar char="●"/>
            </a:pPr>
            <a:r>
              <a:rPr lang="en-US" sz="2600" dirty="0">
                <a:solidFill>
                  <a:schemeClr val="dk1"/>
                </a:solidFill>
              </a:rPr>
              <a:t>Curved mesh adaptation</a:t>
            </a:r>
          </a:p>
          <a:p>
            <a:pPr marL="522287" lvl="1" indent="-288925">
              <a:spcBef>
                <a:spcPts val="200"/>
              </a:spcBef>
              <a:buClr>
                <a:srgbClr val="010349"/>
              </a:buClr>
              <a:buSzPts val="2400"/>
              <a:buFont typeface="Noto Sans Symbols"/>
              <a:buChar char="●"/>
            </a:pPr>
            <a:r>
              <a:rPr lang="en-US" sz="2600" dirty="0">
                <a:solidFill>
                  <a:schemeClr val="dk1"/>
                </a:solidFill>
              </a:rPr>
              <a:t>Implicit error estimator for Maxwell’s equations solved with </a:t>
            </a:r>
            <a:r>
              <a:rPr lang="en-US" sz="2600" dirty="0" err="1">
                <a:solidFill>
                  <a:schemeClr val="dk1"/>
                </a:solidFill>
              </a:rPr>
              <a:t>Nedelec</a:t>
            </a:r>
            <a:r>
              <a:rPr lang="en-US" sz="2600" dirty="0">
                <a:solidFill>
                  <a:schemeClr val="dk1"/>
                </a:solidFill>
              </a:rPr>
              <a:t> elements</a:t>
            </a:r>
          </a:p>
          <a:p>
            <a:pPr marL="522287" lvl="1" indent="-288925">
              <a:spcBef>
                <a:spcPts val="200"/>
              </a:spcBef>
              <a:buClr>
                <a:srgbClr val="010349"/>
              </a:buClr>
              <a:buSzPts val="2400"/>
              <a:buFont typeface="Noto Sans Symbols"/>
              <a:buChar char="●"/>
            </a:pPr>
            <a:r>
              <a:rPr lang="en-US" sz="2600" dirty="0">
                <a:solidFill>
                  <a:schemeClr val="dk1"/>
                </a:solidFill>
              </a:rPr>
              <a:t>MFEM based adaptive RF Simulation workflows</a:t>
            </a:r>
          </a:p>
          <a:p>
            <a:pPr marL="522287" lvl="1" indent="-288925">
              <a:spcBef>
                <a:spcPts val="200"/>
              </a:spcBef>
              <a:buClr>
                <a:srgbClr val="010349"/>
              </a:buClr>
              <a:buSzPts val="2400"/>
              <a:buFont typeface="Noto Sans Symbols"/>
              <a:buChar char="●"/>
            </a:pPr>
            <a:r>
              <a:rPr lang="en-US" sz="2600" dirty="0">
                <a:solidFill>
                  <a:schemeClr val="dk1"/>
                </a:solidFill>
              </a:rPr>
              <a:t>Automatic mixed and hex meshing (</a:t>
            </a:r>
            <a:r>
              <a:rPr lang="en-US" sz="2600" dirty="0" err="1">
                <a:solidFill>
                  <a:schemeClr val="dk1"/>
                </a:solidFill>
              </a:rPr>
              <a:t>Simmetrix</a:t>
            </a:r>
            <a:r>
              <a:rPr lang="en-US" sz="2600" dirty="0">
                <a:solidFill>
                  <a:schemeClr val="dk1"/>
                </a:solidFill>
              </a:rPr>
              <a:t>)</a:t>
            </a:r>
          </a:p>
          <a:p>
            <a:pPr marL="522287" lvl="1" indent="-288925">
              <a:spcBef>
                <a:spcPts val="200"/>
              </a:spcBef>
              <a:buClr>
                <a:srgbClr val="010349"/>
              </a:buClr>
              <a:buSzPts val="2400"/>
              <a:buFont typeface="Noto Sans Symbols"/>
              <a:buChar char="●"/>
            </a:pPr>
            <a:r>
              <a:rPr lang="en-US" sz="2600" dirty="0">
                <a:solidFill>
                  <a:schemeClr val="dk1"/>
                </a:solidFill>
              </a:rPr>
              <a:t>Mesh adaptation on GPUs</a:t>
            </a:r>
          </a:p>
          <a:p>
            <a:pPr marL="522287" lvl="1" indent="-288925">
              <a:spcBef>
                <a:spcPts val="200"/>
              </a:spcBef>
              <a:buClr>
                <a:srgbClr val="010349"/>
              </a:buClr>
              <a:buSzPts val="2400"/>
              <a:buFont typeface="Noto Sans Symbols"/>
              <a:buChar char="●"/>
            </a:pPr>
            <a:endParaRPr lang="en-US" sz="2600" dirty="0">
              <a:solidFill>
                <a:schemeClr val="dk1"/>
              </a:solidFill>
            </a:endParaRPr>
          </a:p>
          <a:p>
            <a:pPr marL="233363" marR="0" lvl="1" indent="0" algn="l" rtl="0">
              <a:lnSpc>
                <a:spcPct val="90000"/>
              </a:lnSpc>
              <a:spcBef>
                <a:spcPts val="280"/>
              </a:spcBef>
              <a:spcAft>
                <a:spcPts val="0"/>
              </a:spcAft>
              <a:buClr>
                <a:srgbClr val="010349"/>
              </a:buClr>
              <a:buSzPts val="2800"/>
              <a:buFont typeface="Noto Sans Symbols"/>
              <a:buNone/>
            </a:pPr>
            <a:endParaRPr sz="2800" b="1" i="0" u="none" strike="noStrike" cap="none" dirty="0">
              <a:solidFill>
                <a:schemeClr val="dk1"/>
              </a:solidFill>
              <a:latin typeface="Arial"/>
              <a:ea typeface="Arial"/>
              <a:cs typeface="Arial"/>
              <a:sym typeface="Arial"/>
            </a:endParaRPr>
          </a:p>
          <a:p>
            <a:pPr marL="119063" marR="0" lvl="0" indent="-74613" algn="l" rtl="0">
              <a:lnSpc>
                <a:spcPct val="90000"/>
              </a:lnSpc>
              <a:spcBef>
                <a:spcPts val="560"/>
              </a:spcBef>
              <a:spcAft>
                <a:spcPts val="0"/>
              </a:spcAft>
              <a:buClr>
                <a:schemeClr val="accent1"/>
              </a:buClr>
              <a:buSzPts val="700"/>
              <a:buFont typeface="Arial"/>
              <a:buNone/>
            </a:pPr>
            <a:endParaRPr sz="2800" b="1" i="0" u="none" strike="noStrike" cap="none" dirty="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3"/>
          <p:cNvPicPr preferRelativeResize="0"/>
          <p:nvPr/>
        </p:nvPicPr>
        <p:blipFill rotWithShape="1">
          <a:blip r:embed="rId3">
            <a:alphaModFix/>
          </a:blip>
          <a:srcRect l="21681" t="8290" r="23331" b="3696"/>
          <a:stretch/>
        </p:blipFill>
        <p:spPr>
          <a:xfrm>
            <a:off x="4220523" y="803017"/>
            <a:ext cx="2140962" cy="2044434"/>
          </a:xfrm>
          <a:prstGeom prst="rect">
            <a:avLst/>
          </a:prstGeom>
          <a:noFill/>
          <a:ln>
            <a:noFill/>
          </a:ln>
        </p:spPr>
      </p:pic>
      <p:pic>
        <p:nvPicPr>
          <p:cNvPr id="429" name="Google Shape;429;p33"/>
          <p:cNvPicPr preferRelativeResize="0"/>
          <p:nvPr/>
        </p:nvPicPr>
        <p:blipFill rotWithShape="1">
          <a:blip r:embed="rId4">
            <a:alphaModFix/>
          </a:blip>
          <a:srcRect l="21241" t="7758" r="22905" b="2547"/>
          <a:stretch/>
        </p:blipFill>
        <p:spPr>
          <a:xfrm>
            <a:off x="6604375" y="815192"/>
            <a:ext cx="2362352" cy="2263175"/>
          </a:xfrm>
          <a:prstGeom prst="rect">
            <a:avLst/>
          </a:prstGeom>
          <a:noFill/>
          <a:ln>
            <a:noFill/>
          </a:ln>
        </p:spPr>
      </p:pic>
      <p:grpSp>
        <p:nvGrpSpPr>
          <p:cNvPr id="430" name="Google Shape;430;p33"/>
          <p:cNvGrpSpPr/>
          <p:nvPr/>
        </p:nvGrpSpPr>
        <p:grpSpPr>
          <a:xfrm>
            <a:off x="88575" y="2581400"/>
            <a:ext cx="8964857" cy="4231851"/>
            <a:chOff x="88575" y="2352800"/>
            <a:chExt cx="8964857" cy="4231851"/>
          </a:xfrm>
        </p:grpSpPr>
        <p:grpSp>
          <p:nvGrpSpPr>
            <p:cNvPr id="431" name="Google Shape;431;p33"/>
            <p:cNvGrpSpPr/>
            <p:nvPr/>
          </p:nvGrpSpPr>
          <p:grpSpPr>
            <a:xfrm>
              <a:off x="88575" y="2352800"/>
              <a:ext cx="8876800" cy="2226516"/>
              <a:chOff x="88575" y="2352800"/>
              <a:chExt cx="8876800" cy="2226516"/>
            </a:xfrm>
          </p:grpSpPr>
          <p:grpSp>
            <p:nvGrpSpPr>
              <p:cNvPr id="432" name="Google Shape;432;p33"/>
              <p:cNvGrpSpPr/>
              <p:nvPr/>
            </p:nvGrpSpPr>
            <p:grpSpPr>
              <a:xfrm>
                <a:off x="88575" y="2352800"/>
                <a:ext cx="1752000" cy="2184737"/>
                <a:chOff x="88575" y="2352800"/>
                <a:chExt cx="1752000" cy="2184737"/>
              </a:xfrm>
            </p:grpSpPr>
            <p:pic>
              <p:nvPicPr>
                <p:cNvPr id="433" name="Google Shape;433;p33"/>
                <p:cNvPicPr preferRelativeResize="0"/>
                <p:nvPr/>
              </p:nvPicPr>
              <p:blipFill rotWithShape="1">
                <a:blip r:embed="rId5">
                  <a:alphaModFix/>
                </a:blip>
                <a:srcRect t="24985" b="25094"/>
                <a:stretch/>
              </p:blipFill>
              <p:spPr>
                <a:xfrm>
                  <a:off x="124019" y="2664013"/>
                  <a:ext cx="1677100" cy="1873524"/>
                </a:xfrm>
                <a:prstGeom prst="rect">
                  <a:avLst/>
                </a:prstGeom>
                <a:noFill/>
                <a:ln>
                  <a:noFill/>
                </a:ln>
              </p:spPr>
            </p:pic>
            <p:sp>
              <p:nvSpPr>
                <p:cNvPr id="434" name="Google Shape;434;p33"/>
                <p:cNvSpPr txBox="1"/>
                <p:nvPr/>
              </p:nvSpPr>
              <p:spPr>
                <a:xfrm>
                  <a:off x="88575" y="2352800"/>
                  <a:ext cx="1752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t>solution-initial mesh</a:t>
                  </a:r>
                  <a:endParaRPr sz="1100" b="1"/>
                </a:p>
              </p:txBody>
            </p:sp>
          </p:grpSp>
          <p:grpSp>
            <p:nvGrpSpPr>
              <p:cNvPr id="435" name="Google Shape;435;p33"/>
              <p:cNvGrpSpPr/>
              <p:nvPr/>
            </p:nvGrpSpPr>
            <p:grpSpPr>
              <a:xfrm>
                <a:off x="1793961" y="2352800"/>
                <a:ext cx="1752000" cy="2194020"/>
                <a:chOff x="1793961" y="2352800"/>
                <a:chExt cx="1752000" cy="2194020"/>
              </a:xfrm>
            </p:grpSpPr>
            <p:pic>
              <p:nvPicPr>
                <p:cNvPr id="436" name="Google Shape;436;p33"/>
                <p:cNvPicPr preferRelativeResize="0"/>
                <p:nvPr/>
              </p:nvPicPr>
              <p:blipFill rotWithShape="1">
                <a:blip r:embed="rId6">
                  <a:alphaModFix/>
                </a:blip>
                <a:srcRect t="25204" b="24875"/>
                <a:stretch/>
              </p:blipFill>
              <p:spPr>
                <a:xfrm>
                  <a:off x="1856000" y="2673325"/>
                  <a:ext cx="1677100" cy="1873495"/>
                </a:xfrm>
                <a:prstGeom prst="rect">
                  <a:avLst/>
                </a:prstGeom>
                <a:noFill/>
                <a:ln>
                  <a:noFill/>
                </a:ln>
              </p:spPr>
            </p:pic>
            <p:sp>
              <p:nvSpPr>
                <p:cNvPr id="437" name="Google Shape;437;p33"/>
                <p:cNvSpPr txBox="1"/>
                <p:nvPr/>
              </p:nvSpPr>
              <p:spPr>
                <a:xfrm>
                  <a:off x="1793961" y="2352800"/>
                  <a:ext cx="1752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t>error-initial mesh</a:t>
                  </a:r>
                  <a:endParaRPr sz="1100" b="1"/>
                </a:p>
              </p:txBody>
            </p:sp>
          </p:grpSp>
          <p:grpSp>
            <p:nvGrpSpPr>
              <p:cNvPr id="438" name="Google Shape;438;p33"/>
              <p:cNvGrpSpPr/>
              <p:nvPr/>
            </p:nvGrpSpPr>
            <p:grpSpPr>
              <a:xfrm>
                <a:off x="3599572" y="2352800"/>
                <a:ext cx="1752000" cy="2194025"/>
                <a:chOff x="3599572" y="2352800"/>
                <a:chExt cx="1752000" cy="2194025"/>
              </a:xfrm>
            </p:grpSpPr>
            <p:pic>
              <p:nvPicPr>
                <p:cNvPr id="439" name="Google Shape;439;p33"/>
                <p:cNvPicPr preferRelativeResize="0"/>
                <p:nvPr/>
              </p:nvPicPr>
              <p:blipFill rotWithShape="1">
                <a:blip r:embed="rId7">
                  <a:alphaModFix/>
                </a:blip>
                <a:srcRect t="25605" b="25038"/>
                <a:stretch/>
              </p:blipFill>
              <p:spPr>
                <a:xfrm>
                  <a:off x="3617020" y="2654725"/>
                  <a:ext cx="1713143" cy="1892100"/>
                </a:xfrm>
                <a:prstGeom prst="rect">
                  <a:avLst/>
                </a:prstGeom>
                <a:noFill/>
                <a:ln>
                  <a:noFill/>
                </a:ln>
              </p:spPr>
            </p:pic>
            <p:sp>
              <p:nvSpPr>
                <p:cNvPr id="440" name="Google Shape;440;p33"/>
                <p:cNvSpPr txBox="1"/>
                <p:nvPr/>
              </p:nvSpPr>
              <p:spPr>
                <a:xfrm>
                  <a:off x="3599572" y="2352800"/>
                  <a:ext cx="1752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t>initial mesh</a:t>
                  </a:r>
                  <a:endParaRPr sz="1100" b="1"/>
                </a:p>
              </p:txBody>
            </p:sp>
          </p:grpSp>
          <p:grpSp>
            <p:nvGrpSpPr>
              <p:cNvPr id="441" name="Google Shape;441;p33"/>
              <p:cNvGrpSpPr/>
              <p:nvPr/>
            </p:nvGrpSpPr>
            <p:grpSpPr>
              <a:xfrm>
                <a:off x="5281769" y="2352800"/>
                <a:ext cx="1794125" cy="2194025"/>
                <a:chOff x="5281769" y="2352800"/>
                <a:chExt cx="1794125" cy="2194025"/>
              </a:xfrm>
            </p:grpSpPr>
            <p:pic>
              <p:nvPicPr>
                <p:cNvPr id="442" name="Google Shape;442;p33"/>
                <p:cNvPicPr preferRelativeResize="0"/>
                <p:nvPr/>
              </p:nvPicPr>
              <p:blipFill rotWithShape="1">
                <a:blip r:embed="rId8">
                  <a:alphaModFix/>
                </a:blip>
                <a:srcRect t="25980" b="25763"/>
                <a:stretch/>
              </p:blipFill>
              <p:spPr>
                <a:xfrm>
                  <a:off x="5323794" y="2654725"/>
                  <a:ext cx="1752100" cy="1892100"/>
                </a:xfrm>
                <a:prstGeom prst="rect">
                  <a:avLst/>
                </a:prstGeom>
                <a:noFill/>
                <a:ln>
                  <a:noFill/>
                </a:ln>
              </p:spPr>
            </p:pic>
            <p:sp>
              <p:nvSpPr>
                <p:cNvPr id="443" name="Google Shape;443;p33"/>
                <p:cNvSpPr txBox="1"/>
                <p:nvPr/>
              </p:nvSpPr>
              <p:spPr>
                <a:xfrm>
                  <a:off x="5281769" y="2352800"/>
                  <a:ext cx="1752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t>adapted mesh</a:t>
                  </a:r>
                  <a:endParaRPr sz="1100" b="1"/>
                </a:p>
              </p:txBody>
            </p:sp>
          </p:grpSp>
          <p:grpSp>
            <p:nvGrpSpPr>
              <p:cNvPr id="444" name="Google Shape;444;p33"/>
              <p:cNvGrpSpPr/>
              <p:nvPr/>
            </p:nvGrpSpPr>
            <p:grpSpPr>
              <a:xfrm>
                <a:off x="7192566" y="2352800"/>
                <a:ext cx="1772809" cy="2226516"/>
                <a:chOff x="7192566" y="2352800"/>
                <a:chExt cx="1772809" cy="2226516"/>
              </a:xfrm>
            </p:grpSpPr>
            <p:pic>
              <p:nvPicPr>
                <p:cNvPr id="445" name="Google Shape;445;p33"/>
                <p:cNvPicPr preferRelativeResize="0"/>
                <p:nvPr/>
              </p:nvPicPr>
              <p:blipFill rotWithShape="1">
                <a:blip r:embed="rId9">
                  <a:alphaModFix/>
                </a:blip>
                <a:srcRect t="25001" b="24795"/>
                <a:stretch/>
              </p:blipFill>
              <p:spPr>
                <a:xfrm>
                  <a:off x="7252225" y="2654725"/>
                  <a:ext cx="1713150" cy="1924591"/>
                </a:xfrm>
                <a:prstGeom prst="rect">
                  <a:avLst/>
                </a:prstGeom>
                <a:noFill/>
                <a:ln>
                  <a:noFill/>
                </a:ln>
              </p:spPr>
            </p:pic>
            <p:sp>
              <p:nvSpPr>
                <p:cNvPr id="446" name="Google Shape;446;p33"/>
                <p:cNvSpPr txBox="1"/>
                <p:nvPr/>
              </p:nvSpPr>
              <p:spPr>
                <a:xfrm>
                  <a:off x="7192566" y="2352800"/>
                  <a:ext cx="1752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t>solution-adapted mesh</a:t>
                  </a:r>
                  <a:endParaRPr sz="1100" b="1"/>
                </a:p>
              </p:txBody>
            </p:sp>
          </p:grpSp>
        </p:grpSp>
        <p:grpSp>
          <p:nvGrpSpPr>
            <p:cNvPr id="447" name="Google Shape;447;p33"/>
            <p:cNvGrpSpPr/>
            <p:nvPr/>
          </p:nvGrpSpPr>
          <p:grpSpPr>
            <a:xfrm>
              <a:off x="105150" y="4635625"/>
              <a:ext cx="8948282" cy="1949026"/>
              <a:chOff x="105150" y="4788025"/>
              <a:chExt cx="8948282" cy="1949026"/>
            </a:xfrm>
          </p:grpSpPr>
          <p:pic>
            <p:nvPicPr>
              <p:cNvPr id="448" name="Google Shape;448;p33"/>
              <p:cNvPicPr preferRelativeResize="0"/>
              <p:nvPr/>
            </p:nvPicPr>
            <p:blipFill rotWithShape="1">
              <a:blip r:embed="rId10">
                <a:alphaModFix/>
              </a:blip>
              <a:srcRect t="24433" b="24258"/>
              <a:stretch/>
            </p:blipFill>
            <p:spPr>
              <a:xfrm>
                <a:off x="7185832" y="4788025"/>
                <a:ext cx="1867600" cy="1949026"/>
              </a:xfrm>
              <a:prstGeom prst="rect">
                <a:avLst/>
              </a:prstGeom>
              <a:noFill/>
              <a:ln>
                <a:noFill/>
              </a:ln>
            </p:spPr>
          </p:pic>
          <p:pic>
            <p:nvPicPr>
              <p:cNvPr id="449" name="Google Shape;449;p33"/>
              <p:cNvPicPr preferRelativeResize="0"/>
              <p:nvPr/>
            </p:nvPicPr>
            <p:blipFill rotWithShape="1">
              <a:blip r:embed="rId11">
                <a:alphaModFix/>
              </a:blip>
              <a:srcRect t="23500" b="23245"/>
              <a:stretch/>
            </p:blipFill>
            <p:spPr>
              <a:xfrm>
                <a:off x="105150" y="4788025"/>
                <a:ext cx="1755849" cy="1901851"/>
              </a:xfrm>
              <a:prstGeom prst="rect">
                <a:avLst/>
              </a:prstGeom>
              <a:noFill/>
              <a:ln>
                <a:noFill/>
              </a:ln>
            </p:spPr>
          </p:pic>
          <p:pic>
            <p:nvPicPr>
              <p:cNvPr id="450" name="Google Shape;450;p33"/>
              <p:cNvPicPr preferRelativeResize="0"/>
              <p:nvPr/>
            </p:nvPicPr>
            <p:blipFill rotWithShape="1">
              <a:blip r:embed="rId12">
                <a:alphaModFix/>
              </a:blip>
              <a:srcRect t="23330" b="23245"/>
              <a:stretch/>
            </p:blipFill>
            <p:spPr>
              <a:xfrm>
                <a:off x="1808649" y="4788026"/>
                <a:ext cx="1755849" cy="1907873"/>
              </a:xfrm>
              <a:prstGeom prst="rect">
                <a:avLst/>
              </a:prstGeom>
              <a:noFill/>
              <a:ln>
                <a:noFill/>
              </a:ln>
            </p:spPr>
          </p:pic>
          <p:pic>
            <p:nvPicPr>
              <p:cNvPr id="451" name="Google Shape;451;p33"/>
              <p:cNvPicPr preferRelativeResize="0"/>
              <p:nvPr/>
            </p:nvPicPr>
            <p:blipFill rotWithShape="1">
              <a:blip r:embed="rId13">
                <a:alphaModFix/>
              </a:blip>
              <a:srcRect t="24257" b="24262"/>
              <a:stretch/>
            </p:blipFill>
            <p:spPr>
              <a:xfrm>
                <a:off x="3562675" y="4788025"/>
                <a:ext cx="1822156" cy="1907875"/>
              </a:xfrm>
              <a:prstGeom prst="rect">
                <a:avLst/>
              </a:prstGeom>
              <a:noFill/>
              <a:ln>
                <a:noFill/>
              </a:ln>
            </p:spPr>
          </p:pic>
          <p:pic>
            <p:nvPicPr>
              <p:cNvPr id="452" name="Google Shape;452;p33"/>
              <p:cNvPicPr preferRelativeResize="0"/>
              <p:nvPr/>
            </p:nvPicPr>
            <p:blipFill rotWithShape="1">
              <a:blip r:embed="rId14">
                <a:alphaModFix/>
              </a:blip>
              <a:srcRect t="24176" b="24088"/>
              <a:stretch/>
            </p:blipFill>
            <p:spPr>
              <a:xfrm>
                <a:off x="5277972" y="4788025"/>
                <a:ext cx="1822150" cy="1917271"/>
              </a:xfrm>
              <a:prstGeom prst="rect">
                <a:avLst/>
              </a:prstGeom>
              <a:noFill/>
              <a:ln>
                <a:noFill/>
              </a:ln>
            </p:spPr>
          </p:pic>
        </p:grpSp>
      </p:grpSp>
      <p:sp>
        <p:nvSpPr>
          <p:cNvPr id="453" name="Google Shape;453;p33"/>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a:t>Error Estimation For Time Harmonic Maxwell’s Equations</a:t>
            </a:r>
            <a:endParaRPr/>
          </a:p>
        </p:txBody>
      </p:sp>
      <p:sp>
        <p:nvSpPr>
          <p:cNvPr id="454" name="Google Shape;454;p33"/>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10</a:t>
            </a:fld>
            <a:endParaRPr sz="1400" b="0" i="0" u="none" strike="noStrike" cap="none">
              <a:solidFill>
                <a:schemeClr val="dk1"/>
              </a:solidFill>
              <a:latin typeface="Arial"/>
              <a:ea typeface="Arial"/>
              <a:cs typeface="Arial"/>
              <a:sym typeface="Arial"/>
            </a:endParaRPr>
          </a:p>
        </p:txBody>
      </p:sp>
      <p:sp>
        <p:nvSpPr>
          <p:cNvPr id="455" name="Google Shape;455;p33"/>
          <p:cNvSpPr txBox="1"/>
          <p:nvPr/>
        </p:nvSpPr>
        <p:spPr>
          <a:xfrm>
            <a:off x="63000" y="803025"/>
            <a:ext cx="3606600" cy="46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dirty="0"/>
              <a:t>Application to RF Antenna:</a:t>
            </a:r>
            <a:endParaRPr sz="2000" b="1" i="1" u="sng" dirty="0"/>
          </a:p>
          <a:p>
            <a:pPr lvl="0"/>
            <a:r>
              <a:rPr lang="en-US" dirty="0"/>
              <a:t>Two antenna RF heater with 4 ports with input phases equal 0, 90, 180 and 270 degrees.</a:t>
            </a:r>
          </a:p>
          <a:p>
            <a:pPr lvl="0"/>
            <a:r>
              <a:rPr lang="en-US" dirty="0"/>
              <a:t>A frequency domain Maxwell’s Equation for the Electric Field </a:t>
            </a:r>
            <a:endParaRPr lang="en-US" sz="1100" dirty="0"/>
          </a:p>
          <a:p>
            <a:pPr lvl="0" algn="ctr"/>
            <a:r>
              <a:rPr lang="en-US" dirty="0">
                <a:solidFill>
                  <a:schemeClr val="dk1"/>
                </a:solidFill>
                <a:highlight>
                  <a:srgbClr val="FFFFFF"/>
                </a:highlight>
              </a:rPr>
              <a:t>∇ × 1/</a:t>
            </a:r>
            <a:r>
              <a:rPr lang="en-US" dirty="0" err="1">
                <a:solidFill>
                  <a:schemeClr val="dk1"/>
                </a:solidFill>
                <a:highlight>
                  <a:srgbClr val="FFFFFF"/>
                </a:highlight>
              </a:rPr>
              <a:t>μ</a:t>
            </a:r>
            <a:r>
              <a:rPr lang="en-US" dirty="0">
                <a:solidFill>
                  <a:schemeClr val="dk1"/>
                </a:solidFill>
                <a:highlight>
                  <a:srgbClr val="FFFFFF"/>
                </a:highlight>
              </a:rPr>
              <a:t> ∇ × E - </a:t>
            </a:r>
            <a:r>
              <a:rPr lang="en-US" dirty="0" err="1">
                <a:solidFill>
                  <a:schemeClr val="dk1"/>
                </a:solidFill>
                <a:highlight>
                  <a:srgbClr val="FFFFFF"/>
                </a:highlight>
              </a:rPr>
              <a:t>ω</a:t>
            </a:r>
            <a:r>
              <a:rPr lang="en-US" dirty="0">
                <a:solidFill>
                  <a:schemeClr val="dk1"/>
                </a:solidFill>
                <a:highlight>
                  <a:srgbClr val="FFFFFF"/>
                </a:highlight>
              </a:rPr>
              <a:t> (</a:t>
            </a:r>
            <a:r>
              <a:rPr lang="en-US" dirty="0" err="1">
                <a:solidFill>
                  <a:schemeClr val="dk1"/>
                </a:solidFill>
                <a:highlight>
                  <a:srgbClr val="FFFFFF"/>
                </a:highlight>
              </a:rPr>
              <a:t>ε</a:t>
            </a:r>
            <a:r>
              <a:rPr lang="en-US" dirty="0">
                <a:solidFill>
                  <a:schemeClr val="dk1"/>
                </a:solidFill>
                <a:highlight>
                  <a:srgbClr val="FFFFFF"/>
                </a:highlight>
              </a:rPr>
              <a:t> </a:t>
            </a:r>
            <a:r>
              <a:rPr lang="en-US" dirty="0" err="1">
                <a:solidFill>
                  <a:schemeClr val="dk1"/>
                </a:solidFill>
                <a:highlight>
                  <a:srgbClr val="FFFFFF"/>
                </a:highlight>
              </a:rPr>
              <a:t>ω</a:t>
            </a:r>
            <a:r>
              <a:rPr lang="en-US" dirty="0">
                <a:solidFill>
                  <a:schemeClr val="dk1"/>
                </a:solidFill>
                <a:highlight>
                  <a:srgbClr val="FFFFFF"/>
                </a:highlight>
              </a:rPr>
              <a:t> - j </a:t>
            </a:r>
            <a:r>
              <a:rPr lang="en-US" dirty="0" err="1">
                <a:solidFill>
                  <a:schemeClr val="dk1"/>
                </a:solidFill>
                <a:highlight>
                  <a:srgbClr val="FFFFFF"/>
                </a:highlight>
              </a:rPr>
              <a:t>σ</a:t>
            </a:r>
            <a:r>
              <a:rPr lang="en-US" dirty="0">
                <a:solidFill>
                  <a:schemeClr val="dk1"/>
                </a:solidFill>
                <a:highlight>
                  <a:srgbClr val="FFFFFF"/>
                </a:highlight>
              </a:rPr>
              <a:t>) = -j </a:t>
            </a:r>
            <a:r>
              <a:rPr lang="en-US" dirty="0" err="1">
                <a:solidFill>
                  <a:schemeClr val="dk1"/>
                </a:solidFill>
                <a:highlight>
                  <a:srgbClr val="FFFFFF"/>
                </a:highlight>
              </a:rPr>
              <a:t>ω</a:t>
            </a:r>
            <a:r>
              <a:rPr lang="en-US" dirty="0">
                <a:solidFill>
                  <a:schemeClr val="dk1"/>
                </a:solidFill>
                <a:highlight>
                  <a:srgbClr val="FFFFFF"/>
                </a:highlight>
              </a:rPr>
              <a:t> J</a:t>
            </a:r>
          </a:p>
          <a:p>
            <a:pPr marL="0" lvl="0" indent="0" algn="l" rtl="0">
              <a:lnSpc>
                <a:spcPct val="115000"/>
              </a:lnSpc>
              <a:spcBef>
                <a:spcPts val="0"/>
              </a:spcBef>
              <a:spcAft>
                <a:spcPts val="0"/>
              </a:spcAft>
              <a:buNone/>
            </a:pPr>
            <a:endParaRPr dirty="0"/>
          </a:p>
        </p:txBody>
      </p:sp>
    </p:spTree>
    <p:extLst>
      <p:ext uri="{BB962C8B-B14F-4D97-AF65-F5344CB8AC3E}">
        <p14:creationId xmlns:p14="http://schemas.microsoft.com/office/powerpoint/2010/main" val="99081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spcBef>
                <a:spcPts val="0"/>
              </a:spcBef>
              <a:spcAft>
                <a:spcPts val="0"/>
              </a:spcAft>
              <a:buNone/>
            </a:pPr>
            <a:r>
              <a:rPr lang="en-US" b="0"/>
              <a:t>Adaptive RF Simulation Workflow</a:t>
            </a:r>
            <a:endParaRPr/>
          </a:p>
        </p:txBody>
      </p:sp>
      <p:sp>
        <p:nvSpPr>
          <p:cNvPr id="256" name="Google Shape;256;p27"/>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11</a:t>
            </a:fld>
            <a:endParaRPr sz="1400" b="0" i="0" u="none" strike="noStrike" cap="none">
              <a:solidFill>
                <a:schemeClr val="dk1"/>
              </a:solidFill>
              <a:latin typeface="Arial"/>
              <a:ea typeface="Arial"/>
              <a:cs typeface="Arial"/>
              <a:sym typeface="Arial"/>
            </a:endParaRPr>
          </a:p>
        </p:txBody>
      </p:sp>
      <p:sp>
        <p:nvSpPr>
          <p:cNvPr id="257" name="Google Shape;257;p27"/>
          <p:cNvSpPr txBox="1"/>
          <p:nvPr/>
        </p:nvSpPr>
        <p:spPr>
          <a:xfrm>
            <a:off x="208747" y="1531553"/>
            <a:ext cx="8729843" cy="3194100"/>
          </a:xfrm>
          <a:prstGeom prst="rect">
            <a:avLst/>
          </a:prstGeom>
          <a:noFill/>
          <a:ln>
            <a:noFill/>
          </a:ln>
        </p:spPr>
        <p:txBody>
          <a:bodyPr spcFirstLastPara="1" wrap="square" lIns="91425" tIns="91425" rIns="91425" bIns="91425" anchor="t" anchorCtr="0">
            <a:noAutofit/>
          </a:bodyPr>
          <a:lstStyle/>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Obtain and clean-up antenna CAD models</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Combine antenna, reactor and physics geometries</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Associate analysis attributes</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Automatic mesh generation</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MFEM finite element analysis</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Estimate discretization errors. If below tolerance terminate</a:t>
            </a:r>
            <a:endParaRPr sz="2400" dirty="0">
              <a:solidFill>
                <a:schemeClr val="dk1"/>
              </a:solidFill>
            </a:endParaRPr>
          </a:p>
          <a:p>
            <a:pPr marL="690562" lvl="1" indent="-457200" algn="l" rtl="0">
              <a:spcBef>
                <a:spcPts val="240"/>
              </a:spcBef>
              <a:spcAft>
                <a:spcPts val="0"/>
              </a:spcAft>
              <a:buClr>
                <a:srgbClr val="010349"/>
              </a:buClr>
              <a:buSzPts val="2400"/>
              <a:buFont typeface="Arial"/>
              <a:buAutoNum type="arabicPeriod"/>
            </a:pPr>
            <a:r>
              <a:rPr lang="en-US" sz="2400" dirty="0">
                <a:solidFill>
                  <a:schemeClr val="dk1"/>
                </a:solidFill>
              </a:rPr>
              <a:t>Adapt mesh and return to step 5</a:t>
            </a:r>
            <a:endParaRPr sz="2400" dirty="0">
              <a:solidFill>
                <a:schemeClr val="dk1"/>
              </a:solidFill>
            </a:endParaRPr>
          </a:p>
        </p:txBody>
      </p:sp>
      <p:sp>
        <p:nvSpPr>
          <p:cNvPr id="258" name="Google Shape;258;p27"/>
          <p:cNvSpPr txBox="1"/>
          <p:nvPr/>
        </p:nvSpPr>
        <p:spPr>
          <a:xfrm>
            <a:off x="418474" y="1010387"/>
            <a:ext cx="6890100" cy="406200"/>
          </a:xfrm>
          <a:prstGeom prst="rect">
            <a:avLst/>
          </a:prstGeom>
          <a:noFill/>
          <a:ln>
            <a:noFill/>
          </a:ln>
        </p:spPr>
        <p:txBody>
          <a:bodyPr spcFirstLastPara="1" wrap="square" lIns="91425" tIns="91425" rIns="91425" bIns="91425" anchor="t" anchorCtr="0">
            <a:noAutofit/>
          </a:bodyPr>
          <a:lstStyle/>
          <a:p>
            <a:pPr lvl="0"/>
            <a:r>
              <a:rPr lang="en-US" sz="2400" b="1" dirty="0"/>
              <a:t>Workflow Steps (as indicated last year):</a:t>
            </a:r>
          </a:p>
        </p:txBody>
      </p:sp>
      <p:sp>
        <p:nvSpPr>
          <p:cNvPr id="6" name="Google Shape;258;p27">
            <a:extLst>
              <a:ext uri="{FF2B5EF4-FFF2-40B4-BE49-F238E27FC236}">
                <a16:creationId xmlns:a16="http://schemas.microsoft.com/office/drawing/2014/main" id="{8F653D62-7CA5-8746-9326-EB5E556526CE}"/>
              </a:ext>
            </a:extLst>
          </p:cNvPr>
          <p:cNvSpPr txBox="1"/>
          <p:nvPr/>
        </p:nvSpPr>
        <p:spPr>
          <a:xfrm>
            <a:off x="418474" y="4418402"/>
            <a:ext cx="6890100" cy="406200"/>
          </a:xfrm>
          <a:prstGeom prst="rect">
            <a:avLst/>
          </a:prstGeom>
          <a:noFill/>
          <a:ln>
            <a:noFill/>
          </a:ln>
        </p:spPr>
        <p:txBody>
          <a:bodyPr spcFirstLastPara="1" wrap="square" lIns="91425" tIns="91425" rIns="91425" bIns="91425" anchor="t" anchorCtr="0">
            <a:noAutofit/>
          </a:bodyPr>
          <a:lstStyle/>
          <a:p>
            <a:pPr lvl="0"/>
            <a:r>
              <a:rPr lang="en-US" sz="2400" b="1" dirty="0"/>
              <a:t>Efforts for last year:</a:t>
            </a:r>
          </a:p>
        </p:txBody>
      </p:sp>
      <p:sp>
        <p:nvSpPr>
          <p:cNvPr id="7" name="Google Shape;257;p27">
            <a:extLst>
              <a:ext uri="{FF2B5EF4-FFF2-40B4-BE49-F238E27FC236}">
                <a16:creationId xmlns:a16="http://schemas.microsoft.com/office/drawing/2014/main" id="{08BF9C19-9BF5-0A4F-8B68-B40224AFBD6F}"/>
              </a:ext>
            </a:extLst>
          </p:cNvPr>
          <p:cNvSpPr txBox="1"/>
          <p:nvPr/>
        </p:nvSpPr>
        <p:spPr>
          <a:xfrm>
            <a:off x="208747" y="4824602"/>
            <a:ext cx="8610575" cy="1876273"/>
          </a:xfrm>
          <a:prstGeom prst="rect">
            <a:avLst/>
          </a:prstGeom>
          <a:noFill/>
          <a:ln>
            <a:noFill/>
          </a:ln>
        </p:spPr>
        <p:txBody>
          <a:bodyPr spcFirstLastPara="1" wrap="square" lIns="91425" tIns="91425" rIns="91425" bIns="91425" anchor="t" anchorCtr="0">
            <a:noAutofit/>
          </a:bodyPr>
          <a:lstStyle/>
          <a:p>
            <a:pPr marL="574675" lvl="1" indent="-342900" algn="l" rtl="0">
              <a:spcBef>
                <a:spcPts val="240"/>
              </a:spcBef>
              <a:spcAft>
                <a:spcPts val="0"/>
              </a:spcAft>
              <a:buClr>
                <a:srgbClr val="010349"/>
              </a:buClr>
              <a:buSzPts val="2400"/>
              <a:buFont typeface="Arial" panose="020B0604020202020204" pitchFamily="34" charset="0"/>
              <a:buChar char="•"/>
            </a:pPr>
            <a:r>
              <a:rPr lang="en-US" sz="2400" dirty="0">
                <a:solidFill>
                  <a:schemeClr val="dk1"/>
                </a:solidFill>
              </a:rPr>
              <a:t>Full integration with Petra-M preprocessor and MFEM extensions to support the RF </a:t>
            </a:r>
            <a:r>
              <a:rPr lang="en-US" sz="2400" dirty="0" err="1">
                <a:solidFill>
                  <a:schemeClr val="dk1"/>
                </a:solidFill>
              </a:rPr>
              <a:t>SciDAC</a:t>
            </a:r>
            <a:r>
              <a:rPr lang="en-US" sz="2400" dirty="0">
                <a:solidFill>
                  <a:schemeClr val="dk1"/>
                </a:solidFill>
              </a:rPr>
              <a:t> applications</a:t>
            </a:r>
            <a:endParaRPr sz="2400" dirty="0">
              <a:solidFill>
                <a:schemeClr val="dk1"/>
              </a:solidFill>
            </a:endParaRPr>
          </a:p>
          <a:p>
            <a:pPr marL="574675" lvl="1" indent="-342900" algn="l" rtl="0">
              <a:spcBef>
                <a:spcPts val="240"/>
              </a:spcBef>
              <a:spcAft>
                <a:spcPts val="0"/>
              </a:spcAft>
              <a:buClr>
                <a:srgbClr val="010349"/>
              </a:buClr>
              <a:buSzPts val="2400"/>
              <a:buFont typeface="Arial" panose="020B0604020202020204" pitchFamily="34" charset="0"/>
              <a:buChar char="•"/>
            </a:pPr>
            <a:r>
              <a:rPr lang="en-US" sz="2400" dirty="0">
                <a:solidFill>
                  <a:schemeClr val="dk1"/>
                </a:solidFill>
              </a:rPr>
              <a:t>Moving to regular use of high-order elements – important to go to high order for effective solution to wave problems</a:t>
            </a:r>
            <a:endParaRPr sz="2400" dirty="0">
              <a:solidFill>
                <a:schemeClr val="dk1"/>
              </a:solidFill>
            </a:endParaRPr>
          </a:p>
        </p:txBody>
      </p:sp>
    </p:spTree>
    <p:extLst>
      <p:ext uri="{BB962C8B-B14F-4D97-AF65-F5344CB8AC3E}">
        <p14:creationId xmlns:p14="http://schemas.microsoft.com/office/powerpoint/2010/main" val="100906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34"/>
          <p:cNvGrpSpPr/>
          <p:nvPr/>
        </p:nvGrpSpPr>
        <p:grpSpPr>
          <a:xfrm>
            <a:off x="4645130" y="3765750"/>
            <a:ext cx="3760395" cy="3046700"/>
            <a:chOff x="4492730" y="3765750"/>
            <a:chExt cx="3760395" cy="3046700"/>
          </a:xfrm>
        </p:grpSpPr>
        <p:pic>
          <p:nvPicPr>
            <p:cNvPr id="461" name="Google Shape;461;p34"/>
            <p:cNvPicPr preferRelativeResize="0"/>
            <p:nvPr/>
          </p:nvPicPr>
          <p:blipFill rotWithShape="1">
            <a:blip r:embed="rId3">
              <a:alphaModFix/>
            </a:blip>
            <a:srcRect l="27457" b="15454"/>
            <a:stretch/>
          </p:blipFill>
          <p:spPr>
            <a:xfrm>
              <a:off x="4568925" y="4109225"/>
              <a:ext cx="3681130" cy="1395650"/>
            </a:xfrm>
            <a:prstGeom prst="rect">
              <a:avLst/>
            </a:prstGeom>
            <a:noFill/>
            <a:ln>
              <a:noFill/>
            </a:ln>
          </p:spPr>
        </p:pic>
        <p:pic>
          <p:nvPicPr>
            <p:cNvPr id="462" name="Google Shape;462;p34"/>
            <p:cNvPicPr preferRelativeResize="0"/>
            <p:nvPr/>
          </p:nvPicPr>
          <p:blipFill rotWithShape="1">
            <a:blip r:embed="rId4">
              <a:alphaModFix/>
            </a:blip>
            <a:srcRect l="23977" b="39080"/>
            <a:stretch/>
          </p:blipFill>
          <p:spPr>
            <a:xfrm>
              <a:off x="4572000" y="5581075"/>
              <a:ext cx="3681125" cy="1231374"/>
            </a:xfrm>
            <a:prstGeom prst="rect">
              <a:avLst/>
            </a:prstGeom>
            <a:noFill/>
            <a:ln>
              <a:noFill/>
            </a:ln>
          </p:spPr>
        </p:pic>
        <p:sp>
          <p:nvSpPr>
            <p:cNvPr id="463" name="Google Shape;463;p34"/>
            <p:cNvSpPr txBox="1"/>
            <p:nvPr/>
          </p:nvSpPr>
          <p:spPr>
            <a:xfrm>
              <a:off x="4492730" y="3765750"/>
              <a:ext cx="3173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Adaptive Setup in PetraM</a:t>
              </a:r>
              <a:endParaRPr sz="1800"/>
            </a:p>
          </p:txBody>
        </p:sp>
        <p:sp>
          <p:nvSpPr>
            <p:cNvPr id="464" name="Google Shape;464;p34"/>
            <p:cNvSpPr/>
            <p:nvPr/>
          </p:nvSpPr>
          <p:spPr>
            <a:xfrm>
              <a:off x="6323844" y="4998969"/>
              <a:ext cx="1821000" cy="517500"/>
            </a:xfrm>
            <a:prstGeom prst="rect">
              <a:avLst/>
            </a:prstGeom>
            <a:solidFill>
              <a:srgbClr val="F4CCCC">
                <a:alpha val="31279"/>
              </a:srgbClr>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5310177" y="5768566"/>
              <a:ext cx="2940000" cy="408000"/>
            </a:xfrm>
            <a:prstGeom prst="rect">
              <a:avLst/>
            </a:prstGeom>
            <a:solidFill>
              <a:srgbClr val="F4CCCC">
                <a:alpha val="31279"/>
              </a:srgbClr>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txBox="1"/>
            <p:nvPr/>
          </p:nvSpPr>
          <p:spPr>
            <a:xfrm>
              <a:off x="6370532" y="4728606"/>
              <a:ext cx="17502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980000"/>
                  </a:solidFill>
                </a:rPr>
                <a:t>Adapt Parameters</a:t>
              </a:r>
              <a:endParaRPr>
                <a:solidFill>
                  <a:srgbClr val="980000"/>
                </a:solidFill>
              </a:endParaRPr>
            </a:p>
          </p:txBody>
        </p:sp>
        <p:sp>
          <p:nvSpPr>
            <p:cNvPr id="467" name="Google Shape;467;p34"/>
            <p:cNvSpPr txBox="1"/>
            <p:nvPr/>
          </p:nvSpPr>
          <p:spPr>
            <a:xfrm>
              <a:off x="5233973" y="5496709"/>
              <a:ext cx="18588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980000"/>
                  </a:solidFill>
                </a:rPr>
                <a:t>Input Model &amp; Mesh</a:t>
              </a:r>
              <a:endParaRPr>
                <a:solidFill>
                  <a:srgbClr val="980000"/>
                </a:solidFill>
              </a:endParaRPr>
            </a:p>
          </p:txBody>
        </p:sp>
      </p:grpSp>
      <p:sp>
        <p:nvSpPr>
          <p:cNvPr id="468" name="Google Shape;468;p34"/>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a:t>Integration of Adaptive Workflow and PetraM</a:t>
            </a:r>
            <a:endParaRPr/>
          </a:p>
        </p:txBody>
      </p:sp>
      <p:sp>
        <p:nvSpPr>
          <p:cNvPr id="469" name="Google Shape;469;p34"/>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12</a:t>
            </a:fld>
            <a:endParaRPr sz="1400" b="0" i="0" u="none" strike="noStrike" cap="none">
              <a:solidFill>
                <a:schemeClr val="dk1"/>
              </a:solidFill>
              <a:latin typeface="Arial"/>
              <a:ea typeface="Arial"/>
              <a:cs typeface="Arial"/>
              <a:sym typeface="Arial"/>
            </a:endParaRPr>
          </a:p>
        </p:txBody>
      </p:sp>
      <p:pic>
        <p:nvPicPr>
          <p:cNvPr id="470" name="Google Shape;470;p34"/>
          <p:cNvPicPr preferRelativeResize="0"/>
          <p:nvPr/>
        </p:nvPicPr>
        <p:blipFill rotWithShape="1">
          <a:blip r:embed="rId5">
            <a:alphaModFix/>
          </a:blip>
          <a:srcRect l="3582" t="8218" r="3359" b="8001"/>
          <a:stretch/>
        </p:blipFill>
        <p:spPr>
          <a:xfrm>
            <a:off x="456150" y="2635050"/>
            <a:ext cx="3795649" cy="1298525"/>
          </a:xfrm>
          <a:prstGeom prst="rect">
            <a:avLst/>
          </a:prstGeom>
          <a:noFill/>
          <a:ln>
            <a:noFill/>
          </a:ln>
        </p:spPr>
      </p:pic>
      <p:grpSp>
        <p:nvGrpSpPr>
          <p:cNvPr id="471" name="Google Shape;471;p34"/>
          <p:cNvGrpSpPr/>
          <p:nvPr/>
        </p:nvGrpSpPr>
        <p:grpSpPr>
          <a:xfrm>
            <a:off x="76449" y="3977500"/>
            <a:ext cx="4689601" cy="2815402"/>
            <a:chOff x="4419599" y="4042950"/>
            <a:chExt cx="4689601" cy="2815402"/>
          </a:xfrm>
        </p:grpSpPr>
        <p:pic>
          <p:nvPicPr>
            <p:cNvPr id="472" name="Google Shape;472;p34"/>
            <p:cNvPicPr preferRelativeResize="0"/>
            <p:nvPr/>
          </p:nvPicPr>
          <p:blipFill>
            <a:blip r:embed="rId6">
              <a:alphaModFix/>
            </a:blip>
            <a:stretch>
              <a:fillRect/>
            </a:stretch>
          </p:blipFill>
          <p:spPr>
            <a:xfrm>
              <a:off x="4419599" y="4342900"/>
              <a:ext cx="4291919" cy="2515451"/>
            </a:xfrm>
            <a:prstGeom prst="rect">
              <a:avLst/>
            </a:prstGeom>
            <a:noFill/>
            <a:ln>
              <a:noFill/>
            </a:ln>
          </p:spPr>
        </p:pic>
        <p:sp>
          <p:nvSpPr>
            <p:cNvPr id="473" name="Google Shape;473;p34"/>
            <p:cNvSpPr txBox="1"/>
            <p:nvPr/>
          </p:nvSpPr>
          <p:spPr>
            <a:xfrm>
              <a:off x="4447200" y="4042950"/>
              <a:ext cx="4662000" cy="5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Before/After Adapt Meshes for RF Antenna</a:t>
              </a:r>
              <a:endParaRPr sz="1800"/>
            </a:p>
          </p:txBody>
        </p:sp>
      </p:grpSp>
      <p:pic>
        <p:nvPicPr>
          <p:cNvPr id="474" name="Google Shape;474;p34"/>
          <p:cNvPicPr preferRelativeResize="0"/>
          <p:nvPr/>
        </p:nvPicPr>
        <p:blipFill rotWithShape="1">
          <a:blip r:embed="rId7">
            <a:alphaModFix/>
          </a:blip>
          <a:srcRect r="7304" b="17348"/>
          <a:stretch/>
        </p:blipFill>
        <p:spPr>
          <a:xfrm>
            <a:off x="4721332" y="1103575"/>
            <a:ext cx="4386926" cy="2757475"/>
          </a:xfrm>
          <a:prstGeom prst="rect">
            <a:avLst/>
          </a:prstGeom>
          <a:noFill/>
          <a:ln>
            <a:noFill/>
          </a:ln>
        </p:spPr>
      </p:pic>
      <p:sp>
        <p:nvSpPr>
          <p:cNvPr id="475" name="Google Shape;475;p34"/>
          <p:cNvSpPr txBox="1"/>
          <p:nvPr/>
        </p:nvSpPr>
        <p:spPr>
          <a:xfrm>
            <a:off x="4627569" y="743291"/>
            <a:ext cx="34092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Physics Setup in PetraM</a:t>
            </a:r>
            <a:endParaRPr sz="1800"/>
          </a:p>
        </p:txBody>
      </p:sp>
      <p:sp>
        <p:nvSpPr>
          <p:cNvPr id="476" name="Google Shape;476;p34"/>
          <p:cNvSpPr txBox="1"/>
          <p:nvPr/>
        </p:nvSpPr>
        <p:spPr>
          <a:xfrm>
            <a:off x="267375" y="723425"/>
            <a:ext cx="4155900" cy="213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i="1" u="sng"/>
              <a:t>Adaptive Workflow &amp; PetraM:</a:t>
            </a:r>
            <a:endParaRPr sz="1800" b="1" i="1" u="sng"/>
          </a:p>
          <a:p>
            <a:pPr marL="457200" lvl="0" indent="-311150" algn="l" rtl="0">
              <a:lnSpc>
                <a:spcPct val="115000"/>
              </a:lnSpc>
              <a:spcBef>
                <a:spcPts val="0"/>
              </a:spcBef>
              <a:spcAft>
                <a:spcPts val="0"/>
              </a:spcAft>
              <a:buSzPts val="1300"/>
              <a:buChar char="●"/>
            </a:pPr>
            <a:r>
              <a:rPr lang="en-US" sz="1300"/>
              <a:t>Development of python wrappers for PUMI “MeshAdapt” tools</a:t>
            </a:r>
            <a:endParaRPr sz="1300"/>
          </a:p>
          <a:p>
            <a:pPr marL="457200" lvl="0" indent="-311150" algn="l" rtl="0">
              <a:lnSpc>
                <a:spcPct val="115000"/>
              </a:lnSpc>
              <a:spcBef>
                <a:spcPts val="0"/>
              </a:spcBef>
              <a:spcAft>
                <a:spcPts val="0"/>
              </a:spcAft>
              <a:buSzPts val="1300"/>
              <a:buChar char="●"/>
            </a:pPr>
            <a:r>
              <a:rPr lang="en-US" sz="1300"/>
              <a:t>Integration of the “MeshAdapt” into PetraM using the python wrappers</a:t>
            </a:r>
            <a:endParaRPr sz="1300"/>
          </a:p>
          <a:p>
            <a:pPr marL="457200" lvl="0" indent="-317500" algn="l" rtl="0">
              <a:lnSpc>
                <a:spcPct val="115000"/>
              </a:lnSpc>
              <a:spcBef>
                <a:spcPts val="0"/>
              </a:spcBef>
              <a:spcAft>
                <a:spcPts val="0"/>
              </a:spcAft>
              <a:buSzPts val="1400"/>
              <a:buChar char="●"/>
            </a:pPr>
            <a:r>
              <a:rPr lang="en-US" sz="1300"/>
              <a:t>Collaboration with MIT to perform full adaptive RF simulations in PetraM starting from a realistic engineering CAD</a:t>
            </a:r>
            <a:r>
              <a:rPr lang="en-US"/>
              <a:t> </a:t>
            </a:r>
            <a:endParaRPr/>
          </a:p>
          <a:p>
            <a:pPr marL="457200" lvl="0" indent="0" algn="l" rtl="0">
              <a:lnSpc>
                <a:spcPct val="115000"/>
              </a:lnSpc>
              <a:spcBef>
                <a:spcPts val="0"/>
              </a:spcBef>
              <a:spcAft>
                <a:spcPts val="0"/>
              </a:spcAft>
              <a:buNone/>
            </a:pPr>
            <a:endParaRPr sz="1800"/>
          </a:p>
        </p:txBody>
      </p:sp>
    </p:spTree>
    <p:extLst>
      <p:ext uri="{BB962C8B-B14F-4D97-AF65-F5344CB8AC3E}">
        <p14:creationId xmlns:p14="http://schemas.microsoft.com/office/powerpoint/2010/main" val="3291141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8"/>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spcBef>
                <a:spcPts val="0"/>
              </a:spcBef>
              <a:spcAft>
                <a:spcPts val="0"/>
              </a:spcAft>
              <a:buNone/>
            </a:pPr>
            <a:r>
              <a:rPr lang="en-US" b="0"/>
              <a:t>Adaptive RF Simulation Workflow</a:t>
            </a:r>
            <a:endParaRPr/>
          </a:p>
        </p:txBody>
      </p:sp>
      <p:sp>
        <p:nvSpPr>
          <p:cNvPr id="264" name="Google Shape;264;p28"/>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13</a:t>
            </a:fld>
            <a:endParaRPr sz="1400" b="0" i="0" u="none" strike="noStrike" cap="none">
              <a:solidFill>
                <a:schemeClr val="dk1"/>
              </a:solidFill>
              <a:latin typeface="Arial"/>
              <a:ea typeface="Arial"/>
              <a:cs typeface="Arial"/>
              <a:sym typeface="Arial"/>
            </a:endParaRPr>
          </a:p>
        </p:txBody>
      </p:sp>
      <p:sp>
        <p:nvSpPr>
          <p:cNvPr id="265" name="Google Shape;265;p28"/>
          <p:cNvSpPr txBox="1"/>
          <p:nvPr/>
        </p:nvSpPr>
        <p:spPr>
          <a:xfrm>
            <a:off x="109950" y="767700"/>
            <a:ext cx="68901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Model Preparation and Mesh Generation:</a:t>
            </a:r>
            <a:endParaRPr sz="2400" b="1"/>
          </a:p>
        </p:txBody>
      </p:sp>
      <p:sp>
        <p:nvSpPr>
          <p:cNvPr id="266" name="Google Shape;266;p28"/>
          <p:cNvSpPr txBox="1"/>
          <p:nvPr/>
        </p:nvSpPr>
        <p:spPr>
          <a:xfrm>
            <a:off x="109950" y="2777925"/>
            <a:ext cx="30678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Problem Setup:</a:t>
            </a:r>
            <a:endParaRPr sz="2400" b="1"/>
          </a:p>
        </p:txBody>
      </p:sp>
      <p:sp>
        <p:nvSpPr>
          <p:cNvPr id="267" name="Google Shape;267;p28"/>
          <p:cNvSpPr txBox="1"/>
          <p:nvPr/>
        </p:nvSpPr>
        <p:spPr>
          <a:xfrm>
            <a:off x="109950" y="4555775"/>
            <a:ext cx="29898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Adaptive Solve:</a:t>
            </a:r>
            <a:endParaRPr sz="2400" b="1"/>
          </a:p>
        </p:txBody>
      </p:sp>
      <p:pic>
        <p:nvPicPr>
          <p:cNvPr id="268" name="Google Shape;268;p28"/>
          <p:cNvPicPr preferRelativeResize="0"/>
          <p:nvPr/>
        </p:nvPicPr>
        <p:blipFill>
          <a:blip r:embed="rId3">
            <a:alphaModFix/>
          </a:blip>
          <a:stretch>
            <a:fillRect/>
          </a:stretch>
        </p:blipFill>
        <p:spPr>
          <a:xfrm>
            <a:off x="881250" y="1326300"/>
            <a:ext cx="7872949" cy="2026500"/>
          </a:xfrm>
          <a:prstGeom prst="rect">
            <a:avLst/>
          </a:prstGeom>
          <a:noFill/>
          <a:ln>
            <a:noFill/>
          </a:ln>
        </p:spPr>
      </p:pic>
      <p:pic>
        <p:nvPicPr>
          <p:cNvPr id="269" name="Google Shape;269;p28"/>
          <p:cNvPicPr preferRelativeResize="0"/>
          <p:nvPr/>
        </p:nvPicPr>
        <p:blipFill>
          <a:blip r:embed="rId4">
            <a:alphaModFix/>
          </a:blip>
          <a:stretch>
            <a:fillRect/>
          </a:stretch>
        </p:blipFill>
        <p:spPr>
          <a:xfrm>
            <a:off x="424050" y="3352800"/>
            <a:ext cx="7876475" cy="1386049"/>
          </a:xfrm>
          <a:prstGeom prst="rect">
            <a:avLst/>
          </a:prstGeom>
          <a:noFill/>
          <a:ln>
            <a:noFill/>
          </a:ln>
        </p:spPr>
      </p:pic>
      <p:pic>
        <p:nvPicPr>
          <p:cNvPr id="270" name="Google Shape;270;p28"/>
          <p:cNvPicPr preferRelativeResize="0"/>
          <p:nvPr/>
        </p:nvPicPr>
        <p:blipFill>
          <a:blip r:embed="rId5">
            <a:alphaModFix/>
          </a:blip>
          <a:stretch>
            <a:fillRect/>
          </a:stretch>
        </p:blipFill>
        <p:spPr>
          <a:xfrm>
            <a:off x="1460800" y="4992775"/>
            <a:ext cx="6366846" cy="1779501"/>
          </a:xfrm>
          <a:prstGeom prst="rect">
            <a:avLst/>
          </a:prstGeom>
          <a:noFill/>
          <a:ln>
            <a:noFill/>
          </a:ln>
        </p:spPr>
      </p:pic>
    </p:spTree>
    <p:extLst>
      <p:ext uri="{BB962C8B-B14F-4D97-AF65-F5344CB8AC3E}">
        <p14:creationId xmlns:p14="http://schemas.microsoft.com/office/powerpoint/2010/main" val="2850022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spcBef>
                <a:spcPts val="0"/>
              </a:spcBef>
              <a:spcAft>
                <a:spcPts val="0"/>
              </a:spcAft>
              <a:buNone/>
            </a:pPr>
            <a:r>
              <a:rPr lang="en-US" b="0"/>
              <a:t>Adaptive RF Simulation Workflow</a:t>
            </a:r>
            <a:endParaRPr/>
          </a:p>
        </p:txBody>
      </p:sp>
      <p:sp>
        <p:nvSpPr>
          <p:cNvPr id="276" name="Google Shape;276;p29"/>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14</a:t>
            </a:fld>
            <a:endParaRPr sz="1400" b="0" i="0" u="none" strike="noStrike" cap="none">
              <a:solidFill>
                <a:schemeClr val="dk1"/>
              </a:solidFill>
              <a:latin typeface="Arial"/>
              <a:ea typeface="Arial"/>
              <a:cs typeface="Arial"/>
              <a:sym typeface="Arial"/>
            </a:endParaRPr>
          </a:p>
        </p:txBody>
      </p:sp>
      <p:sp>
        <p:nvSpPr>
          <p:cNvPr id="277" name="Google Shape;277;p29"/>
          <p:cNvSpPr txBox="1"/>
          <p:nvPr/>
        </p:nvSpPr>
        <p:spPr>
          <a:xfrm>
            <a:off x="109950" y="920100"/>
            <a:ext cx="678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More on Model Clean-up/Modification Using Simmetrix Tools</a:t>
            </a:r>
            <a:endParaRPr sz="2400" b="1"/>
          </a:p>
        </p:txBody>
      </p:sp>
      <p:sp>
        <p:nvSpPr>
          <p:cNvPr id="280" name="Google Shape;280;p29"/>
          <p:cNvSpPr txBox="1"/>
          <p:nvPr/>
        </p:nvSpPr>
        <p:spPr>
          <a:xfrm>
            <a:off x="274025" y="2211824"/>
            <a:ext cx="5912554" cy="4090121"/>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sz="2000" dirty="0">
                <a:solidFill>
                  <a:schemeClr val="dk1"/>
                </a:solidFill>
              </a:rPr>
              <a:t>Tools used: CAD systems, </a:t>
            </a:r>
            <a:r>
              <a:rPr lang="en-US" sz="2000" dirty="0" err="1">
                <a:solidFill>
                  <a:schemeClr val="dk1"/>
                </a:solidFill>
              </a:rPr>
              <a:t>SimModeler</a:t>
            </a:r>
            <a:endParaRPr sz="2000" dirty="0">
              <a:solidFill>
                <a:schemeClr val="dk1"/>
              </a:solidFill>
            </a:endParaRPr>
          </a:p>
          <a:p>
            <a:pPr marL="914400" lvl="1" indent="-342900" algn="l" rtl="0">
              <a:spcBef>
                <a:spcPts val="0"/>
              </a:spcBef>
              <a:spcAft>
                <a:spcPts val="0"/>
              </a:spcAft>
              <a:buClr>
                <a:schemeClr val="dk1"/>
              </a:buClr>
              <a:buSzPts val="1800"/>
              <a:buChar char="○"/>
            </a:pPr>
            <a:r>
              <a:rPr lang="en-US" sz="2000" dirty="0">
                <a:solidFill>
                  <a:schemeClr val="dk1"/>
                </a:solidFill>
              </a:rPr>
              <a:t>Antenna defeatured using functions in the </a:t>
            </a:r>
            <a:r>
              <a:rPr lang="en-US" sz="2000" dirty="0" err="1">
                <a:solidFill>
                  <a:schemeClr val="dk1"/>
                </a:solidFill>
              </a:rPr>
              <a:t>SimModeler</a:t>
            </a:r>
            <a:r>
              <a:rPr lang="en-US" sz="2000" dirty="0">
                <a:solidFill>
                  <a:schemeClr val="dk1"/>
                </a:solidFill>
              </a:rPr>
              <a:t> GUI</a:t>
            </a:r>
            <a:endParaRPr sz="2000" dirty="0">
              <a:solidFill>
                <a:schemeClr val="dk1"/>
              </a:solidFill>
            </a:endParaRPr>
          </a:p>
          <a:p>
            <a:pPr marL="1371600" lvl="2" indent="-342900" algn="l" rtl="0">
              <a:spcBef>
                <a:spcPts val="0"/>
              </a:spcBef>
              <a:spcAft>
                <a:spcPts val="0"/>
              </a:spcAft>
              <a:buClr>
                <a:schemeClr val="dk1"/>
              </a:buClr>
              <a:buSzPts val="1800"/>
              <a:buChar char="■"/>
            </a:pPr>
            <a:r>
              <a:rPr lang="en-US" sz="2000" dirty="0">
                <a:solidFill>
                  <a:schemeClr val="dk1"/>
                </a:solidFill>
              </a:rPr>
              <a:t>Fast elimination of large numbers of small features</a:t>
            </a:r>
            <a:endParaRPr sz="2000" dirty="0">
              <a:solidFill>
                <a:schemeClr val="dk1"/>
              </a:solidFill>
            </a:endParaRPr>
          </a:p>
          <a:p>
            <a:pPr marL="1371600" lvl="2" indent="-342900" algn="l" rtl="0">
              <a:spcBef>
                <a:spcPts val="0"/>
              </a:spcBef>
              <a:spcAft>
                <a:spcPts val="0"/>
              </a:spcAft>
              <a:buClr>
                <a:schemeClr val="dk1"/>
              </a:buClr>
              <a:buSzPts val="1800"/>
              <a:buChar char="■"/>
            </a:pPr>
            <a:r>
              <a:rPr lang="en-US" sz="2000" dirty="0">
                <a:solidFill>
                  <a:schemeClr val="dk1"/>
                </a:solidFill>
              </a:rPr>
              <a:t>Simplified geometry can be added</a:t>
            </a:r>
            <a:endParaRPr sz="2000" dirty="0">
              <a:solidFill>
                <a:schemeClr val="dk1"/>
              </a:solidFill>
            </a:endParaRPr>
          </a:p>
          <a:p>
            <a:pPr marL="457200" lvl="0" indent="-342900" algn="l" rtl="0">
              <a:spcBef>
                <a:spcPts val="0"/>
              </a:spcBef>
              <a:spcAft>
                <a:spcPts val="0"/>
              </a:spcAft>
              <a:buClr>
                <a:schemeClr val="dk1"/>
              </a:buClr>
              <a:buSzPts val="1800"/>
              <a:buChar char="●"/>
            </a:pPr>
            <a:r>
              <a:rPr lang="en-US" sz="2000" dirty="0">
                <a:solidFill>
                  <a:schemeClr val="dk1"/>
                </a:solidFill>
              </a:rPr>
              <a:t>Reactor cross section extruded</a:t>
            </a:r>
            <a:endParaRPr sz="2000" dirty="0">
              <a:solidFill>
                <a:schemeClr val="dk1"/>
              </a:solidFill>
            </a:endParaRPr>
          </a:p>
          <a:p>
            <a:pPr marL="457200" lvl="0" indent="-342900" algn="l" rtl="0">
              <a:spcBef>
                <a:spcPts val="0"/>
              </a:spcBef>
              <a:spcAft>
                <a:spcPts val="0"/>
              </a:spcAft>
              <a:buClr>
                <a:schemeClr val="dk1"/>
              </a:buClr>
              <a:buSzPts val="1800"/>
              <a:buChar char="●"/>
            </a:pPr>
            <a:r>
              <a:rPr lang="en-US" sz="2000" dirty="0">
                <a:solidFill>
                  <a:schemeClr val="dk1"/>
                </a:solidFill>
              </a:rPr>
              <a:t>EFIT data used to construct flux surface</a:t>
            </a:r>
            <a:endParaRPr sz="2000" dirty="0">
              <a:solidFill>
                <a:schemeClr val="dk1"/>
              </a:solidFill>
            </a:endParaRPr>
          </a:p>
          <a:p>
            <a:pPr marL="457200" lvl="0" indent="-342900" algn="l" rtl="0">
              <a:spcBef>
                <a:spcPts val="0"/>
              </a:spcBef>
              <a:spcAft>
                <a:spcPts val="0"/>
              </a:spcAft>
              <a:buClr>
                <a:schemeClr val="dk1"/>
              </a:buClr>
              <a:buSzPts val="1800"/>
              <a:buChar char="●"/>
            </a:pPr>
            <a:r>
              <a:rPr lang="en-US" sz="2000" dirty="0">
                <a:solidFill>
                  <a:schemeClr val="dk1"/>
                </a:solidFill>
              </a:rPr>
              <a:t>Model components combined in </a:t>
            </a:r>
            <a:r>
              <a:rPr lang="en-US" sz="2000" dirty="0" err="1">
                <a:solidFill>
                  <a:schemeClr val="dk1"/>
                </a:solidFill>
              </a:rPr>
              <a:t>SimModeler</a:t>
            </a:r>
            <a:endParaRPr sz="2000" dirty="0">
              <a:solidFill>
                <a:schemeClr val="dk1"/>
              </a:solidFill>
            </a:endParaRPr>
          </a:p>
          <a:p>
            <a:pPr marL="914400" lvl="1" indent="-342900" algn="l" rtl="0">
              <a:spcBef>
                <a:spcPts val="0"/>
              </a:spcBef>
              <a:spcAft>
                <a:spcPts val="0"/>
              </a:spcAft>
              <a:buClr>
                <a:schemeClr val="dk1"/>
              </a:buClr>
              <a:buSzPts val="1800"/>
              <a:buChar char="○"/>
            </a:pPr>
            <a:r>
              <a:rPr lang="en-US" sz="2000" dirty="0">
                <a:solidFill>
                  <a:schemeClr val="dk1"/>
                </a:solidFill>
              </a:rPr>
              <a:t>Region identification</a:t>
            </a:r>
            <a:endParaRPr sz="2000" dirty="0">
              <a:solidFill>
                <a:schemeClr val="dk1"/>
              </a:solidFill>
            </a:endParaRPr>
          </a:p>
          <a:p>
            <a:pPr marL="914400" lvl="1" indent="-342900" algn="l" rtl="0">
              <a:spcBef>
                <a:spcPts val="0"/>
              </a:spcBef>
              <a:spcAft>
                <a:spcPts val="0"/>
              </a:spcAft>
              <a:buClr>
                <a:schemeClr val="dk1"/>
              </a:buClr>
              <a:buSzPts val="1800"/>
              <a:buChar char="○"/>
            </a:pPr>
            <a:r>
              <a:rPr lang="en-US" sz="2000" dirty="0">
                <a:solidFill>
                  <a:schemeClr val="dk1"/>
                </a:solidFill>
              </a:rPr>
              <a:t>Preparation of analysis geometry</a:t>
            </a:r>
            <a:endParaRPr sz="20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8925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2"/>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spcBef>
                <a:spcPts val="0"/>
              </a:spcBef>
              <a:spcAft>
                <a:spcPts val="0"/>
              </a:spcAft>
              <a:buNone/>
            </a:pPr>
            <a:r>
              <a:rPr lang="en-US" b="0"/>
              <a:t>Adaptive RF Simulation Workflow</a:t>
            </a:r>
            <a:endParaRPr/>
          </a:p>
        </p:txBody>
      </p:sp>
      <p:sp>
        <p:nvSpPr>
          <p:cNvPr id="327" name="Google Shape;327;p32"/>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15</a:t>
            </a:fld>
            <a:endParaRPr sz="1400" b="0" i="0" u="none" strike="noStrike" cap="none">
              <a:solidFill>
                <a:schemeClr val="dk1"/>
              </a:solidFill>
              <a:latin typeface="Arial"/>
              <a:ea typeface="Arial"/>
              <a:cs typeface="Arial"/>
              <a:sym typeface="Arial"/>
            </a:endParaRPr>
          </a:p>
        </p:txBody>
      </p:sp>
      <p:sp>
        <p:nvSpPr>
          <p:cNvPr id="328" name="Google Shape;328;p32"/>
          <p:cNvSpPr txBox="1"/>
          <p:nvPr/>
        </p:nvSpPr>
        <p:spPr>
          <a:xfrm>
            <a:off x="109950" y="920100"/>
            <a:ext cx="678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t>*****</a:t>
            </a:r>
            <a:endParaRPr sz="2400" b="1" dirty="0"/>
          </a:p>
        </p:txBody>
      </p:sp>
      <p:sp>
        <p:nvSpPr>
          <p:cNvPr id="329" name="Google Shape;329;p32"/>
          <p:cNvSpPr txBox="1"/>
          <p:nvPr/>
        </p:nvSpPr>
        <p:spPr>
          <a:xfrm>
            <a:off x="236955" y="1449825"/>
            <a:ext cx="8451600" cy="1304400"/>
          </a:xfrm>
          <a:prstGeom prst="rect">
            <a:avLst/>
          </a:prstGeom>
          <a:noFill/>
          <a:ln>
            <a:noFill/>
          </a:ln>
        </p:spPr>
        <p:txBody>
          <a:bodyPr spcFirstLastPara="1" wrap="square" lIns="91425" tIns="91425" rIns="91425" bIns="91425" anchor="t" anchorCtr="0">
            <a:noAutofit/>
          </a:bodyPr>
          <a:lstStyle/>
          <a:p>
            <a:pPr marL="457200" indent="-342900">
              <a:buClr>
                <a:schemeClr val="dk1"/>
              </a:buClr>
              <a:buSzPts val="1800"/>
              <a:buFont typeface="Arial"/>
              <a:buChar char="●"/>
            </a:pPr>
            <a:r>
              <a:rPr lang="en-US" b="1" i="1" dirty="0"/>
              <a:t>Figure 7 – </a:t>
            </a:r>
            <a:r>
              <a:rPr lang="en-US" b="1" i="1" dirty="0" err="1"/>
              <a:t>Simmetrix</a:t>
            </a:r>
            <a:r>
              <a:rPr lang="en-US" b="1" i="1" dirty="0"/>
              <a:t> mesh (37k edges)</a:t>
            </a:r>
            <a:endParaRPr lang="en-US" dirty="0"/>
          </a:p>
          <a:p>
            <a:pPr marL="457200" indent="-342900">
              <a:buClr>
                <a:schemeClr val="dk1"/>
              </a:buClr>
              <a:buSzPts val="1800"/>
              <a:buFont typeface="Arial"/>
              <a:buChar char="●"/>
            </a:pPr>
            <a:r>
              <a:rPr lang="en-US" b="1" i="1" dirty="0"/>
              <a:t>Figure 8 – </a:t>
            </a:r>
            <a:r>
              <a:rPr lang="en-US" b="1" i="1" dirty="0" err="1"/>
              <a:t>Simmetrix</a:t>
            </a:r>
            <a:r>
              <a:rPr lang="en-US" b="1" i="1" dirty="0"/>
              <a:t> mesh solution (order = 2)</a:t>
            </a:r>
            <a:endParaRPr lang="en-US" dirty="0"/>
          </a:p>
          <a:p>
            <a:pPr marL="457200" indent="-342900">
              <a:buClr>
                <a:schemeClr val="dk1"/>
              </a:buClr>
              <a:buSzPts val="1800"/>
              <a:buFont typeface="Arial"/>
              <a:buChar char="●"/>
            </a:pPr>
            <a:r>
              <a:rPr lang="en-US" b="1" i="1" dirty="0"/>
              <a:t>Figure 9 – </a:t>
            </a:r>
            <a:r>
              <a:rPr lang="en-US" b="1" i="1" dirty="0" err="1"/>
              <a:t>Simmetrix</a:t>
            </a:r>
            <a:r>
              <a:rPr lang="en-US" b="1" i="1" dirty="0"/>
              <a:t> Adapted mesh (3M edges)</a:t>
            </a:r>
            <a:endParaRPr lang="en-US" dirty="0"/>
          </a:p>
          <a:p>
            <a:pPr marL="457200" lvl="0" indent="-342900" algn="l" rtl="0">
              <a:spcBef>
                <a:spcPts val="0"/>
              </a:spcBef>
              <a:spcAft>
                <a:spcPts val="0"/>
              </a:spcAft>
              <a:buClr>
                <a:schemeClr val="dk1"/>
              </a:buClr>
              <a:buSzPts val="1800"/>
              <a:buChar char="●"/>
            </a:pPr>
            <a:endParaRPr sz="2000" dirty="0">
              <a:solidFill>
                <a:schemeClr val="dk1"/>
              </a:solidFill>
            </a:endParaRPr>
          </a:p>
        </p:txBody>
      </p:sp>
      <p:pic>
        <p:nvPicPr>
          <p:cNvPr id="6" name="Picture 5">
            <a:extLst>
              <a:ext uri="{FF2B5EF4-FFF2-40B4-BE49-F238E27FC236}">
                <a16:creationId xmlns:a16="http://schemas.microsoft.com/office/drawing/2014/main" id="{AEAA9B8F-BAF2-8C4C-B0F4-60F425FB7A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85414" y="1031300"/>
            <a:ext cx="4360545" cy="1694180"/>
          </a:xfrm>
          <a:prstGeom prst="rect">
            <a:avLst/>
          </a:prstGeom>
        </p:spPr>
      </p:pic>
      <p:pic>
        <p:nvPicPr>
          <p:cNvPr id="8" name="Picture 7">
            <a:extLst>
              <a:ext uri="{FF2B5EF4-FFF2-40B4-BE49-F238E27FC236}">
                <a16:creationId xmlns:a16="http://schemas.microsoft.com/office/drawing/2014/main" id="{1ED78E86-84EB-2A44-87A4-BDEB44059D0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18740" y="2600168"/>
            <a:ext cx="4391660" cy="2244090"/>
          </a:xfrm>
          <a:prstGeom prst="rect">
            <a:avLst/>
          </a:prstGeom>
        </p:spPr>
      </p:pic>
      <p:pic>
        <p:nvPicPr>
          <p:cNvPr id="9" name="Picture 8">
            <a:extLst>
              <a:ext uri="{FF2B5EF4-FFF2-40B4-BE49-F238E27FC236}">
                <a16:creationId xmlns:a16="http://schemas.microsoft.com/office/drawing/2014/main" id="{C79BF36E-D465-BB46-BF07-49DAF623B8A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689521" y="4981515"/>
            <a:ext cx="4454525" cy="1690370"/>
          </a:xfrm>
          <a:prstGeom prst="rect">
            <a:avLst/>
          </a:prstGeom>
        </p:spPr>
      </p:pic>
    </p:spTree>
    <p:extLst>
      <p:ext uri="{BB962C8B-B14F-4D97-AF65-F5344CB8AC3E}">
        <p14:creationId xmlns:p14="http://schemas.microsoft.com/office/powerpoint/2010/main" val="148575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21" name="Picture 20">
            <a:extLst>
              <a:ext uri="{FF2B5EF4-FFF2-40B4-BE49-F238E27FC236}">
                <a16:creationId xmlns:a16="http://schemas.microsoft.com/office/drawing/2014/main" id="{B2BD1981-77F2-1B49-92CD-181FA0D18B13}"/>
              </a:ext>
            </a:extLst>
          </p:cNvPr>
          <p:cNvPicPr/>
          <p:nvPr/>
        </p:nvPicPr>
        <p:blipFill rotWithShape="1">
          <a:blip r:embed="rId3"/>
          <a:srcRect l="7441" t="13515" r="13202" b="4100"/>
          <a:stretch/>
        </p:blipFill>
        <p:spPr bwMode="auto">
          <a:xfrm>
            <a:off x="5162992" y="2717810"/>
            <a:ext cx="1950608" cy="143279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2158E38-F1C2-B244-A6B9-8E2ED8A63C0F}"/>
              </a:ext>
            </a:extLst>
          </p:cNvPr>
          <p:cNvPicPr/>
          <p:nvPr/>
        </p:nvPicPr>
        <p:blipFill rotWithShape="1">
          <a:blip r:embed="rId4"/>
          <a:srcRect l="22169" t="5958" r="15892" b="7101"/>
          <a:stretch/>
        </p:blipFill>
        <p:spPr bwMode="auto">
          <a:xfrm>
            <a:off x="7302500" y="973387"/>
            <a:ext cx="1739572" cy="1676213"/>
          </a:xfrm>
          <a:prstGeom prst="rect">
            <a:avLst/>
          </a:prstGeom>
          <a:ln>
            <a:noFill/>
          </a:ln>
          <a:extLst>
            <a:ext uri="{53640926-AAD7-44D8-BBD7-CCE9431645EC}">
              <a14:shadowObscured xmlns:a14="http://schemas.microsoft.com/office/drawing/2010/main"/>
            </a:ext>
          </a:extLst>
        </p:spPr>
      </p:pic>
      <p:sp>
        <p:nvSpPr>
          <p:cNvPr id="326" name="Google Shape;326;p32"/>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spcBef>
                <a:spcPts val="0"/>
              </a:spcBef>
              <a:spcAft>
                <a:spcPts val="0"/>
              </a:spcAft>
              <a:buNone/>
            </a:pPr>
            <a:r>
              <a:rPr lang="en-US" b="0" dirty="0"/>
              <a:t>Toward Automatic Mixed and Hex Meshing</a:t>
            </a:r>
            <a:endParaRPr dirty="0"/>
          </a:p>
        </p:txBody>
      </p:sp>
      <p:sp>
        <p:nvSpPr>
          <p:cNvPr id="327" name="Google Shape;327;p32"/>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16</a:t>
            </a:fld>
            <a:endParaRPr sz="1400" b="0" i="0" u="none" strike="noStrike" cap="none">
              <a:solidFill>
                <a:schemeClr val="dk1"/>
              </a:solidFill>
              <a:latin typeface="Arial"/>
              <a:ea typeface="Arial"/>
              <a:cs typeface="Arial"/>
              <a:sym typeface="Arial"/>
            </a:endParaRPr>
          </a:p>
        </p:txBody>
      </p:sp>
      <p:sp>
        <p:nvSpPr>
          <p:cNvPr id="328" name="Google Shape;328;p32"/>
          <p:cNvSpPr txBox="1"/>
          <p:nvPr/>
        </p:nvSpPr>
        <p:spPr>
          <a:xfrm>
            <a:off x="109950" y="832121"/>
            <a:ext cx="780285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Recently </a:t>
            </a:r>
            <a:r>
              <a:rPr lang="en-US" sz="2400" dirty="0" err="1"/>
              <a:t>Simmetrix</a:t>
            </a:r>
            <a:r>
              <a:rPr lang="en-US" sz="2400" dirty="0"/>
              <a:t> has increased their activities on mixed and all hex meshes (full automation emphasized)  </a:t>
            </a:r>
            <a:endParaRPr sz="2400" dirty="0"/>
          </a:p>
        </p:txBody>
      </p:sp>
      <p:sp>
        <p:nvSpPr>
          <p:cNvPr id="329" name="Google Shape;329;p32"/>
          <p:cNvSpPr txBox="1"/>
          <p:nvPr/>
        </p:nvSpPr>
        <p:spPr>
          <a:xfrm>
            <a:off x="101928" y="1636706"/>
            <a:ext cx="7192550" cy="1304400"/>
          </a:xfrm>
          <a:prstGeom prst="rect">
            <a:avLst/>
          </a:prstGeom>
          <a:noFill/>
          <a:ln>
            <a:noFill/>
          </a:ln>
        </p:spPr>
        <p:txBody>
          <a:bodyPr spcFirstLastPara="1" wrap="square" lIns="91425" tIns="91425" rIns="91425" bIns="91425" anchor="t" anchorCtr="0">
            <a:noAutofit/>
          </a:bodyPr>
          <a:lstStyle/>
          <a:p>
            <a:pPr marL="401638" lvl="0" indent="-287338" algn="l" rtl="0">
              <a:spcBef>
                <a:spcPts val="0"/>
              </a:spcBef>
              <a:spcAft>
                <a:spcPts val="0"/>
              </a:spcAft>
              <a:buClr>
                <a:schemeClr val="dk1"/>
              </a:buClr>
              <a:buSzPts val="1800"/>
              <a:buChar char="●"/>
            </a:pPr>
            <a:r>
              <a:rPr lang="en-US" sz="2000" dirty="0">
                <a:solidFill>
                  <a:schemeClr val="dk1"/>
                </a:solidFill>
              </a:rPr>
              <a:t>For fully automatic all hex have determined new operators to allowing for much better quality overall meshes</a:t>
            </a:r>
          </a:p>
          <a:p>
            <a:pPr marL="687388" lvl="2" indent="-285750">
              <a:buClr>
                <a:schemeClr val="dk1"/>
              </a:buClr>
              <a:buSzPts val="1800"/>
              <a:buChar char="●"/>
            </a:pPr>
            <a:r>
              <a:rPr lang="en-US" sz="2000" dirty="0">
                <a:solidFill>
                  <a:schemeClr val="dk1"/>
                </a:solidFill>
              </a:rPr>
              <a:t>Interacting with an ANL NEK5000 group on this activity</a:t>
            </a:r>
          </a:p>
          <a:p>
            <a:pPr marL="401638" lvl="0" indent="-287338" algn="l" rtl="0">
              <a:spcBef>
                <a:spcPts val="0"/>
              </a:spcBef>
              <a:spcAft>
                <a:spcPts val="0"/>
              </a:spcAft>
              <a:buClr>
                <a:schemeClr val="dk1"/>
              </a:buClr>
              <a:buSzPts val="1800"/>
              <a:buChar char="●"/>
            </a:pPr>
            <a:r>
              <a:rPr lang="en-US" sz="2000" dirty="0">
                <a:solidFill>
                  <a:schemeClr val="dk1"/>
                </a:solidFill>
              </a:rPr>
              <a:t>Both mixed mesh and all hex activities include </a:t>
            </a:r>
            <a:br>
              <a:rPr lang="en-US" sz="2000">
                <a:solidFill>
                  <a:schemeClr val="dk1"/>
                </a:solidFill>
              </a:rPr>
            </a:br>
            <a:r>
              <a:rPr lang="en-US" sz="2000">
                <a:solidFill>
                  <a:schemeClr val="dk1"/>
                </a:solidFill>
              </a:rPr>
              <a:t>efforts on </a:t>
            </a:r>
            <a:r>
              <a:rPr lang="en-US" sz="2000" dirty="0">
                <a:solidFill>
                  <a:schemeClr val="dk1"/>
                </a:solidFill>
              </a:rPr>
              <a:t>curved high-order meshes</a:t>
            </a:r>
          </a:p>
        </p:txBody>
      </p:sp>
      <p:pic>
        <p:nvPicPr>
          <p:cNvPr id="8" name="Picture 7">
            <a:extLst>
              <a:ext uri="{FF2B5EF4-FFF2-40B4-BE49-F238E27FC236}">
                <a16:creationId xmlns:a16="http://schemas.microsoft.com/office/drawing/2014/main" id="{F92F9F02-47D1-E24F-9AA5-E8FBDB9D9A70}"/>
              </a:ext>
            </a:extLst>
          </p:cNvPr>
          <p:cNvPicPr/>
          <p:nvPr/>
        </p:nvPicPr>
        <p:blipFill rotWithShape="1">
          <a:blip r:embed="rId5"/>
          <a:srcRect l="15502"/>
          <a:stretch/>
        </p:blipFill>
        <p:spPr bwMode="auto">
          <a:xfrm>
            <a:off x="7051040" y="4874490"/>
            <a:ext cx="2052320" cy="171196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175BCED-7DC7-EE49-8AA5-47324B50978E}"/>
              </a:ext>
            </a:extLst>
          </p:cNvPr>
          <p:cNvPicPr/>
          <p:nvPr/>
        </p:nvPicPr>
        <p:blipFill rotWithShape="1">
          <a:blip r:embed="rId6"/>
          <a:srcRect l="12094" r="14517"/>
          <a:stretch/>
        </p:blipFill>
        <p:spPr bwMode="auto">
          <a:xfrm>
            <a:off x="7302500" y="2750265"/>
            <a:ext cx="1836420" cy="1764030"/>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41C0E9CD-1FDC-9940-A581-AA42B0B8A287}"/>
              </a:ext>
            </a:extLst>
          </p:cNvPr>
          <p:cNvPicPr/>
          <p:nvPr/>
        </p:nvPicPr>
        <p:blipFill rotWithShape="1">
          <a:blip r:embed="rId7"/>
          <a:srcRect l="15894" t="9764" r="11835" b="2848"/>
          <a:stretch/>
        </p:blipFill>
        <p:spPr bwMode="auto">
          <a:xfrm>
            <a:off x="57529" y="3352043"/>
            <a:ext cx="1303175" cy="1799599"/>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14" name="Picture 13">
            <a:extLst>
              <a:ext uri="{FF2B5EF4-FFF2-40B4-BE49-F238E27FC236}">
                <a16:creationId xmlns:a16="http://schemas.microsoft.com/office/drawing/2014/main" id="{3C57B445-7A56-A242-BD69-161FDB28410C}"/>
              </a:ext>
            </a:extLst>
          </p:cNvPr>
          <p:cNvPicPr/>
          <p:nvPr/>
        </p:nvPicPr>
        <p:blipFill rotWithShape="1">
          <a:blip r:embed="rId8"/>
          <a:srcRect t="10010" b="5449"/>
          <a:stretch/>
        </p:blipFill>
        <p:spPr bwMode="auto">
          <a:xfrm>
            <a:off x="3664333" y="4157556"/>
            <a:ext cx="2301240" cy="1165860"/>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16" name="Picture 15">
            <a:extLst>
              <a:ext uri="{FF2B5EF4-FFF2-40B4-BE49-F238E27FC236}">
                <a16:creationId xmlns:a16="http://schemas.microsoft.com/office/drawing/2014/main" id="{DE0A7AB1-A3BE-4740-A040-C0761281A53B}"/>
              </a:ext>
            </a:extLst>
          </p:cNvPr>
          <p:cNvPicPr/>
          <p:nvPr/>
        </p:nvPicPr>
        <p:blipFill rotWithShape="1">
          <a:blip r:embed="rId9">
            <a:extLst>
              <a:ext uri="{28A0092B-C50C-407E-A947-70E740481C1C}">
                <a14:useLocalDpi xmlns:a14="http://schemas.microsoft.com/office/drawing/2010/main" val="0"/>
              </a:ext>
            </a:extLst>
          </a:blip>
          <a:srcRect l="15509"/>
          <a:stretch/>
        </p:blipFill>
        <p:spPr bwMode="auto">
          <a:xfrm>
            <a:off x="3772128" y="5376917"/>
            <a:ext cx="2574925" cy="122491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B9D0745-9B41-C943-BA62-84C1B1C5616E}"/>
              </a:ext>
            </a:extLst>
          </p:cNvPr>
          <p:cNvPicPr/>
          <p:nvPr/>
        </p:nvPicPr>
        <p:blipFill rotWithShape="1">
          <a:blip r:embed="rId10"/>
          <a:srcRect l="12879" t="2550" r="16440" b="5251"/>
          <a:stretch/>
        </p:blipFill>
        <p:spPr bwMode="auto">
          <a:xfrm>
            <a:off x="1682496" y="4874490"/>
            <a:ext cx="1767840" cy="1625600"/>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F13696D5-337F-EC4D-B5CB-04D77179C0BC}"/>
              </a:ext>
            </a:extLst>
          </p:cNvPr>
          <p:cNvPicPr/>
          <p:nvPr/>
        </p:nvPicPr>
        <p:blipFill>
          <a:blip r:embed="rId11"/>
          <a:stretch>
            <a:fillRect/>
          </a:stretch>
        </p:blipFill>
        <p:spPr bwMode="auto">
          <a:xfrm>
            <a:off x="211333" y="5151642"/>
            <a:ext cx="1317359" cy="1675466"/>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F6EF68AD-5FC1-9444-B884-4673791125F2}"/>
              </a:ext>
            </a:extLst>
          </p:cNvPr>
          <p:cNvPicPr/>
          <p:nvPr/>
        </p:nvPicPr>
        <p:blipFill rotWithShape="1">
          <a:blip r:embed="rId12"/>
          <a:srcRect l="8688" t="31286" r="8717" b="28486"/>
          <a:stretch/>
        </p:blipFill>
        <p:spPr bwMode="auto">
          <a:xfrm>
            <a:off x="934812" y="3632280"/>
            <a:ext cx="2565400" cy="741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9793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7198"/>
            <a:ext cx="8529578" cy="4047778"/>
          </a:xfrm>
        </p:spPr>
        <p:txBody>
          <a:bodyPr/>
          <a:lstStyle/>
          <a:p>
            <a:pPr>
              <a:buClr>
                <a:schemeClr val="tx1"/>
              </a:buClr>
              <a:buSzPct val="120000"/>
              <a:buFont typeface="Wingdings" pitchFamily="2" charset="2"/>
              <a:buChar char="§"/>
            </a:pPr>
            <a:r>
              <a:rPr lang="en-US" sz="2000" dirty="0"/>
              <a:t>GPU adaptation of conforming 3D simplex (tri &amp; </a:t>
            </a:r>
            <a:r>
              <a:rPr lang="en-US" sz="2000" dirty="0" err="1"/>
              <a:t>tet</a:t>
            </a:r>
            <a:r>
              <a:rPr lang="en-US" sz="2000" dirty="0"/>
              <a:t>) </a:t>
            </a:r>
          </a:p>
          <a:p>
            <a:pPr lvl="1">
              <a:buClr>
                <a:schemeClr val="tx1"/>
              </a:buClr>
              <a:buSzPct val="120000"/>
              <a:buFont typeface="Wingdings" pitchFamily="2" charset="2"/>
              <a:buChar char="§"/>
            </a:pPr>
            <a:r>
              <a:rPr lang="en-US" sz="2000" dirty="0"/>
              <a:t>Refinement and coarsening beyond initial mesh</a:t>
            </a:r>
          </a:p>
          <a:p>
            <a:pPr>
              <a:buClr>
                <a:schemeClr val="tx1"/>
              </a:buClr>
              <a:buSzPct val="120000"/>
              <a:buFont typeface="Wingdings" pitchFamily="2" charset="2"/>
              <a:buChar char="§"/>
            </a:pPr>
            <a:r>
              <a:rPr lang="en-US" sz="2000" dirty="0"/>
              <a:t>On-node parallelism using either </a:t>
            </a:r>
            <a:br>
              <a:rPr lang="en-US" sz="2000" dirty="0"/>
            </a:br>
            <a:r>
              <a:rPr lang="en-US" sz="2000" dirty="0"/>
              <a:t>CUDA or </a:t>
            </a:r>
            <a:r>
              <a:rPr lang="en-US" sz="2000" dirty="0" err="1"/>
              <a:t>Kokkos</a:t>
            </a:r>
            <a:endParaRPr lang="en-US" sz="2000" dirty="0"/>
          </a:p>
          <a:p>
            <a:pPr>
              <a:buClr>
                <a:schemeClr val="tx1"/>
              </a:buClr>
              <a:buSzPct val="120000"/>
              <a:buFont typeface="Wingdings" pitchFamily="2" charset="2"/>
              <a:buChar char="§"/>
            </a:pPr>
            <a:r>
              <a:rPr lang="en-US" sz="2000" dirty="0"/>
              <a:t>Source:</a:t>
            </a:r>
            <a:br>
              <a:rPr lang="en-US" sz="2000" dirty="0"/>
            </a:br>
            <a:r>
              <a:rPr lang="en-US" sz="2000" dirty="0" err="1"/>
              <a:t>github.com</a:t>
            </a:r>
            <a:r>
              <a:rPr lang="en-US" sz="2000" dirty="0"/>
              <a:t>/</a:t>
            </a:r>
            <a:r>
              <a:rPr lang="en-US" sz="2000" dirty="0" err="1"/>
              <a:t>SNLcomputation</a:t>
            </a:r>
            <a:r>
              <a:rPr lang="en-US" sz="2000" dirty="0"/>
              <a:t>/</a:t>
            </a:r>
            <a:r>
              <a:rPr lang="en-US" sz="2000" dirty="0" err="1"/>
              <a:t>omega_h</a:t>
            </a:r>
            <a:endParaRPr lang="en-US" sz="2000" dirty="0"/>
          </a:p>
          <a:p>
            <a:pPr>
              <a:buClr>
                <a:schemeClr val="tx1"/>
              </a:buClr>
              <a:buSzPct val="120000"/>
              <a:buFont typeface="Wingdings" pitchFamily="2" charset="2"/>
              <a:buChar char="§"/>
            </a:pPr>
            <a:r>
              <a:rPr lang="en-US" sz="2000" dirty="0"/>
              <a:t>Examples of common uses:</a:t>
            </a:r>
            <a:br>
              <a:rPr lang="en-US" sz="2000" dirty="0"/>
            </a:br>
            <a:r>
              <a:rPr lang="en-US" sz="2000" dirty="0" err="1"/>
              <a:t>github.com</a:t>
            </a:r>
            <a:r>
              <a:rPr lang="en-US" sz="2000" dirty="0"/>
              <a:t>/SCOREC/</a:t>
            </a:r>
            <a:r>
              <a:rPr lang="en-US" sz="2000" dirty="0" err="1"/>
              <a:t>omegah_examples</a:t>
            </a:r>
            <a:endParaRPr lang="en-US" sz="2000" dirty="0"/>
          </a:p>
          <a:p>
            <a:pPr>
              <a:buClr>
                <a:schemeClr val="tx1"/>
              </a:buClr>
              <a:buSzPct val="120000"/>
              <a:buFont typeface="Wingdings" pitchFamily="2" charset="2"/>
              <a:buChar char="§"/>
            </a:pPr>
            <a:r>
              <a:rPr lang="en-US" sz="2000" dirty="0"/>
              <a:t>Developments needed to extend </a:t>
            </a:r>
            <a:br>
              <a:rPr lang="en-US" sz="2000" dirty="0"/>
            </a:br>
            <a:r>
              <a:rPr lang="en-US" sz="2000" dirty="0"/>
              <a:t>support for </a:t>
            </a:r>
            <a:r>
              <a:rPr lang="en-US" sz="2000" dirty="0" err="1"/>
              <a:t>Laghos</a:t>
            </a:r>
            <a:r>
              <a:rPr lang="en-US" sz="2000" dirty="0"/>
              <a:t> and RF </a:t>
            </a:r>
            <a:br>
              <a:rPr lang="en-US" sz="2000" dirty="0"/>
            </a:br>
            <a:r>
              <a:rPr lang="en-US" sz="2000" dirty="0"/>
              <a:t>simulations of fusion tokamak </a:t>
            </a:r>
            <a:br>
              <a:rPr lang="en-US" sz="2000" dirty="0"/>
            </a:br>
            <a:r>
              <a:rPr lang="en-US" sz="2000" dirty="0"/>
              <a:t>reactors</a:t>
            </a:r>
          </a:p>
          <a:p>
            <a:pPr lvl="1">
              <a:buClr>
                <a:schemeClr val="tx1"/>
              </a:buClr>
              <a:buSzPct val="120000"/>
              <a:buFont typeface="Wingdings" pitchFamily="2" charset="2"/>
              <a:buChar char="§"/>
            </a:pPr>
            <a:r>
              <a:rPr lang="en-US" sz="2000" dirty="0"/>
              <a:t>mixed topology meshes</a:t>
            </a:r>
          </a:p>
          <a:p>
            <a:pPr lvl="1">
              <a:buClr>
                <a:schemeClr val="tx1"/>
              </a:buClr>
              <a:buSzPct val="120000"/>
              <a:buFont typeface="Wingdings" pitchFamily="2" charset="2"/>
              <a:buChar char="§"/>
            </a:pPr>
            <a:r>
              <a:rPr lang="en-US" sz="2000" dirty="0"/>
              <a:t>high-order Bezier elements </a:t>
            </a:r>
          </a:p>
          <a:p>
            <a:pPr>
              <a:buClr>
                <a:schemeClr val="tx1"/>
              </a:buClr>
              <a:buSzPct val="120000"/>
              <a:buFont typeface="Wingdings" pitchFamily="2" charset="2"/>
              <a:buChar char="§"/>
            </a:pPr>
            <a:r>
              <a:rPr lang="en-US" sz="2000" dirty="0"/>
              <a:t>Porting to AMD and Intel GPUs for</a:t>
            </a:r>
            <a:br>
              <a:rPr lang="en-US" sz="2000" dirty="0"/>
            </a:br>
            <a:r>
              <a:rPr lang="en-US" sz="2000" dirty="0"/>
              <a:t>El-Capitan/Frontier and Aurora</a:t>
            </a:r>
          </a:p>
          <a:p>
            <a:pPr>
              <a:buClr>
                <a:schemeClr val="tx1"/>
              </a:buClr>
              <a:buSzPct val="120000"/>
              <a:buFont typeface="Wingdings" pitchFamily="2" charset="2"/>
              <a:buChar char="§"/>
            </a:pPr>
            <a:r>
              <a:rPr lang="en-US" sz="2000" dirty="0"/>
              <a:t>Graduate student – Aditya Joshi</a:t>
            </a:r>
          </a:p>
        </p:txBody>
      </p:sp>
      <p:sp>
        <p:nvSpPr>
          <p:cNvPr id="2" name="Title 1"/>
          <p:cNvSpPr>
            <a:spLocks noGrp="1"/>
          </p:cNvSpPr>
          <p:nvPr>
            <p:ph type="title"/>
          </p:nvPr>
        </p:nvSpPr>
        <p:spPr>
          <a:xfrm>
            <a:off x="0" y="76200"/>
            <a:ext cx="9144000" cy="495300"/>
          </a:xfrm>
        </p:spPr>
        <p:txBody>
          <a:bodyPr/>
          <a:lstStyle/>
          <a:p>
            <a:r>
              <a:rPr lang="en-US" dirty="0" err="1"/>
              <a:t>Omega_h</a:t>
            </a:r>
            <a:r>
              <a:rPr lang="en-US" dirty="0"/>
              <a:t>: Mesh Adaptation on GPUs</a:t>
            </a:r>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a:ext>
            </a:extLst>
          </a:blip>
          <a:srcRect l="7324" t="6164" r="8170" b="6429"/>
          <a:stretch/>
        </p:blipFill>
        <p:spPr>
          <a:xfrm>
            <a:off x="6871063" y="874237"/>
            <a:ext cx="2219394" cy="221939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0085" y="3614528"/>
            <a:ext cx="2094615" cy="42668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1874" y="3213392"/>
            <a:ext cx="2137771" cy="684087"/>
          </a:xfrm>
          <a:prstGeom prst="rect">
            <a:avLst/>
          </a:prstGeom>
        </p:spPr>
      </p:pic>
      <p:pic>
        <p:nvPicPr>
          <p:cNvPr id="11" name="Picture 10">
            <a:extLst>
              <a:ext uri="{FF2B5EF4-FFF2-40B4-BE49-F238E27FC236}">
                <a16:creationId xmlns:a16="http://schemas.microsoft.com/office/drawing/2014/main" id="{16375856-3C96-8A4B-A759-3D27CCAE9ED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88746" y="4250327"/>
            <a:ext cx="3683442" cy="2491740"/>
          </a:xfrm>
          <a:prstGeom prst="rect">
            <a:avLst/>
          </a:prstGeom>
        </p:spPr>
      </p:pic>
    </p:spTree>
    <p:extLst>
      <p:ext uri="{BB962C8B-B14F-4D97-AF65-F5344CB8AC3E}">
        <p14:creationId xmlns:p14="http://schemas.microsoft.com/office/powerpoint/2010/main" val="198281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page4image50430992">
            <a:extLst>
              <a:ext uri="{FF2B5EF4-FFF2-40B4-BE49-F238E27FC236}">
                <a16:creationId xmlns:a16="http://schemas.microsoft.com/office/drawing/2014/main" id="{7BC807E9-914C-3248-AE18-C3A9BB786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722" y="3738283"/>
            <a:ext cx="5015279" cy="2813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4image50437232">
            <a:extLst>
              <a:ext uri="{FF2B5EF4-FFF2-40B4-BE49-F238E27FC236}">
                <a16:creationId xmlns:a16="http://schemas.microsoft.com/office/drawing/2014/main" id="{8D8EE106-E79F-EF45-9BF3-FBF7F9C0F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137" y="923628"/>
            <a:ext cx="3812050" cy="22606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796758"/>
            <a:ext cx="8529578" cy="4047778"/>
          </a:xfrm>
        </p:spPr>
        <p:txBody>
          <a:bodyPr/>
          <a:lstStyle/>
          <a:p>
            <a:pPr>
              <a:buClr>
                <a:schemeClr val="tx1"/>
              </a:buClr>
              <a:buSzPct val="120000"/>
              <a:buFont typeface="Wingdings" pitchFamily="2" charset="2"/>
              <a:buChar char="§"/>
            </a:pPr>
            <a:r>
              <a:rPr lang="en-US" sz="2000" dirty="0"/>
              <a:t>Full representation – all entities stored</a:t>
            </a:r>
          </a:p>
          <a:p>
            <a:pPr>
              <a:buClr>
                <a:schemeClr val="tx1"/>
              </a:buClr>
              <a:buSzPct val="120000"/>
              <a:buFont typeface="Wingdings" pitchFamily="2" charset="2"/>
              <a:buChar char="§"/>
            </a:pPr>
            <a:r>
              <a:rPr lang="en-US" sz="2000" dirty="0"/>
              <a:t>Complete representation </a:t>
            </a:r>
          </a:p>
          <a:p>
            <a:pPr lvl="1">
              <a:buClr>
                <a:schemeClr val="tx1"/>
              </a:buClr>
              <a:buSzPct val="120000"/>
              <a:buFont typeface="Wingdings" pitchFamily="2" charset="2"/>
              <a:buChar char="§"/>
            </a:pPr>
            <a:r>
              <a:rPr lang="en-US" sz="2000" dirty="0"/>
              <a:t>Amortized constant time adjacency </a:t>
            </a:r>
            <a:br>
              <a:rPr lang="en-US" sz="2000" dirty="0"/>
            </a:br>
            <a:r>
              <a:rPr lang="en-US" sz="2000" dirty="0"/>
              <a:t>queries on GPU</a:t>
            </a:r>
          </a:p>
          <a:p>
            <a:pPr lvl="1">
              <a:buClr>
                <a:schemeClr val="tx1"/>
              </a:buClr>
              <a:buSzPct val="120000"/>
              <a:buFont typeface="Wingdings" pitchFamily="2" charset="2"/>
              <a:buChar char="§"/>
            </a:pPr>
            <a:r>
              <a:rPr lang="en-US" sz="2000" dirty="0"/>
              <a:t>Critical for adaptation</a:t>
            </a:r>
          </a:p>
          <a:p>
            <a:pPr>
              <a:buClr>
                <a:schemeClr val="tx1"/>
              </a:buClr>
              <a:buSzPct val="120000"/>
              <a:buFont typeface="Wingdings" pitchFamily="2" charset="2"/>
              <a:buChar char="§"/>
            </a:pPr>
            <a:r>
              <a:rPr lang="en-US" sz="2000" dirty="0"/>
              <a:t>Key operations</a:t>
            </a:r>
          </a:p>
          <a:p>
            <a:pPr lvl="1">
              <a:buClr>
                <a:schemeClr val="tx1"/>
              </a:buClr>
              <a:buSzPct val="120000"/>
              <a:buFont typeface="Wingdings" pitchFamily="2" charset="2"/>
              <a:buChar char="§"/>
            </a:pPr>
            <a:r>
              <a:rPr lang="en-US" sz="2000" dirty="0"/>
              <a:t>Graph Inversion – construct </a:t>
            </a:r>
            <a:br>
              <a:rPr lang="en-US" sz="2000" dirty="0"/>
            </a:br>
            <a:r>
              <a:rPr lang="en-US" sz="2000" dirty="0"/>
              <a:t>upward adj. from downward adj.</a:t>
            </a:r>
          </a:p>
          <a:p>
            <a:pPr lvl="1">
              <a:buClr>
                <a:schemeClr val="tx1"/>
              </a:buClr>
              <a:buSzPct val="120000"/>
              <a:buFont typeface="Wingdings" pitchFamily="2" charset="2"/>
              <a:buChar char="§"/>
            </a:pPr>
            <a:r>
              <a:rPr lang="en-US" sz="2000" dirty="0"/>
              <a:t>Graph transit – construct</a:t>
            </a:r>
            <a:br>
              <a:rPr lang="en-US" sz="2000" dirty="0"/>
            </a:br>
            <a:r>
              <a:rPr lang="en-US" sz="2000" dirty="0"/>
              <a:t>second order adjacencies</a:t>
            </a:r>
          </a:p>
          <a:p>
            <a:pPr>
              <a:buClr>
                <a:schemeClr val="tx1"/>
              </a:buClr>
              <a:buSzPct val="120000"/>
              <a:buFont typeface="Wingdings" pitchFamily="2" charset="2"/>
              <a:buChar char="§"/>
            </a:pPr>
            <a:r>
              <a:rPr lang="en-US" sz="2000" dirty="0"/>
              <a:t>Extended Adjacency Table </a:t>
            </a:r>
            <a:br>
              <a:rPr lang="en-US" sz="2000" dirty="0"/>
            </a:br>
            <a:r>
              <a:rPr lang="en-US" sz="2000" dirty="0"/>
              <a:t>– no overhead for </a:t>
            </a:r>
            <a:r>
              <a:rPr lang="en-US" sz="2000" dirty="0" err="1"/>
              <a:t>monotopology</a:t>
            </a:r>
            <a:endParaRPr lang="en-US" sz="2000" dirty="0"/>
          </a:p>
          <a:p>
            <a:pPr>
              <a:buClr>
                <a:schemeClr val="tx1"/>
              </a:buClr>
              <a:buSzPct val="120000"/>
              <a:buFont typeface="Wingdings" pitchFamily="2" charset="2"/>
              <a:buChar char="§"/>
            </a:pPr>
            <a:r>
              <a:rPr lang="en-US" sz="2000" dirty="0"/>
              <a:t>Conversion from </a:t>
            </a:r>
            <a:r>
              <a:rPr lang="en-US" sz="2000" dirty="0" err="1"/>
              <a:t>Simmetrix</a:t>
            </a:r>
            <a:r>
              <a:rPr lang="en-US" sz="2000" dirty="0"/>
              <a:t> </a:t>
            </a:r>
            <a:br>
              <a:rPr lang="en-US" sz="2000" dirty="0"/>
            </a:br>
            <a:r>
              <a:rPr lang="en-US" sz="2000" dirty="0" err="1"/>
              <a:t>SimModSuite</a:t>
            </a:r>
            <a:r>
              <a:rPr lang="en-US" sz="2000" dirty="0"/>
              <a:t> via APIs</a:t>
            </a:r>
            <a:br>
              <a:rPr lang="en-US" sz="2000" dirty="0"/>
            </a:br>
            <a:endParaRPr lang="en-US" sz="2000" dirty="0"/>
          </a:p>
          <a:p>
            <a:pPr>
              <a:buClr>
                <a:schemeClr val="tx1"/>
              </a:buClr>
              <a:buSzPct val="140000"/>
              <a:buFont typeface="Wingdings" pitchFamily="2" charset="2"/>
              <a:buChar char="§"/>
            </a:pPr>
            <a:endParaRPr lang="en-US" sz="2000" dirty="0"/>
          </a:p>
        </p:txBody>
      </p:sp>
      <p:sp>
        <p:nvSpPr>
          <p:cNvPr id="2" name="Title 1"/>
          <p:cNvSpPr>
            <a:spLocks noGrp="1"/>
          </p:cNvSpPr>
          <p:nvPr>
            <p:ph type="title"/>
          </p:nvPr>
        </p:nvSpPr>
        <p:spPr>
          <a:xfrm>
            <a:off x="0" y="76200"/>
            <a:ext cx="9144000" cy="495300"/>
          </a:xfrm>
        </p:spPr>
        <p:txBody>
          <a:bodyPr/>
          <a:lstStyle/>
          <a:p>
            <a:r>
              <a:rPr lang="en-US" dirty="0" err="1"/>
              <a:t>Omega_h</a:t>
            </a:r>
            <a:r>
              <a:rPr lang="en-US" dirty="0"/>
              <a:t>: Mixed Mesh Support</a:t>
            </a:r>
          </a:p>
        </p:txBody>
      </p:sp>
      <p:sp>
        <p:nvSpPr>
          <p:cNvPr id="4" name="Rectangle 3">
            <a:extLst>
              <a:ext uri="{FF2B5EF4-FFF2-40B4-BE49-F238E27FC236}">
                <a16:creationId xmlns:a16="http://schemas.microsoft.com/office/drawing/2014/main" id="{F7DD1208-F91B-574E-8E7B-F2B47CA9EEB1}"/>
              </a:ext>
            </a:extLst>
          </p:cNvPr>
          <p:cNvSpPr/>
          <p:nvPr/>
        </p:nvSpPr>
        <p:spPr>
          <a:xfrm>
            <a:off x="5260824" y="6550223"/>
            <a:ext cx="2751074" cy="307777"/>
          </a:xfrm>
          <a:prstGeom prst="rect">
            <a:avLst/>
          </a:prstGeom>
        </p:spPr>
        <p:txBody>
          <a:bodyPr wrap="square">
            <a:spAutoFit/>
          </a:bodyPr>
          <a:lstStyle/>
          <a:p>
            <a:r>
              <a:rPr lang="en-US" dirty="0"/>
              <a:t>Mixed mesh adjacency storage</a:t>
            </a:r>
          </a:p>
        </p:txBody>
      </p:sp>
      <p:sp>
        <p:nvSpPr>
          <p:cNvPr id="6" name="Rectangle 5">
            <a:extLst>
              <a:ext uri="{FF2B5EF4-FFF2-40B4-BE49-F238E27FC236}">
                <a16:creationId xmlns:a16="http://schemas.microsoft.com/office/drawing/2014/main" id="{16BDAD9B-BEA7-884D-BDCE-3977B511934A}"/>
              </a:ext>
            </a:extLst>
          </p:cNvPr>
          <p:cNvSpPr/>
          <p:nvPr/>
        </p:nvSpPr>
        <p:spPr>
          <a:xfrm>
            <a:off x="5048025" y="3157496"/>
            <a:ext cx="3977640" cy="338554"/>
          </a:xfrm>
          <a:prstGeom prst="rect">
            <a:avLst/>
          </a:prstGeom>
        </p:spPr>
        <p:txBody>
          <a:bodyPr wrap="square">
            <a:spAutoFit/>
          </a:bodyPr>
          <a:lstStyle/>
          <a:p>
            <a:r>
              <a:rPr lang="en-US" sz="1600" dirty="0">
                <a:latin typeface="+mj-lt"/>
              </a:rPr>
              <a:t>One level representation of a mixed mesh </a:t>
            </a:r>
          </a:p>
        </p:txBody>
      </p:sp>
      <p:pic>
        <p:nvPicPr>
          <p:cNvPr id="2059" name="Picture 11" descr="page2image50808864">
            <a:extLst>
              <a:ext uri="{FF2B5EF4-FFF2-40B4-BE49-F238E27FC236}">
                <a16:creationId xmlns:a16="http://schemas.microsoft.com/office/drawing/2014/main" id="{09D6915C-9955-EF43-AAAA-36EB4033A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52" r="8788"/>
          <a:stretch/>
        </p:blipFill>
        <p:spPr bwMode="auto">
          <a:xfrm>
            <a:off x="473228" y="5273573"/>
            <a:ext cx="3286282" cy="12766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E0484CD-1016-2242-8C4C-366FBF73392A}"/>
              </a:ext>
            </a:extLst>
          </p:cNvPr>
          <p:cNvSpPr/>
          <p:nvPr/>
        </p:nvSpPr>
        <p:spPr>
          <a:xfrm>
            <a:off x="287085" y="6504754"/>
            <a:ext cx="3752950" cy="338554"/>
          </a:xfrm>
          <a:prstGeom prst="rect">
            <a:avLst/>
          </a:prstGeom>
        </p:spPr>
        <p:txBody>
          <a:bodyPr wrap="square">
            <a:spAutoFit/>
          </a:bodyPr>
          <a:lstStyle/>
          <a:p>
            <a:r>
              <a:rPr lang="en-US" sz="1600" dirty="0" err="1">
                <a:latin typeface="+mj-lt"/>
              </a:rPr>
              <a:t>Monotopology</a:t>
            </a:r>
            <a:r>
              <a:rPr lang="en-US" sz="1600" dirty="0">
                <a:latin typeface="+mj-lt"/>
              </a:rPr>
              <a:t> mesh adjacency storage</a:t>
            </a:r>
          </a:p>
        </p:txBody>
      </p:sp>
    </p:spTree>
    <p:extLst>
      <p:ext uri="{BB962C8B-B14F-4D97-AF65-F5344CB8AC3E}">
        <p14:creationId xmlns:p14="http://schemas.microsoft.com/office/powerpoint/2010/main" val="658281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0384"/>
            <a:ext cx="9022976" cy="5414053"/>
          </a:xfrm>
        </p:spPr>
        <p:txBody>
          <a:bodyPr/>
          <a:lstStyle/>
          <a:p>
            <a:pPr>
              <a:buClr>
                <a:schemeClr val="tx1"/>
              </a:buClr>
              <a:buSzPct val="140000"/>
              <a:buFont typeface="Wingdings" pitchFamily="2" charset="2"/>
              <a:buChar char="§"/>
            </a:pPr>
            <a:r>
              <a:rPr lang="en-US" sz="2000" dirty="0"/>
              <a:t>Steps: (1) representation and elevation (2) refinement, then (3) coarsening</a:t>
            </a:r>
          </a:p>
          <a:p>
            <a:pPr lvl="1">
              <a:buClr>
                <a:schemeClr val="tx1"/>
              </a:buClr>
              <a:buSzPct val="140000"/>
              <a:buFont typeface="Wingdings" pitchFamily="2" charset="2"/>
              <a:buChar char="§"/>
            </a:pPr>
            <a:r>
              <a:rPr lang="en-US" sz="2000" dirty="0"/>
              <a:t>Adaptation for </a:t>
            </a:r>
            <a:r>
              <a:rPr lang="en-US" sz="2000" dirty="0" err="1"/>
              <a:t>tets</a:t>
            </a:r>
            <a:r>
              <a:rPr lang="en-US" sz="2000" dirty="0"/>
              <a:t> in a mixed mesh</a:t>
            </a:r>
          </a:p>
          <a:p>
            <a:pPr>
              <a:buClr>
                <a:schemeClr val="tx1"/>
              </a:buClr>
              <a:buSzPct val="140000"/>
              <a:buFont typeface="Wingdings" pitchFamily="2" charset="2"/>
              <a:buChar char="§"/>
            </a:pPr>
            <a:r>
              <a:rPr lang="en-US" sz="2000" dirty="0"/>
              <a:t>Conversion from </a:t>
            </a:r>
            <a:r>
              <a:rPr lang="en-US" sz="2000" dirty="0" err="1"/>
              <a:t>Simmetrix</a:t>
            </a:r>
            <a:r>
              <a:rPr lang="en-US" sz="2000" dirty="0"/>
              <a:t> </a:t>
            </a:r>
            <a:r>
              <a:rPr lang="en-US" sz="2000" dirty="0" err="1"/>
              <a:t>Lagrangian</a:t>
            </a:r>
            <a:r>
              <a:rPr lang="en-US" sz="2000" dirty="0"/>
              <a:t> quadratic </a:t>
            </a:r>
            <a:r>
              <a:rPr lang="en-US" sz="2000" dirty="0" err="1"/>
              <a:t>tets</a:t>
            </a:r>
            <a:endParaRPr lang="en-US" sz="2000" dirty="0"/>
          </a:p>
          <a:p>
            <a:pPr lvl="1">
              <a:buClr>
                <a:schemeClr val="tx1"/>
              </a:buClr>
              <a:buSzPct val="140000"/>
              <a:buFont typeface="Wingdings" pitchFamily="2" charset="2"/>
              <a:buChar char="§"/>
            </a:pPr>
            <a:r>
              <a:rPr lang="en-US" sz="2000" dirty="0"/>
              <a:t>Calling </a:t>
            </a:r>
            <a:r>
              <a:rPr lang="en-US" sz="2000" dirty="0" err="1"/>
              <a:t>SimModSuite</a:t>
            </a:r>
            <a:r>
              <a:rPr lang="en-US" sz="2000" dirty="0"/>
              <a:t> APIs </a:t>
            </a:r>
            <a:r>
              <a:rPr lang="en-US" sz="2000" dirty="0" err="1"/>
              <a:t>ttach</a:t>
            </a:r>
            <a:r>
              <a:rPr lang="en-US" sz="2000" dirty="0"/>
              <a:t> edge nodes to Omega</a:t>
            </a:r>
          </a:p>
          <a:p>
            <a:pPr lvl="1">
              <a:buClr>
                <a:schemeClr val="tx1"/>
              </a:buClr>
              <a:buSzPct val="140000"/>
              <a:buFont typeface="Wingdings" pitchFamily="2" charset="2"/>
              <a:buChar char="§"/>
            </a:pPr>
            <a:r>
              <a:rPr lang="en-US" sz="2000" dirty="0"/>
              <a:t>Defining matrices for conversion</a:t>
            </a:r>
          </a:p>
          <a:p>
            <a:pPr lvl="1">
              <a:buClr>
                <a:schemeClr val="tx1"/>
              </a:buClr>
              <a:buSzPct val="140000"/>
              <a:buFont typeface="Wingdings" pitchFamily="2" charset="2"/>
              <a:buChar char="§"/>
            </a:pPr>
            <a:r>
              <a:rPr lang="en-US" sz="2000" dirty="0"/>
              <a:t>Considering MAGMA for batched small matrix operations</a:t>
            </a:r>
          </a:p>
          <a:p>
            <a:pPr>
              <a:buClr>
                <a:schemeClr val="tx1"/>
              </a:buClr>
              <a:buSzPct val="140000"/>
              <a:buFont typeface="Wingdings" pitchFamily="2" charset="2"/>
              <a:buChar char="§"/>
            </a:pPr>
            <a:r>
              <a:rPr lang="en-US" sz="2000" dirty="0"/>
              <a:t>Representation – Tag attached data storage for associating </a:t>
            </a:r>
            <a:br>
              <a:rPr lang="en-US" sz="2000" dirty="0"/>
            </a:br>
            <a:r>
              <a:rPr lang="en-US" sz="2000" dirty="0"/>
              <a:t>nodes with entities</a:t>
            </a:r>
          </a:p>
          <a:p>
            <a:pPr>
              <a:buClr>
                <a:schemeClr val="tx1"/>
              </a:buClr>
              <a:buSzPct val="140000"/>
              <a:buFont typeface="Wingdings" pitchFamily="2" charset="2"/>
              <a:buChar char="§"/>
            </a:pPr>
            <a:r>
              <a:rPr lang="en-US" sz="2000" dirty="0"/>
              <a:t>Elevation – targeting up to sixth order, batched operations</a:t>
            </a:r>
          </a:p>
          <a:p>
            <a:pPr>
              <a:buClr>
                <a:schemeClr val="tx1"/>
              </a:buClr>
              <a:buSzPct val="140000"/>
              <a:buFont typeface="Wingdings" pitchFamily="2" charset="2"/>
              <a:buChar char="§"/>
            </a:pPr>
            <a:r>
              <a:rPr lang="en-US" sz="2000" dirty="0"/>
              <a:t>Refinement and Coarsening</a:t>
            </a:r>
          </a:p>
          <a:p>
            <a:pPr lvl="1">
              <a:buClr>
                <a:schemeClr val="tx1"/>
              </a:buClr>
              <a:buSzPct val="140000"/>
              <a:buFont typeface="Wingdings" pitchFamily="2" charset="2"/>
              <a:buChar char="§"/>
            </a:pPr>
            <a:r>
              <a:rPr lang="en-US" sz="2000" dirty="0">
                <a:sym typeface="Wingdings" pitchFamily="2" charset="2"/>
              </a:rPr>
              <a:t>Iterations based on independent set/coloring</a:t>
            </a:r>
          </a:p>
          <a:p>
            <a:pPr lvl="1">
              <a:buClr>
                <a:schemeClr val="tx1"/>
              </a:buClr>
              <a:buSzPct val="140000"/>
              <a:buFont typeface="Wingdings" pitchFamily="2" charset="2"/>
              <a:buChar char="§"/>
            </a:pPr>
            <a:r>
              <a:rPr lang="en-US" sz="2000" dirty="0">
                <a:sym typeface="Wingdings" pitchFamily="2" charset="2"/>
              </a:rPr>
              <a:t>Store sufficient topology and shape change plans</a:t>
            </a:r>
          </a:p>
          <a:p>
            <a:pPr lvl="1">
              <a:buClr>
                <a:schemeClr val="tx1"/>
              </a:buClr>
              <a:buSzPct val="140000"/>
              <a:buFont typeface="Wingdings" pitchFamily="2" charset="2"/>
              <a:buChar char="§"/>
            </a:pPr>
            <a:r>
              <a:rPr lang="en-US" sz="2000" dirty="0"/>
              <a:t>Build new mesh using original mesh + plans, </a:t>
            </a:r>
            <a:r>
              <a:rPr lang="en-US" sz="2000" dirty="0">
                <a:sym typeface="Wingdings" pitchFamily="2" charset="2"/>
              </a:rPr>
              <a:t>destroy original mesh</a:t>
            </a:r>
          </a:p>
          <a:p>
            <a:pPr lvl="1">
              <a:buClr>
                <a:schemeClr val="tx1"/>
              </a:buClr>
              <a:buSzPct val="140000"/>
              <a:buFont typeface="Wingdings" pitchFamily="2" charset="2"/>
              <a:buChar char="§"/>
            </a:pPr>
            <a:r>
              <a:rPr lang="en-US" sz="2000" dirty="0">
                <a:sym typeface="Wingdings" pitchFamily="2" charset="2"/>
              </a:rPr>
              <a:t>Must at least have equal performance and quality as CPU version</a:t>
            </a:r>
          </a:p>
          <a:p>
            <a:pPr lvl="1">
              <a:buClr>
                <a:schemeClr val="tx1"/>
              </a:buClr>
              <a:buSzPct val="140000"/>
              <a:buFont typeface="Wingdings" pitchFamily="2" charset="2"/>
              <a:buChar char="§"/>
            </a:pPr>
            <a:r>
              <a:rPr lang="en-US" sz="2000" dirty="0">
                <a:sym typeface="Wingdings" pitchFamily="2" charset="2"/>
              </a:rPr>
              <a:t>Algorithmic challenges – current CPU procedures are the starting point</a:t>
            </a:r>
          </a:p>
        </p:txBody>
      </p:sp>
      <p:sp>
        <p:nvSpPr>
          <p:cNvPr id="2" name="Title 1"/>
          <p:cNvSpPr>
            <a:spLocks noGrp="1"/>
          </p:cNvSpPr>
          <p:nvPr>
            <p:ph type="title"/>
          </p:nvPr>
        </p:nvSpPr>
        <p:spPr/>
        <p:txBody>
          <a:bodyPr/>
          <a:lstStyle/>
          <a:p>
            <a:r>
              <a:rPr lang="en-US" dirty="0" err="1"/>
              <a:t>Omega_h</a:t>
            </a:r>
            <a:r>
              <a:rPr lang="en-US" dirty="0"/>
              <a:t>: High Order Bezier Elements</a:t>
            </a:r>
          </a:p>
        </p:txBody>
      </p:sp>
    </p:spTree>
    <p:extLst>
      <p:ext uri="{BB962C8B-B14F-4D97-AF65-F5344CB8AC3E}">
        <p14:creationId xmlns:p14="http://schemas.microsoft.com/office/powerpoint/2010/main" val="789652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
              <a:t>Higher than Quadratic Curved Mesh Adaptation</a:t>
            </a:r>
            <a:endParaRPr/>
          </a:p>
        </p:txBody>
      </p:sp>
      <p:sp>
        <p:nvSpPr>
          <p:cNvPr id="121" name="Google Shape;121;p28"/>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chemeClr val="dk1"/>
                </a:solidFill>
                <a:latin typeface="Arial"/>
                <a:ea typeface="Arial"/>
                <a:cs typeface="Arial"/>
                <a:sym typeface="Arial"/>
              </a:rPr>
              <a:t>2</a:t>
            </a:fld>
            <a:endParaRPr sz="1400" b="0" i="0" u="none" strike="noStrike" cap="none">
              <a:solidFill>
                <a:schemeClr val="dk1"/>
              </a:solidFill>
              <a:latin typeface="Arial"/>
              <a:ea typeface="Arial"/>
              <a:cs typeface="Arial"/>
              <a:sym typeface="Arial"/>
            </a:endParaRPr>
          </a:p>
        </p:txBody>
      </p:sp>
      <p:sp>
        <p:nvSpPr>
          <p:cNvPr id="122" name="Google Shape;122;p28"/>
          <p:cNvSpPr txBox="1"/>
          <p:nvPr/>
        </p:nvSpPr>
        <p:spPr>
          <a:xfrm>
            <a:off x="437750" y="889850"/>
            <a:ext cx="8086500" cy="406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2000" b="0" i="0" u="none" strike="noStrike" cap="none">
                <a:solidFill>
                  <a:srgbClr val="000000"/>
                </a:solidFill>
                <a:latin typeface="Arial"/>
                <a:ea typeface="Arial"/>
                <a:cs typeface="Arial"/>
                <a:sym typeface="Arial"/>
              </a:rPr>
              <a:t>Optimization-based </a:t>
            </a:r>
            <a:r>
              <a:rPr lang="en" sz="2000" b="1" i="0" u="none" strike="noStrike" cap="none">
                <a:solidFill>
                  <a:srgbClr val="000000"/>
                </a:solidFill>
                <a:latin typeface="Arial"/>
                <a:ea typeface="Arial"/>
                <a:cs typeface="Arial"/>
                <a:sym typeface="Arial"/>
              </a:rPr>
              <a:t>entity reshaping</a:t>
            </a:r>
            <a:r>
              <a:rPr lang="en" sz="2000" b="0" i="0" u="none" strike="noStrike" cap="none">
                <a:solidFill>
                  <a:srgbClr val="000000"/>
                </a:solidFill>
                <a:latin typeface="Arial"/>
                <a:ea typeface="Arial"/>
                <a:cs typeface="Arial"/>
                <a:sym typeface="Arial"/>
              </a:rPr>
              <a:t> operator</a:t>
            </a:r>
            <a:endParaRPr sz="2000" b="0" i="0" u="none" strike="noStrike" cap="none">
              <a:solidFill>
                <a:srgbClr val="000000"/>
              </a:solidFill>
              <a:latin typeface="Arial"/>
              <a:ea typeface="Arial"/>
              <a:cs typeface="Arial"/>
              <a:sym typeface="Arial"/>
            </a:endParaRPr>
          </a:p>
        </p:txBody>
      </p:sp>
      <p:sp>
        <p:nvSpPr>
          <p:cNvPr id="123" name="Google Shape;123;p28"/>
          <p:cNvSpPr txBox="1"/>
          <p:nvPr/>
        </p:nvSpPr>
        <p:spPr>
          <a:xfrm>
            <a:off x="187275" y="4903750"/>
            <a:ext cx="6424200" cy="1064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2000" b="0" i="0" u="none" strike="noStrike" cap="none" dirty="0">
                <a:solidFill>
                  <a:srgbClr val="000000"/>
                </a:solidFill>
                <a:latin typeface="Arial"/>
                <a:ea typeface="Arial"/>
                <a:cs typeface="Arial"/>
                <a:sym typeface="Arial"/>
              </a:rPr>
              <a:t>Various options are available for the </a:t>
            </a:r>
            <a:r>
              <a:rPr lang="en" sz="2000" b="1" i="0" u="none" strike="noStrike" cap="none" dirty="0">
                <a:solidFill>
                  <a:srgbClr val="000000"/>
                </a:solidFill>
                <a:latin typeface="Arial"/>
                <a:ea typeface="Arial"/>
                <a:cs typeface="Arial"/>
                <a:sym typeface="Arial"/>
              </a:rPr>
              <a:t>merit function</a:t>
            </a:r>
            <a:r>
              <a:rPr lang="en" sz="2000" b="0" i="0" u="none" strike="noStrike" cap="none" dirty="0">
                <a:solidFill>
                  <a:srgbClr val="000000"/>
                </a:solidFill>
                <a:latin typeface="Arial"/>
                <a:ea typeface="Arial"/>
                <a:cs typeface="Arial"/>
                <a:sym typeface="Arial"/>
              </a:rPr>
              <a:t>. Two most relevant options are (a) minimizing Jacobian variations and (b) improving the worst Jacobian</a:t>
            </a:r>
          </a:p>
          <a:p>
            <a:pPr marL="457200" marR="0" lvl="0" indent="-342900" algn="l" rtl="0">
              <a:lnSpc>
                <a:spcPct val="100000"/>
              </a:lnSpc>
              <a:spcBef>
                <a:spcPts val="0"/>
              </a:spcBef>
              <a:spcAft>
                <a:spcPts val="0"/>
              </a:spcAft>
              <a:buClr>
                <a:srgbClr val="000000"/>
              </a:buClr>
              <a:buSzPts val="1800"/>
              <a:buFont typeface="Arial"/>
              <a:buChar char="●"/>
            </a:pPr>
            <a:r>
              <a:rPr lang="en" sz="2000" dirty="0"/>
              <a:t>Emphasis on on cavity-based application to allow inclusion in cavity based mesh adaptation</a:t>
            </a:r>
            <a:endParaRPr sz="20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pSp>
        <p:nvGrpSpPr>
          <p:cNvPr id="124" name="Google Shape;124;p28"/>
          <p:cNvGrpSpPr/>
          <p:nvPr/>
        </p:nvGrpSpPr>
        <p:grpSpPr>
          <a:xfrm>
            <a:off x="250060" y="1332164"/>
            <a:ext cx="6062292" cy="3625166"/>
            <a:chOff x="609600" y="1296350"/>
            <a:chExt cx="5209050" cy="2975350"/>
          </a:xfrm>
        </p:grpSpPr>
        <p:pic>
          <p:nvPicPr>
            <p:cNvPr id="125" name="Google Shape;125;p28"/>
            <p:cNvPicPr preferRelativeResize="0"/>
            <p:nvPr/>
          </p:nvPicPr>
          <p:blipFill rotWithShape="1">
            <a:blip r:embed="rId3">
              <a:alphaModFix/>
            </a:blip>
            <a:srcRect r="33461"/>
            <a:stretch/>
          </p:blipFill>
          <p:spPr>
            <a:xfrm>
              <a:off x="609600" y="1296350"/>
              <a:ext cx="5171477" cy="2975350"/>
            </a:xfrm>
            <a:prstGeom prst="rect">
              <a:avLst/>
            </a:prstGeom>
            <a:noFill/>
            <a:ln>
              <a:noFill/>
            </a:ln>
          </p:spPr>
        </p:pic>
        <p:sp>
          <p:nvSpPr>
            <p:cNvPr id="126" name="Google Shape;126;p28"/>
            <p:cNvSpPr/>
            <p:nvPr/>
          </p:nvSpPr>
          <p:spPr>
            <a:xfrm rot="5400000">
              <a:off x="4465650" y="2493151"/>
              <a:ext cx="1286400" cy="1419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highlight>
                  <a:srgbClr val="FFFF00"/>
                </a:highlight>
                <a:latin typeface="Arial"/>
                <a:ea typeface="Arial"/>
                <a:cs typeface="Arial"/>
                <a:sym typeface="Arial"/>
              </a:endParaRPr>
            </a:p>
          </p:txBody>
        </p:sp>
      </p:grpSp>
      <p:pic>
        <p:nvPicPr>
          <p:cNvPr id="127" name="Google Shape;127;p28"/>
          <p:cNvPicPr preferRelativeResize="0"/>
          <p:nvPr/>
        </p:nvPicPr>
        <p:blipFill rotWithShape="1">
          <a:blip r:embed="rId4">
            <a:alphaModFix/>
          </a:blip>
          <a:srcRect/>
          <a:stretch/>
        </p:blipFill>
        <p:spPr>
          <a:xfrm>
            <a:off x="6771175" y="2301301"/>
            <a:ext cx="1535750" cy="1344338"/>
          </a:xfrm>
          <a:prstGeom prst="rect">
            <a:avLst/>
          </a:prstGeom>
          <a:noFill/>
          <a:ln>
            <a:noFill/>
          </a:ln>
        </p:spPr>
      </p:pic>
      <p:pic>
        <p:nvPicPr>
          <p:cNvPr id="128" name="Google Shape;128;p28"/>
          <p:cNvPicPr preferRelativeResize="0"/>
          <p:nvPr/>
        </p:nvPicPr>
        <p:blipFill rotWithShape="1">
          <a:blip r:embed="rId5">
            <a:alphaModFix/>
          </a:blip>
          <a:srcRect/>
          <a:stretch/>
        </p:blipFill>
        <p:spPr>
          <a:xfrm>
            <a:off x="6813688" y="889850"/>
            <a:ext cx="1471987" cy="1344338"/>
          </a:xfrm>
          <a:prstGeom prst="rect">
            <a:avLst/>
          </a:prstGeom>
          <a:noFill/>
          <a:ln>
            <a:noFill/>
          </a:ln>
        </p:spPr>
      </p:pic>
      <p:pic>
        <p:nvPicPr>
          <p:cNvPr id="129" name="Google Shape;129;p28"/>
          <p:cNvPicPr preferRelativeResize="0"/>
          <p:nvPr/>
        </p:nvPicPr>
        <p:blipFill rotWithShape="1">
          <a:blip r:embed="rId6">
            <a:alphaModFix/>
          </a:blip>
          <a:srcRect/>
          <a:stretch/>
        </p:blipFill>
        <p:spPr>
          <a:xfrm>
            <a:off x="6685262" y="4159926"/>
            <a:ext cx="1600199" cy="1400757"/>
          </a:xfrm>
          <a:prstGeom prst="rect">
            <a:avLst/>
          </a:prstGeom>
          <a:noFill/>
          <a:ln>
            <a:noFill/>
          </a:ln>
        </p:spPr>
      </p:pic>
      <p:sp>
        <p:nvSpPr>
          <p:cNvPr id="130" name="Google Shape;130;p28"/>
          <p:cNvSpPr txBox="1"/>
          <p:nvPr/>
        </p:nvSpPr>
        <p:spPr>
          <a:xfrm>
            <a:off x="6611474" y="1914127"/>
            <a:ext cx="1222800" cy="3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model</a:t>
            </a:r>
            <a:endParaRPr sz="1400" b="0" i="0" u="none" strike="noStrike" cap="none">
              <a:solidFill>
                <a:srgbClr val="000000"/>
              </a:solidFill>
              <a:latin typeface="Arial"/>
              <a:ea typeface="Arial"/>
              <a:cs typeface="Arial"/>
              <a:sym typeface="Arial"/>
            </a:endParaRPr>
          </a:p>
        </p:txBody>
      </p:sp>
      <p:sp>
        <p:nvSpPr>
          <p:cNvPr id="131" name="Google Shape;131;p28"/>
          <p:cNvSpPr txBox="1"/>
          <p:nvPr/>
        </p:nvSpPr>
        <p:spPr>
          <a:xfrm>
            <a:off x="6349030" y="3682225"/>
            <a:ext cx="2708400" cy="5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inflated cubic mesh with an invalid internal edge</a:t>
            </a:r>
            <a:endParaRPr sz="1800" b="0" i="0" u="none" strike="noStrike" cap="none">
              <a:solidFill>
                <a:srgbClr val="000000"/>
              </a:solidFill>
              <a:latin typeface="Arial"/>
              <a:ea typeface="Arial"/>
              <a:cs typeface="Arial"/>
              <a:sym typeface="Arial"/>
            </a:endParaRPr>
          </a:p>
        </p:txBody>
      </p:sp>
      <p:sp>
        <p:nvSpPr>
          <p:cNvPr id="132" name="Google Shape;132;p28"/>
          <p:cNvSpPr txBox="1"/>
          <p:nvPr/>
        </p:nvSpPr>
        <p:spPr>
          <a:xfrm>
            <a:off x="6535274" y="5678923"/>
            <a:ext cx="2283600" cy="5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cubic mesh after reshaping is applied</a:t>
            </a: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150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4853"/>
            <a:ext cx="9022976" cy="5414053"/>
          </a:xfrm>
        </p:spPr>
        <p:txBody>
          <a:bodyPr/>
          <a:lstStyle/>
          <a:p>
            <a:pPr>
              <a:buClr>
                <a:schemeClr val="tx1"/>
              </a:buClr>
              <a:buSzPct val="140000"/>
              <a:buFont typeface="Wingdings" pitchFamily="2" charset="2"/>
              <a:buChar char="§"/>
            </a:pPr>
            <a:r>
              <a:rPr lang="en-US" sz="2000" dirty="0" err="1"/>
              <a:t>Hipify’d</a:t>
            </a:r>
            <a:r>
              <a:rPr lang="en-US" sz="2000" dirty="0"/>
              <a:t> – no problems, 20mins</a:t>
            </a:r>
          </a:p>
          <a:p>
            <a:pPr>
              <a:buClr>
                <a:schemeClr val="tx1"/>
              </a:buClr>
              <a:buSzPct val="140000"/>
              <a:buFont typeface="Wingdings" pitchFamily="2" charset="2"/>
              <a:buChar char="§"/>
            </a:pPr>
            <a:r>
              <a:rPr lang="en-US" sz="2000" dirty="0" err="1">
                <a:sym typeface="Wingdings" pitchFamily="2" charset="2"/>
              </a:rPr>
              <a:t>Cmake</a:t>
            </a:r>
            <a:r>
              <a:rPr lang="en-US" sz="2000" dirty="0">
                <a:sym typeface="Wingdings" pitchFamily="2" charset="2"/>
              </a:rPr>
              <a:t> – bugs, documentation lacking, 4 </a:t>
            </a:r>
            <a:r>
              <a:rPr lang="en-US" sz="2000" dirty="0" err="1">
                <a:sym typeface="Wingdings" pitchFamily="2" charset="2"/>
              </a:rPr>
              <a:t>hrs</a:t>
            </a:r>
            <a:endParaRPr lang="en-US" sz="2000" dirty="0">
              <a:sym typeface="Wingdings" pitchFamily="2" charset="2"/>
            </a:endParaRPr>
          </a:p>
          <a:p>
            <a:pPr lvl="1">
              <a:buClr>
                <a:schemeClr val="tx1"/>
              </a:buClr>
              <a:buSzPct val="140000"/>
              <a:buFont typeface="Wingdings" pitchFamily="2" charset="2"/>
              <a:buChar char="§"/>
            </a:pPr>
            <a:r>
              <a:rPr lang="en-US" sz="2000" dirty="0">
                <a:sym typeface="Wingdings" pitchFamily="2" charset="2"/>
              </a:rPr>
              <a:t>bug in 3.5.1, switched to module mode in 3.6.0</a:t>
            </a:r>
          </a:p>
          <a:p>
            <a:pPr lvl="1">
              <a:buClr>
                <a:schemeClr val="tx1"/>
              </a:buClr>
              <a:buSzPct val="140000"/>
              <a:buFont typeface="Wingdings" pitchFamily="2" charset="2"/>
              <a:buChar char="§"/>
            </a:pPr>
            <a:r>
              <a:rPr lang="en-US" sz="2000" dirty="0">
                <a:sym typeface="Wingdings" pitchFamily="2" charset="2"/>
              </a:rPr>
              <a:t>Public system install on Summit is version 2.6</a:t>
            </a:r>
          </a:p>
          <a:p>
            <a:pPr>
              <a:buClr>
                <a:schemeClr val="tx1"/>
              </a:buClr>
              <a:buSzPct val="140000"/>
              <a:buFont typeface="Wingdings" pitchFamily="2" charset="2"/>
              <a:buChar char="§"/>
            </a:pPr>
            <a:r>
              <a:rPr lang="en-US" sz="2000" dirty="0">
                <a:sym typeface="Wingdings" pitchFamily="2" charset="2"/>
              </a:rPr>
              <a:t>Build failures – ongoing, &gt; 4 </a:t>
            </a:r>
            <a:r>
              <a:rPr lang="en-US" sz="2000" dirty="0" err="1">
                <a:sym typeface="Wingdings" pitchFamily="2" charset="2"/>
              </a:rPr>
              <a:t>hrs</a:t>
            </a:r>
            <a:endParaRPr lang="en-US" sz="2000" dirty="0">
              <a:sym typeface="Wingdings" pitchFamily="2" charset="2"/>
            </a:endParaRPr>
          </a:p>
          <a:p>
            <a:pPr lvl="1">
              <a:buClr>
                <a:schemeClr val="tx1"/>
              </a:buClr>
              <a:buSzPct val="140000"/>
              <a:buFont typeface="Wingdings" pitchFamily="2" charset="2"/>
              <a:buChar char="§"/>
            </a:pPr>
            <a:r>
              <a:rPr lang="en-US" sz="2000" dirty="0">
                <a:sym typeface="Wingdings" pitchFamily="2" charset="2"/>
              </a:rPr>
              <a:t>Must pass –</a:t>
            </a:r>
            <a:r>
              <a:rPr lang="en-US" sz="2000" dirty="0" err="1">
                <a:sym typeface="Wingdings" pitchFamily="2" charset="2"/>
              </a:rPr>
              <a:t>amd-gpu</a:t>
            </a:r>
            <a:r>
              <a:rPr lang="en-US" sz="2000" dirty="0">
                <a:sym typeface="Wingdings" pitchFamily="2" charset="2"/>
              </a:rPr>
              <a:t>=&lt;identifier&gt; to run</a:t>
            </a:r>
          </a:p>
          <a:p>
            <a:pPr lvl="1">
              <a:buClr>
                <a:schemeClr val="tx1"/>
              </a:buClr>
              <a:buSzPct val="140000"/>
              <a:buFont typeface="Wingdings" pitchFamily="2" charset="2"/>
              <a:buChar char="§"/>
            </a:pPr>
            <a:r>
              <a:rPr lang="en-US" sz="2000" dirty="0">
                <a:sym typeface="Wingdings" pitchFamily="2" charset="2"/>
              </a:rPr>
              <a:t>Conditional compilation directives for </a:t>
            </a:r>
            <a:r>
              <a:rPr lang="en-US" sz="2000" dirty="0" err="1">
                <a:sym typeface="Wingdings" pitchFamily="2" charset="2"/>
              </a:rPr>
              <a:t>Kokkos</a:t>
            </a:r>
            <a:r>
              <a:rPr lang="en-US" sz="2000" dirty="0">
                <a:sym typeface="Wingdings" pitchFamily="2" charset="2"/>
              </a:rPr>
              <a:t>, </a:t>
            </a:r>
            <a:br>
              <a:rPr lang="en-US" sz="2000" dirty="0">
                <a:sym typeface="Wingdings" pitchFamily="2" charset="2"/>
              </a:rPr>
            </a:br>
            <a:r>
              <a:rPr lang="en-US" sz="2000" dirty="0">
                <a:sym typeface="Wingdings" pitchFamily="2" charset="2"/>
              </a:rPr>
              <a:t>CUDA, and OpenMP</a:t>
            </a:r>
          </a:p>
          <a:p>
            <a:pPr>
              <a:buClr>
                <a:schemeClr val="tx1"/>
              </a:buClr>
              <a:buSzPct val="140000"/>
              <a:buFont typeface="Wingdings" pitchFamily="2" charset="2"/>
              <a:buChar char="§"/>
            </a:pPr>
            <a:r>
              <a:rPr lang="en-US" sz="2000" dirty="0">
                <a:sym typeface="Wingdings" pitchFamily="2" charset="2"/>
              </a:rPr>
              <a:t>Performance Testing</a:t>
            </a:r>
          </a:p>
          <a:p>
            <a:pPr lvl="1">
              <a:buClr>
                <a:schemeClr val="tx1"/>
              </a:buClr>
              <a:buSzPct val="140000"/>
              <a:buFont typeface="Wingdings" pitchFamily="2" charset="2"/>
              <a:buChar char="§"/>
            </a:pPr>
            <a:r>
              <a:rPr lang="en-US" sz="2000" dirty="0">
                <a:sym typeface="Wingdings" pitchFamily="2" charset="2"/>
              </a:rPr>
              <a:t>Corona AMD MI50, Corona AMD MI60, </a:t>
            </a:r>
            <a:r>
              <a:rPr lang="en-US" sz="2000" dirty="0" err="1">
                <a:sym typeface="Wingdings" pitchFamily="2" charset="2"/>
              </a:rPr>
              <a:t>AiMOS</a:t>
            </a:r>
            <a:r>
              <a:rPr lang="en-US" sz="2000" dirty="0">
                <a:sym typeface="Wingdings" pitchFamily="2" charset="2"/>
              </a:rPr>
              <a:t> </a:t>
            </a:r>
            <a:br>
              <a:rPr lang="en-US" sz="2000" dirty="0">
                <a:sym typeface="Wingdings" pitchFamily="2" charset="2"/>
              </a:rPr>
            </a:br>
            <a:r>
              <a:rPr lang="en-US" sz="2000" dirty="0">
                <a:sym typeface="Wingdings" pitchFamily="2" charset="2"/>
              </a:rPr>
              <a:t>NVIDIA V100</a:t>
            </a:r>
          </a:p>
          <a:p>
            <a:pPr lvl="1">
              <a:buClr>
                <a:schemeClr val="tx1"/>
              </a:buClr>
              <a:buSzPct val="140000"/>
              <a:buFont typeface="Wingdings" pitchFamily="2" charset="2"/>
              <a:buChar char="§"/>
            </a:pPr>
            <a:r>
              <a:rPr lang="en-US" sz="2000" dirty="0">
                <a:sym typeface="Wingdings" pitchFamily="2" charset="2"/>
              </a:rPr>
              <a:t>Running cases from </a:t>
            </a:r>
            <a:r>
              <a:rPr lang="en-US" sz="2000" dirty="0"/>
              <a:t>Unstructured Grid Adaptation </a:t>
            </a:r>
            <a:br>
              <a:rPr lang="en-US" sz="2000" dirty="0"/>
            </a:br>
            <a:r>
              <a:rPr lang="en-US" sz="2000" dirty="0"/>
              <a:t>Working Group (</a:t>
            </a:r>
            <a:r>
              <a:rPr lang="en-US" sz="2000" dirty="0" err="1"/>
              <a:t>ugawg.github.io</a:t>
            </a:r>
            <a:r>
              <a:rPr lang="en-US" sz="2000" dirty="0"/>
              <a:t>/) – Ibanez, </a:t>
            </a:r>
            <a:r>
              <a:rPr lang="en-US" sz="2000" dirty="0" err="1"/>
              <a:t>Barral</a:t>
            </a:r>
            <a:r>
              <a:rPr lang="en-US" sz="2000" dirty="0"/>
              <a:t>, </a:t>
            </a:r>
            <a:br>
              <a:rPr lang="en-US" sz="2000" dirty="0"/>
            </a:br>
            <a:r>
              <a:rPr lang="en-US" sz="2000" dirty="0" err="1"/>
              <a:t>Krakos</a:t>
            </a:r>
            <a:r>
              <a:rPr lang="en-US" sz="2000" dirty="0"/>
              <a:t>, </a:t>
            </a:r>
            <a:r>
              <a:rPr lang="en-US" sz="2000" dirty="0" err="1"/>
              <a:t>Loseille</a:t>
            </a:r>
            <a:r>
              <a:rPr lang="en-US" sz="2000" dirty="0"/>
              <a:t>, Michal, Park</a:t>
            </a:r>
            <a:endParaRPr lang="en-US" sz="2000" dirty="0">
              <a:sym typeface="Wingdings" pitchFamily="2" charset="2"/>
            </a:endParaRPr>
          </a:p>
          <a:p>
            <a:pPr lvl="1">
              <a:buClr>
                <a:schemeClr val="tx1"/>
              </a:buClr>
              <a:buSzPct val="140000"/>
              <a:buFont typeface="Wingdings" pitchFamily="2" charset="2"/>
              <a:buChar char="§"/>
            </a:pPr>
            <a:endParaRPr lang="en-US" sz="2000" dirty="0">
              <a:sym typeface="Wingdings" pitchFamily="2" charset="2"/>
            </a:endParaRPr>
          </a:p>
        </p:txBody>
      </p:sp>
      <p:sp>
        <p:nvSpPr>
          <p:cNvPr id="2" name="Title 1"/>
          <p:cNvSpPr>
            <a:spLocks noGrp="1"/>
          </p:cNvSpPr>
          <p:nvPr>
            <p:ph type="title"/>
          </p:nvPr>
        </p:nvSpPr>
        <p:spPr/>
        <p:txBody>
          <a:bodyPr/>
          <a:lstStyle/>
          <a:p>
            <a:r>
              <a:rPr lang="en-US" dirty="0" err="1"/>
              <a:t>Omega_h</a:t>
            </a:r>
            <a:r>
              <a:rPr lang="en-US" dirty="0"/>
              <a:t>: AMD HIP Port</a:t>
            </a:r>
          </a:p>
        </p:txBody>
      </p:sp>
      <p:pic>
        <p:nvPicPr>
          <p:cNvPr id="4097" name="Picture 1" descr="page7image50750400">
            <a:extLst>
              <a:ext uri="{FF2B5EF4-FFF2-40B4-BE49-F238E27FC236}">
                <a16:creationId xmlns:a16="http://schemas.microsoft.com/office/drawing/2014/main" id="{042E9685-6A1D-D84A-8A1E-D00E9A94F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133" y="866104"/>
            <a:ext cx="1972471" cy="1898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B7EF5C-9188-1743-828A-D4490FC0BC78}"/>
              </a:ext>
            </a:extLst>
          </p:cNvPr>
          <p:cNvPicPr>
            <a:picLocks noChangeAspect="1"/>
          </p:cNvPicPr>
          <p:nvPr/>
        </p:nvPicPr>
        <p:blipFill>
          <a:blip r:embed="rId3"/>
          <a:stretch>
            <a:fillRect/>
          </a:stretch>
        </p:blipFill>
        <p:spPr>
          <a:xfrm>
            <a:off x="6789420" y="2552950"/>
            <a:ext cx="2354580" cy="1646122"/>
          </a:xfrm>
          <a:prstGeom prst="rect">
            <a:avLst/>
          </a:prstGeom>
        </p:spPr>
      </p:pic>
      <p:sp>
        <p:nvSpPr>
          <p:cNvPr id="8" name="Rectangle 7">
            <a:extLst>
              <a:ext uri="{FF2B5EF4-FFF2-40B4-BE49-F238E27FC236}">
                <a16:creationId xmlns:a16="http://schemas.microsoft.com/office/drawing/2014/main" id="{50E9A892-FB5E-4945-8155-698B72C01647}"/>
              </a:ext>
            </a:extLst>
          </p:cNvPr>
          <p:cNvSpPr/>
          <p:nvPr/>
        </p:nvSpPr>
        <p:spPr>
          <a:xfrm>
            <a:off x="6817432" y="4199072"/>
            <a:ext cx="2326568" cy="1169551"/>
          </a:xfrm>
          <a:prstGeom prst="rect">
            <a:avLst/>
          </a:prstGeom>
        </p:spPr>
        <p:txBody>
          <a:bodyPr wrap="square">
            <a:spAutoFit/>
          </a:bodyPr>
          <a:lstStyle/>
          <a:p>
            <a:r>
              <a:rPr lang="en-US" dirty="0" err="1">
                <a:latin typeface="+mj-lt"/>
              </a:rPr>
              <a:t>Omega_h</a:t>
            </a:r>
            <a:r>
              <a:rPr lang="en-US" dirty="0">
                <a:latin typeface="+mj-lt"/>
              </a:rPr>
              <a:t> adapted mesh (top) and corresponding edge length histogram (bottom) for the linear </a:t>
            </a:r>
            <a:br>
              <a:rPr lang="en-US" dirty="0">
                <a:latin typeface="+mj-lt"/>
              </a:rPr>
            </a:br>
            <a:r>
              <a:rPr lang="en-US" dirty="0">
                <a:latin typeface="+mj-lt"/>
              </a:rPr>
              <a:t>cube metric. [2017, Ibanez]</a:t>
            </a:r>
          </a:p>
        </p:txBody>
      </p:sp>
    </p:spTree>
    <p:extLst>
      <p:ext uri="{BB962C8B-B14F-4D97-AF65-F5344CB8AC3E}">
        <p14:creationId xmlns:p14="http://schemas.microsoft.com/office/powerpoint/2010/main" val="185735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0" y="76200"/>
            <a:ext cx="9144000" cy="495300"/>
          </a:xfrm>
          <a:prstGeom prst="rect">
            <a:avLst/>
          </a:prstGeom>
          <a:noFill/>
          <a:ln>
            <a:noFill/>
          </a:ln>
        </p:spPr>
        <p:txBody>
          <a:bodyPr spcFirstLastPara="1" wrap="square" lIns="90475" tIns="44450" rIns="90475" bIns="44450" anchor="b" anchorCtr="0">
            <a:noAutofit/>
          </a:bodyPr>
          <a:lstStyle/>
          <a:p>
            <a:pPr marL="0" lvl="1" indent="0" algn="l" rtl="0">
              <a:lnSpc>
                <a:spcPct val="100000"/>
              </a:lnSpc>
              <a:spcBef>
                <a:spcPts val="0"/>
              </a:spcBef>
              <a:spcAft>
                <a:spcPts val="0"/>
              </a:spcAft>
              <a:buSzPts val="1400"/>
              <a:buNone/>
            </a:pPr>
            <a:r>
              <a:rPr lang="en"/>
              <a:t>Higher than Quadratic Curved Mesh Adaptation</a:t>
            </a:r>
            <a:endParaRPr/>
          </a:p>
        </p:txBody>
      </p:sp>
      <p:sp>
        <p:nvSpPr>
          <p:cNvPr id="208" name="Google Shape;208;p32"/>
          <p:cNvSpPr txBox="1"/>
          <p:nvPr/>
        </p:nvSpPr>
        <p:spPr>
          <a:xfrm>
            <a:off x="166509" y="758193"/>
            <a:ext cx="8941500" cy="195762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Arial"/>
                <a:ea typeface="Arial"/>
                <a:cs typeface="Arial"/>
                <a:sym typeface="Arial"/>
              </a:rPr>
              <a:t>First step is ability to fix invalid elements caused when inflating geometry</a:t>
            </a:r>
          </a:p>
          <a:p>
            <a:pPr marL="342900" marR="0" lvl="0" indent="-223838" algn="l" rtl="0">
              <a:lnSpc>
                <a:spcPct val="100000"/>
              </a:lnSpc>
              <a:spcBef>
                <a:spcPts val="0"/>
              </a:spcBef>
              <a:spcAft>
                <a:spcPts val="0"/>
              </a:spcAft>
              <a:buClr>
                <a:srgbClr val="000000"/>
              </a:buClr>
              <a:buSzPts val="2400"/>
              <a:buFont typeface="Arial" panose="020B0604020202020204" pitchFamily="34" charset="0"/>
              <a:buChar char="•"/>
            </a:pPr>
            <a:r>
              <a:rPr lang="en" sz="2000" b="0" i="0" u="none" strike="noStrike" cap="none" dirty="0">
                <a:solidFill>
                  <a:srgbClr val="000000"/>
                </a:solidFill>
                <a:latin typeface="Arial"/>
                <a:ea typeface="Arial"/>
                <a:cs typeface="Arial"/>
                <a:sym typeface="Arial"/>
              </a:rPr>
              <a:t>Using Optimization based on entities interior of mesh cavities – focused on cubic entities initially – cost increases quickly with order</a:t>
            </a:r>
            <a:endParaRPr sz="2000" b="0" i="0" u="none" strike="noStrike" cap="none" dirty="0">
              <a:solidFill>
                <a:srgbClr val="000000"/>
              </a:solidFill>
              <a:latin typeface="Arial"/>
              <a:ea typeface="Arial"/>
              <a:cs typeface="Arial"/>
              <a:sym typeface="Arial"/>
            </a:endParaRPr>
          </a:p>
        </p:txBody>
      </p:sp>
      <p:grpSp>
        <p:nvGrpSpPr>
          <p:cNvPr id="210" name="Google Shape;210;p32"/>
          <p:cNvGrpSpPr/>
          <p:nvPr/>
        </p:nvGrpSpPr>
        <p:grpSpPr>
          <a:xfrm>
            <a:off x="185959" y="2401830"/>
            <a:ext cx="8673215" cy="1755697"/>
            <a:chOff x="-122057" y="3237900"/>
            <a:chExt cx="9331055" cy="2085151"/>
          </a:xfrm>
        </p:grpSpPr>
        <p:pic>
          <p:nvPicPr>
            <p:cNvPr id="211" name="Google Shape;211;p32"/>
            <p:cNvPicPr preferRelativeResize="0"/>
            <p:nvPr/>
          </p:nvPicPr>
          <p:blipFill rotWithShape="1">
            <a:blip r:embed="rId3">
              <a:alphaModFix/>
            </a:blip>
            <a:srcRect/>
            <a:stretch/>
          </p:blipFill>
          <p:spPr>
            <a:xfrm>
              <a:off x="2592650" y="3237900"/>
              <a:ext cx="1901824" cy="2085151"/>
            </a:xfrm>
            <a:prstGeom prst="rect">
              <a:avLst/>
            </a:prstGeom>
            <a:noFill/>
            <a:ln>
              <a:noFill/>
            </a:ln>
          </p:spPr>
        </p:pic>
        <p:pic>
          <p:nvPicPr>
            <p:cNvPr id="212" name="Google Shape;212;p32"/>
            <p:cNvPicPr preferRelativeResize="0"/>
            <p:nvPr/>
          </p:nvPicPr>
          <p:blipFill rotWithShape="1">
            <a:blip r:embed="rId4">
              <a:alphaModFix/>
            </a:blip>
            <a:srcRect/>
            <a:stretch/>
          </p:blipFill>
          <p:spPr>
            <a:xfrm>
              <a:off x="5361573" y="3237900"/>
              <a:ext cx="1772849" cy="2008949"/>
            </a:xfrm>
            <a:prstGeom prst="rect">
              <a:avLst/>
            </a:prstGeom>
            <a:noFill/>
            <a:ln>
              <a:noFill/>
            </a:ln>
          </p:spPr>
        </p:pic>
        <p:pic>
          <p:nvPicPr>
            <p:cNvPr id="213" name="Google Shape;213;p32"/>
            <p:cNvPicPr preferRelativeResize="0"/>
            <p:nvPr/>
          </p:nvPicPr>
          <p:blipFill rotWithShape="1">
            <a:blip r:embed="rId5">
              <a:alphaModFix/>
            </a:blip>
            <a:srcRect/>
            <a:stretch/>
          </p:blipFill>
          <p:spPr>
            <a:xfrm>
              <a:off x="7543498" y="3390023"/>
              <a:ext cx="1665500" cy="1557175"/>
            </a:xfrm>
            <a:prstGeom prst="rect">
              <a:avLst/>
            </a:prstGeom>
            <a:noFill/>
            <a:ln>
              <a:noFill/>
            </a:ln>
          </p:spPr>
        </p:pic>
        <p:pic>
          <p:nvPicPr>
            <p:cNvPr id="214" name="Google Shape;214;p32"/>
            <p:cNvPicPr preferRelativeResize="0"/>
            <p:nvPr/>
          </p:nvPicPr>
          <p:blipFill rotWithShape="1">
            <a:blip r:embed="rId6">
              <a:alphaModFix/>
            </a:blip>
            <a:srcRect/>
            <a:stretch/>
          </p:blipFill>
          <p:spPr>
            <a:xfrm>
              <a:off x="-122057" y="3267826"/>
              <a:ext cx="2208165" cy="1875001"/>
            </a:xfrm>
            <a:prstGeom prst="rect">
              <a:avLst/>
            </a:prstGeom>
            <a:noFill/>
            <a:ln>
              <a:noFill/>
            </a:ln>
          </p:spPr>
        </p:pic>
      </p:grpSp>
      <p:grpSp>
        <p:nvGrpSpPr>
          <p:cNvPr id="215" name="Google Shape;215;p32"/>
          <p:cNvGrpSpPr/>
          <p:nvPr/>
        </p:nvGrpSpPr>
        <p:grpSpPr>
          <a:xfrm>
            <a:off x="387675" y="4359453"/>
            <a:ext cx="8313850" cy="509275"/>
            <a:chOff x="387675" y="3138900"/>
            <a:chExt cx="8313850" cy="509275"/>
          </a:xfrm>
        </p:grpSpPr>
        <p:sp>
          <p:nvSpPr>
            <p:cNvPr id="216" name="Google Shape;216;p32"/>
            <p:cNvSpPr txBox="1"/>
            <p:nvPr/>
          </p:nvSpPr>
          <p:spPr>
            <a:xfrm>
              <a:off x="387675" y="3199075"/>
              <a:ext cx="16149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FF"/>
                  </a:solidFill>
                  <a:latin typeface="Arial"/>
                  <a:ea typeface="Arial"/>
                  <a:cs typeface="Arial"/>
                  <a:sym typeface="Arial"/>
                </a:rPr>
                <a:t>Invalid Element</a:t>
              </a:r>
              <a:endParaRPr sz="1400" b="0" i="0" u="none" strike="noStrike" cap="none" dirty="0">
                <a:solidFill>
                  <a:srgbClr val="0000FF"/>
                </a:solidFill>
                <a:latin typeface="Arial"/>
                <a:ea typeface="Arial"/>
                <a:cs typeface="Arial"/>
                <a:sym typeface="Arial"/>
              </a:endParaRPr>
            </a:p>
          </p:txBody>
        </p:sp>
        <p:sp>
          <p:nvSpPr>
            <p:cNvPr id="217" name="Google Shape;217;p32"/>
            <p:cNvSpPr txBox="1"/>
            <p:nvPr/>
          </p:nvSpPr>
          <p:spPr>
            <a:xfrm>
              <a:off x="2685725" y="3199075"/>
              <a:ext cx="23997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Local Cavity of the edge</a:t>
              </a:r>
              <a:endParaRPr sz="1400" b="0" i="0" u="none" strike="noStrike" cap="none">
                <a:solidFill>
                  <a:srgbClr val="0000FF"/>
                </a:solidFill>
                <a:latin typeface="Arial"/>
                <a:ea typeface="Arial"/>
                <a:cs typeface="Arial"/>
                <a:sym typeface="Arial"/>
              </a:endParaRPr>
            </a:p>
          </p:txBody>
        </p:sp>
        <p:sp>
          <p:nvSpPr>
            <p:cNvPr id="218" name="Google Shape;218;p32"/>
            <p:cNvSpPr txBox="1"/>
            <p:nvPr/>
          </p:nvSpPr>
          <p:spPr>
            <a:xfrm>
              <a:off x="5352725" y="3199075"/>
              <a:ext cx="14196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Edge Reshape</a:t>
              </a:r>
              <a:endParaRPr sz="1400" b="0" i="0" u="none" strike="noStrike" cap="none">
                <a:solidFill>
                  <a:srgbClr val="0000FF"/>
                </a:solidFill>
                <a:latin typeface="Arial"/>
                <a:ea typeface="Arial"/>
                <a:cs typeface="Arial"/>
                <a:sym typeface="Arial"/>
              </a:endParaRPr>
            </a:p>
          </p:txBody>
        </p:sp>
        <p:sp>
          <p:nvSpPr>
            <p:cNvPr id="219" name="Google Shape;219;p32"/>
            <p:cNvSpPr txBox="1"/>
            <p:nvPr/>
          </p:nvSpPr>
          <p:spPr>
            <a:xfrm>
              <a:off x="7251025" y="3138900"/>
              <a:ext cx="1450500" cy="4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Valid Element</a:t>
              </a:r>
              <a:endParaRPr sz="1400" b="0" i="0" u="none" strike="noStrike" cap="none">
                <a:solidFill>
                  <a:srgbClr val="0000FF"/>
                </a:solidFill>
                <a:latin typeface="Arial"/>
                <a:ea typeface="Arial"/>
                <a:cs typeface="Arial"/>
                <a:sym typeface="Arial"/>
              </a:endParaRPr>
            </a:p>
          </p:txBody>
        </p:sp>
      </p:grpSp>
      <p:sp>
        <p:nvSpPr>
          <p:cNvPr id="220" name="Google Shape;220;p32"/>
          <p:cNvSpPr txBox="1"/>
          <p:nvPr/>
        </p:nvSpPr>
        <p:spPr>
          <a:xfrm>
            <a:off x="0" y="4638878"/>
            <a:ext cx="2626800" cy="17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Choose the adjacent face to this vertex with the least value of the Jacobian determinant.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Choose the edge of this face adjacent to the invalid vertex based on the decreasing dimension of the model classification for the 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2"/>
          <p:cNvSpPr txBox="1"/>
          <p:nvPr/>
        </p:nvSpPr>
        <p:spPr>
          <a:xfrm>
            <a:off x="2586800" y="4654228"/>
            <a:ext cx="2626800" cy="15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The DOF vector (</a:t>
            </a:r>
            <a:r>
              <a:rPr lang="en" sz="1400" b="0" i="1" u="none" strike="noStrike" cap="none">
                <a:solidFill>
                  <a:srgbClr val="000000"/>
                </a:solidFill>
                <a:latin typeface="Times New Roman"/>
                <a:ea typeface="Times New Roman"/>
                <a:cs typeface="Times New Roman"/>
                <a:sym typeface="Times New Roman"/>
              </a:rPr>
              <a:t>x</a:t>
            </a:r>
            <a:r>
              <a:rPr lang="en" sz="1400" b="0" i="0" u="none" strike="noStrike" cap="none">
                <a:solidFill>
                  <a:srgbClr val="000000"/>
                </a:solidFill>
                <a:latin typeface="Arial"/>
                <a:ea typeface="Arial"/>
                <a:cs typeface="Arial"/>
                <a:sym typeface="Arial"/>
              </a:rPr>
              <a:t>) is the set of all node coordinates of the adjacent entities to this 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r>
              <a:rPr lang="en" sz="1400" b="0" i="1" u="none" strike="noStrike" cap="none">
                <a:solidFill>
                  <a:srgbClr val="000000"/>
                </a:solidFill>
                <a:latin typeface="Times New Roman"/>
                <a:ea typeface="Times New Roman"/>
                <a:cs typeface="Times New Roman"/>
                <a:sym typeface="Times New Roman"/>
              </a:rPr>
              <a:t>x</a:t>
            </a:r>
            <a:r>
              <a:rPr lang="en" sz="1400" b="0" i="1" u="none" strike="noStrike" cap="none" baseline="-25000">
                <a:solidFill>
                  <a:srgbClr val="000000"/>
                </a:solidFill>
                <a:latin typeface="Times New Roman"/>
                <a:ea typeface="Times New Roman"/>
                <a:cs typeface="Times New Roman"/>
                <a:sym typeface="Times New Roman"/>
              </a:rPr>
              <a:t>0</a:t>
            </a:r>
            <a:r>
              <a:rPr lang="en" sz="1400" b="0" i="0" u="none" strike="noStrike" cap="none">
                <a:solidFill>
                  <a:srgbClr val="000000"/>
                </a:solidFill>
                <a:latin typeface="Arial"/>
                <a:ea typeface="Arial"/>
                <a:cs typeface="Arial"/>
                <a:sym typeface="Arial"/>
              </a:rPr>
              <a:t> = {</a:t>
            </a:r>
            <a:r>
              <a:rPr lang="en" sz="1400" b="0" i="1" u="none" strike="noStrike" cap="none">
                <a:solidFill>
                  <a:srgbClr val="000000"/>
                </a:solidFill>
                <a:latin typeface="Times New Roman"/>
                <a:ea typeface="Times New Roman"/>
                <a:cs typeface="Times New Roman"/>
                <a:sym typeface="Times New Roman"/>
              </a:rPr>
              <a:t>X</a:t>
            </a:r>
            <a:r>
              <a:rPr lang="en" sz="1400" b="1" i="1" u="none" strike="noStrike" cap="none" baseline="-25000">
                <a:solidFill>
                  <a:srgbClr val="FF0000"/>
                </a:solidFill>
                <a:latin typeface="Times New Roman"/>
                <a:ea typeface="Times New Roman"/>
                <a:cs typeface="Times New Roman"/>
                <a:sym typeface="Times New Roman"/>
              </a:rPr>
              <a:t>e0</a:t>
            </a:r>
            <a:r>
              <a:rPr lang="en" sz="1400" b="0" i="1" u="none" strike="noStrike" cap="none">
                <a:solidFill>
                  <a:srgbClr val="000000"/>
                </a:solidFill>
                <a:latin typeface="Times New Roman"/>
                <a:ea typeface="Times New Roman"/>
                <a:cs typeface="Times New Roman"/>
                <a:sym typeface="Times New Roman"/>
              </a:rPr>
              <a:t>, X</a:t>
            </a:r>
            <a:r>
              <a:rPr lang="en" sz="1400" b="1" i="1" u="none" strike="noStrike" cap="none" baseline="-25000">
                <a:solidFill>
                  <a:srgbClr val="FF0000"/>
                </a:solidFill>
                <a:latin typeface="Times New Roman"/>
                <a:ea typeface="Times New Roman"/>
                <a:cs typeface="Times New Roman"/>
                <a:sym typeface="Times New Roman"/>
              </a:rPr>
              <a:t>e1</a:t>
            </a:r>
            <a:r>
              <a:rPr lang="en" sz="1400" b="0" i="1" u="none" strike="noStrike" cap="none">
                <a:solidFill>
                  <a:srgbClr val="000000"/>
                </a:solidFill>
                <a:latin typeface="Times New Roman"/>
                <a:ea typeface="Times New Roman"/>
                <a:cs typeface="Times New Roman"/>
                <a:sym typeface="Times New Roman"/>
              </a:rPr>
              <a:t>, X</a:t>
            </a:r>
            <a:r>
              <a:rPr lang="en" sz="1400" b="1" i="1" u="none" strike="noStrike" cap="none" baseline="-25000">
                <a:solidFill>
                  <a:srgbClr val="000000"/>
                </a:solidFill>
                <a:latin typeface="Times New Roman"/>
                <a:ea typeface="Times New Roman"/>
                <a:cs typeface="Times New Roman"/>
                <a:sym typeface="Times New Roman"/>
              </a:rPr>
              <a:t>f0</a:t>
            </a:r>
            <a:r>
              <a:rPr lang="en" sz="1400" b="0" i="1" u="none" strike="noStrike" cap="none">
                <a:solidFill>
                  <a:srgbClr val="000000"/>
                </a:solidFill>
                <a:latin typeface="Times New Roman"/>
                <a:ea typeface="Times New Roman"/>
                <a:cs typeface="Times New Roman"/>
                <a:sym typeface="Times New Roman"/>
              </a:rPr>
              <a:t>, X</a:t>
            </a:r>
            <a:r>
              <a:rPr lang="en" sz="1400" b="1" i="1" u="none" strike="noStrike" cap="none" baseline="-25000">
                <a:solidFill>
                  <a:srgbClr val="0000FF"/>
                </a:solidFill>
                <a:latin typeface="Times New Roman"/>
                <a:ea typeface="Times New Roman"/>
                <a:cs typeface="Times New Roman"/>
                <a:sym typeface="Times New Roman"/>
              </a:rPr>
              <a:t>f1</a:t>
            </a:r>
            <a:r>
              <a:rPr lang="en" sz="1400" b="0" i="1" u="none" strike="noStrike" cap="none">
                <a:solidFill>
                  <a:srgbClr val="000000"/>
                </a:solidFill>
                <a:latin typeface="Times New Roman"/>
                <a:ea typeface="Times New Roman"/>
                <a:cs typeface="Times New Roman"/>
                <a:sym typeface="Times New Roman"/>
              </a:rPr>
              <a:t>, X</a:t>
            </a:r>
            <a:r>
              <a:rPr lang="en" sz="1400" b="1" i="1" u="none" strike="noStrike" cap="none" baseline="-25000">
                <a:solidFill>
                  <a:srgbClr val="9900FF"/>
                </a:solidFill>
                <a:latin typeface="Times New Roman"/>
                <a:ea typeface="Times New Roman"/>
                <a:cs typeface="Times New Roman"/>
                <a:sym typeface="Times New Roman"/>
              </a:rPr>
              <a:t>f2</a:t>
            </a:r>
            <a:r>
              <a:rPr lang="en" sz="1400" b="0" i="1" u="none" strike="noStrike" cap="none">
                <a:solidFill>
                  <a:srgbClr val="000000"/>
                </a:solidFill>
                <a:latin typeface="Times New Roman"/>
                <a:ea typeface="Times New Roman"/>
                <a:cs typeface="Times New Roman"/>
                <a:sym typeface="Times New Roman"/>
              </a:rPr>
              <a:t>, X</a:t>
            </a:r>
            <a:r>
              <a:rPr lang="en" sz="1400" b="1" i="1" u="none" strike="noStrike" cap="none" baseline="-25000">
                <a:solidFill>
                  <a:srgbClr val="000000"/>
                </a:solidFill>
                <a:latin typeface="Times New Roman"/>
                <a:ea typeface="Times New Roman"/>
                <a:cs typeface="Times New Roman"/>
                <a:sym typeface="Times New Roman"/>
              </a:rPr>
              <a:t>f3</a:t>
            </a:r>
            <a:r>
              <a:rPr lang="e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where, </a:t>
            </a:r>
            <a:r>
              <a:rPr lang="en" sz="1400" b="0" i="1" u="none" strike="noStrike" cap="none">
                <a:solidFill>
                  <a:srgbClr val="000000"/>
                </a:solidFill>
                <a:latin typeface="Times New Roman"/>
                <a:ea typeface="Times New Roman"/>
                <a:cs typeface="Times New Roman"/>
                <a:sym typeface="Times New Roman"/>
              </a:rPr>
              <a:t>X</a:t>
            </a:r>
            <a:r>
              <a:rPr lang="en" sz="1400" b="1" i="1" u="none" strike="noStrike" cap="none" baseline="-25000">
                <a:solidFill>
                  <a:srgbClr val="FF0000"/>
                </a:solidFill>
                <a:latin typeface="Times New Roman"/>
                <a:ea typeface="Times New Roman"/>
                <a:cs typeface="Times New Roman"/>
                <a:sym typeface="Times New Roman"/>
              </a:rPr>
              <a:t>e0</a:t>
            </a:r>
            <a:r>
              <a:rPr lang="en" sz="1400" b="0" i="0" u="none" strike="noStrike" cap="none">
                <a:solidFill>
                  <a:srgbClr val="000000"/>
                </a:solidFill>
                <a:latin typeface="Arial"/>
                <a:ea typeface="Arial"/>
                <a:cs typeface="Arial"/>
                <a:sym typeface="Arial"/>
              </a:rPr>
              <a:t> , </a:t>
            </a:r>
            <a:r>
              <a:rPr lang="en" sz="1400" b="0" i="1" u="none" strike="noStrike" cap="none">
                <a:solidFill>
                  <a:schemeClr val="dk1"/>
                </a:solidFill>
                <a:latin typeface="Times New Roman"/>
                <a:ea typeface="Times New Roman"/>
                <a:cs typeface="Times New Roman"/>
                <a:sym typeface="Times New Roman"/>
              </a:rPr>
              <a:t>X</a:t>
            </a:r>
            <a:r>
              <a:rPr lang="en" sz="1400" b="1" i="1" u="none" strike="noStrike" cap="none" baseline="-25000">
                <a:solidFill>
                  <a:srgbClr val="FF0000"/>
                </a:solidFill>
                <a:latin typeface="Times New Roman"/>
                <a:ea typeface="Times New Roman"/>
                <a:cs typeface="Times New Roman"/>
                <a:sym typeface="Times New Roman"/>
              </a:rPr>
              <a:t>e1</a:t>
            </a:r>
            <a:r>
              <a:rPr lang="en" sz="1400" b="0" i="0" u="none" strike="noStrike" cap="none">
                <a:solidFill>
                  <a:srgbClr val="000000"/>
                </a:solidFill>
                <a:latin typeface="Arial"/>
                <a:ea typeface="Arial"/>
                <a:cs typeface="Arial"/>
                <a:sym typeface="Arial"/>
              </a:rPr>
              <a:t> , </a:t>
            </a:r>
            <a:r>
              <a:rPr lang="en" sz="1400" b="0" i="1" u="none" strike="noStrike" cap="none">
                <a:solidFill>
                  <a:schemeClr val="dk1"/>
                </a:solidFill>
                <a:latin typeface="Times New Roman"/>
                <a:ea typeface="Times New Roman"/>
                <a:cs typeface="Times New Roman"/>
                <a:sym typeface="Times New Roman"/>
              </a:rPr>
              <a:t>X</a:t>
            </a:r>
            <a:r>
              <a:rPr lang="en" sz="1400" b="1" i="1" u="none" strike="noStrike" cap="none" baseline="-25000">
                <a:solidFill>
                  <a:schemeClr val="dk1"/>
                </a:solidFill>
                <a:latin typeface="Times New Roman"/>
                <a:ea typeface="Times New Roman"/>
                <a:cs typeface="Times New Roman"/>
                <a:sym typeface="Times New Roman"/>
              </a:rPr>
              <a:t>f0 </a:t>
            </a:r>
            <a:r>
              <a:rPr lang="en" sz="1400" b="0" i="0" u="none" strike="noStrike" cap="none">
                <a:solidFill>
                  <a:srgbClr val="000000"/>
                </a:solidFill>
                <a:latin typeface="Arial"/>
                <a:ea typeface="Arial"/>
                <a:cs typeface="Arial"/>
                <a:sym typeface="Arial"/>
              </a:rPr>
              <a:t>,.. are the physical coordinates of C</a:t>
            </a:r>
            <a:r>
              <a:rPr lang="en" sz="1400" b="0" i="0" u="none" strike="noStrike" cap="none" baseline="-25000">
                <a:solidFill>
                  <a:srgbClr val="000000"/>
                </a:solidFill>
                <a:latin typeface="Arial"/>
                <a:ea typeface="Arial"/>
                <a:cs typeface="Arial"/>
                <a:sym typeface="Arial"/>
              </a:rPr>
              <a:t>2100</a:t>
            </a:r>
            <a:r>
              <a:rPr lang="en" sz="1400" b="0" i="0" u="none" strike="noStrike" cap="none">
                <a:solidFill>
                  <a:srgbClr val="000000"/>
                </a:solidFill>
                <a:latin typeface="Arial"/>
                <a:ea typeface="Arial"/>
                <a:cs typeface="Arial"/>
                <a:sym typeface="Arial"/>
              </a:rPr>
              <a:t>, C</a:t>
            </a:r>
            <a:r>
              <a:rPr lang="en" sz="1400" b="0" i="0" u="none" strike="noStrike" cap="none" baseline="-25000">
                <a:solidFill>
                  <a:srgbClr val="000000"/>
                </a:solidFill>
                <a:latin typeface="Arial"/>
                <a:ea typeface="Arial"/>
                <a:cs typeface="Arial"/>
                <a:sym typeface="Arial"/>
              </a:rPr>
              <a:t>1200</a:t>
            </a:r>
            <a:r>
              <a:rPr lang="en" sz="1400" b="0" i="0" u="none" strike="noStrike" cap="none">
                <a:solidFill>
                  <a:srgbClr val="000000"/>
                </a:solidFill>
                <a:latin typeface="Arial"/>
                <a:ea typeface="Arial"/>
                <a:cs typeface="Arial"/>
                <a:sym typeface="Arial"/>
              </a:rPr>
              <a:t>, C</a:t>
            </a:r>
            <a:r>
              <a:rPr lang="en" sz="1400" b="0" i="0" u="none" strike="noStrike" cap="none" baseline="-25000">
                <a:solidFill>
                  <a:srgbClr val="000000"/>
                </a:solidFill>
                <a:latin typeface="Arial"/>
                <a:ea typeface="Arial"/>
                <a:cs typeface="Arial"/>
                <a:sym typeface="Arial"/>
              </a:rPr>
              <a:t>1101</a:t>
            </a:r>
            <a:r>
              <a:rPr lang="en" sz="1400" b="0" i="0" u="none" strike="noStrike" cap="none">
                <a:solidFill>
                  <a:srgbClr val="000000"/>
                </a:solidFill>
                <a:latin typeface="Arial"/>
                <a:ea typeface="Arial"/>
                <a:cs typeface="Arial"/>
                <a:sym typeface="Arial"/>
              </a:rPr>
              <a:t> and so on..</a:t>
            </a:r>
            <a:endParaRPr sz="1400" b="0" i="0" u="none" strike="noStrike" cap="none">
              <a:solidFill>
                <a:srgbClr val="000000"/>
              </a:solidFill>
              <a:latin typeface="Arial"/>
              <a:ea typeface="Arial"/>
              <a:cs typeface="Arial"/>
              <a:sym typeface="Arial"/>
            </a:endParaRPr>
          </a:p>
        </p:txBody>
      </p:sp>
      <p:sp>
        <p:nvSpPr>
          <p:cNvPr id="222" name="Google Shape;222;p32"/>
          <p:cNvSpPr txBox="1"/>
          <p:nvPr/>
        </p:nvSpPr>
        <p:spPr>
          <a:xfrm>
            <a:off x="5213600" y="4644878"/>
            <a:ext cx="2132400" cy="171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The vector </a:t>
            </a:r>
            <a:r>
              <a:rPr lang="en" sz="1400" b="0" i="1" u="none" strike="noStrike" cap="none">
                <a:solidFill>
                  <a:srgbClr val="000000"/>
                </a:solidFill>
                <a:latin typeface="Times New Roman"/>
                <a:ea typeface="Times New Roman"/>
                <a:cs typeface="Times New Roman"/>
                <a:sym typeface="Times New Roman"/>
              </a:rPr>
              <a:t>x</a:t>
            </a:r>
            <a:r>
              <a:rPr lang="en" sz="1400" b="0" i="1" u="none" strike="noStrike" cap="none" baseline="-25000">
                <a:solidFill>
                  <a:srgbClr val="000000"/>
                </a:solidFill>
                <a:latin typeface="Times New Roman"/>
                <a:ea typeface="Times New Roman"/>
                <a:cs typeface="Times New Roman"/>
                <a:sym typeface="Times New Roman"/>
              </a:rPr>
              <a:t>0</a:t>
            </a:r>
            <a:r>
              <a:rPr lang="en" sz="1400" b="0" i="0" u="none" strike="noStrike" cap="none">
                <a:solidFill>
                  <a:srgbClr val="000000"/>
                </a:solidFill>
                <a:latin typeface="Arial"/>
                <a:ea typeface="Arial"/>
                <a:cs typeface="Arial"/>
                <a:sym typeface="Arial"/>
              </a:rPr>
              <a:t> is the input to the optimizer.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Optimizer returns </a:t>
            </a:r>
            <a:r>
              <a:rPr lang="en" sz="1400" b="0" i="1" u="none" strike="noStrike" cap="none">
                <a:solidFill>
                  <a:srgbClr val="000000"/>
                </a:solidFill>
                <a:latin typeface="Times New Roman"/>
                <a:ea typeface="Times New Roman"/>
                <a:cs typeface="Times New Roman"/>
                <a:sym typeface="Times New Roman"/>
              </a:rPr>
              <a:t>x</a:t>
            </a:r>
            <a:r>
              <a:rPr lang="en" sz="1400" b="0" i="1" u="none" strike="noStrike" cap="none" baseline="-25000">
                <a:solidFill>
                  <a:srgbClr val="000000"/>
                </a:solidFill>
                <a:latin typeface="Times New Roman"/>
                <a:ea typeface="Times New Roman"/>
                <a:cs typeface="Times New Roman"/>
                <a:sym typeface="Times New Roman"/>
              </a:rPr>
              <a:t>new</a:t>
            </a:r>
            <a:endParaRPr sz="1400" b="0" i="1" u="none" strike="noStrike" cap="none" baseline="-2500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which is the set of new coordinates of all adjacent entities to this edge.</a:t>
            </a:r>
            <a:endParaRPr sz="1400" b="0" i="0" u="none" strike="noStrike" cap="none">
              <a:solidFill>
                <a:srgbClr val="000000"/>
              </a:solidFill>
              <a:latin typeface="Arial"/>
              <a:ea typeface="Arial"/>
              <a:cs typeface="Arial"/>
              <a:sym typeface="Arial"/>
            </a:endParaRPr>
          </a:p>
        </p:txBody>
      </p:sp>
      <p:sp>
        <p:nvSpPr>
          <p:cNvPr id="223" name="Google Shape;223;p32"/>
          <p:cNvSpPr txBox="1"/>
          <p:nvPr/>
        </p:nvSpPr>
        <p:spPr>
          <a:xfrm>
            <a:off x="7299150" y="4594753"/>
            <a:ext cx="1698900" cy="109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 - Accept </a:t>
            </a:r>
            <a:r>
              <a:rPr lang="en" sz="1400" b="0" i="1" u="none" strike="noStrike" cap="none">
                <a:solidFill>
                  <a:schemeClr val="dk1"/>
                </a:solidFill>
                <a:latin typeface="Times New Roman"/>
                <a:ea typeface="Times New Roman"/>
                <a:cs typeface="Times New Roman"/>
                <a:sym typeface="Times New Roman"/>
              </a:rPr>
              <a:t>x</a:t>
            </a:r>
            <a:r>
              <a:rPr lang="en" sz="1400" b="0" i="1" u="none" strike="noStrike" cap="none" baseline="-25000">
                <a:solidFill>
                  <a:schemeClr val="dk1"/>
                </a:solidFill>
                <a:latin typeface="Times New Roman"/>
                <a:ea typeface="Times New Roman"/>
                <a:cs typeface="Times New Roman"/>
                <a:sym typeface="Times New Roman"/>
              </a:rPr>
              <a:t>new</a:t>
            </a:r>
            <a:r>
              <a:rPr lang="en" sz="1400" b="0" i="0" u="none" strike="noStrike" cap="none">
                <a:solidFill>
                  <a:schemeClr val="dk1"/>
                </a:solidFill>
                <a:latin typeface="Arial"/>
                <a:ea typeface="Arial"/>
                <a:cs typeface="Arial"/>
                <a:sym typeface="Arial"/>
              </a:rPr>
              <a:t> only if all elements constituting the cavity are valid.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2222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body" idx="1"/>
          </p:nvPr>
        </p:nvSpPr>
        <p:spPr>
          <a:xfrm>
            <a:off x="-25" y="931803"/>
            <a:ext cx="8991600" cy="2758800"/>
          </a:xfrm>
          <a:prstGeom prst="rect">
            <a:avLst/>
          </a:prstGeom>
        </p:spPr>
        <p:txBody>
          <a:bodyPr spcFirstLastPara="1" wrap="square" lIns="90475" tIns="44450" rIns="90475" bIns="44450" anchor="t" anchorCtr="0">
            <a:noAutofit/>
          </a:bodyPr>
          <a:lstStyle/>
          <a:p>
            <a:pPr marL="0" lvl="0" indent="0">
              <a:spcBef>
                <a:spcPts val="0"/>
              </a:spcBef>
              <a:buClr>
                <a:srgbClr val="000000"/>
              </a:buClr>
              <a:buSzPts val="2400"/>
              <a:buNone/>
            </a:pPr>
            <a:r>
              <a:rPr lang="en-US" sz="2000" dirty="0">
                <a:solidFill>
                  <a:srgbClr val="000000"/>
                </a:solidFill>
              </a:rPr>
              <a:t>First step is ability to fix invalid elements caused when inflating geometry</a:t>
            </a:r>
          </a:p>
          <a:p>
            <a:pPr marL="342900" lvl="0" indent="-223838">
              <a:spcBef>
                <a:spcPts val="0"/>
              </a:spcBef>
              <a:buClr>
                <a:srgbClr val="000000"/>
              </a:buClr>
              <a:buSzPts val="2400"/>
              <a:buFont typeface="Arial" panose="020B0604020202020204" pitchFamily="34" charset="0"/>
              <a:buChar char="•"/>
            </a:pPr>
            <a:r>
              <a:rPr lang="en" sz="2000" dirty="0"/>
              <a:t>Optimization based reshape routines that penalizes small values of Jacobian determinant </a:t>
            </a:r>
            <a:r>
              <a:rPr lang="en-US" sz="2000" dirty="0">
                <a:solidFill>
                  <a:srgbClr val="000000"/>
                </a:solidFill>
              </a:rPr>
              <a:t>with order</a:t>
            </a:r>
            <a:endParaRPr lang="en-US" dirty="0">
              <a:solidFill>
                <a:srgbClr val="000000"/>
              </a:solidFill>
            </a:endParaRPr>
          </a:p>
          <a:p>
            <a:pPr marL="574675" lvl="0" indent="-238125">
              <a:spcBef>
                <a:spcPts val="0"/>
              </a:spcBef>
              <a:buClr>
                <a:srgbClr val="000000"/>
              </a:buClr>
              <a:buSzPts val="2400"/>
              <a:buFont typeface="Arial" panose="020B0604020202020204" pitchFamily="34" charset="0"/>
              <a:buChar char="•"/>
            </a:pPr>
            <a:r>
              <a:rPr lang="en" sz="1800" dirty="0"/>
              <a:t>Face Reshape: computationally cheaper than other reshape routines.</a:t>
            </a:r>
          </a:p>
          <a:p>
            <a:pPr marL="574675" lvl="0" indent="-238125">
              <a:spcBef>
                <a:spcPts val="0"/>
              </a:spcBef>
              <a:buClr>
                <a:srgbClr val="000000"/>
              </a:buClr>
              <a:buSzPts val="2400"/>
              <a:buFont typeface="Arial" panose="020B0604020202020204" pitchFamily="34" charset="0"/>
              <a:buChar char="•"/>
            </a:pPr>
            <a:r>
              <a:rPr lang="en" sz="1800" dirty="0"/>
              <a:t>Edge Reshape</a:t>
            </a:r>
          </a:p>
          <a:p>
            <a:pPr marL="342900" lvl="0" indent="-238125">
              <a:spcBef>
                <a:spcPts val="0"/>
              </a:spcBef>
              <a:buClr>
                <a:srgbClr val="000000"/>
              </a:buClr>
              <a:buSzPts val="2400"/>
              <a:buFont typeface="Arial" panose="020B0604020202020204" pitchFamily="34" charset="0"/>
              <a:buChar char="•"/>
            </a:pPr>
            <a:r>
              <a:rPr lang="en" sz="1800" dirty="0"/>
              <a:t>Given an invalid mesh, an ordered list of face and edge entities is generated such that the reshape operators are tried in the most efficient manner (i.e. in terms of success rate and avoiding redundant reshapes).</a:t>
            </a:r>
            <a:endParaRPr dirty="0"/>
          </a:p>
        </p:txBody>
      </p:sp>
      <p:sp>
        <p:nvSpPr>
          <p:cNvPr id="248" name="Google Shape;248;p35"/>
          <p:cNvSpPr txBox="1">
            <a:spLocks noGrp="1"/>
          </p:cNvSpPr>
          <p:nvPr>
            <p:ph type="title"/>
          </p:nvPr>
        </p:nvSpPr>
        <p:spPr>
          <a:xfrm>
            <a:off x="0" y="76200"/>
            <a:ext cx="9144000" cy="495300"/>
          </a:xfrm>
          <a:prstGeom prst="rect">
            <a:avLst/>
          </a:prstGeom>
        </p:spPr>
        <p:txBody>
          <a:bodyPr spcFirstLastPara="1" wrap="square" lIns="90475" tIns="44450" rIns="90475" bIns="44450" anchor="b" anchorCtr="0">
            <a:noAutofit/>
          </a:bodyPr>
          <a:lstStyle/>
          <a:p>
            <a:pPr marL="0" lvl="1" indent="0" algn="ctr" rtl="0">
              <a:spcBef>
                <a:spcPts val="0"/>
              </a:spcBef>
              <a:spcAft>
                <a:spcPts val="0"/>
              </a:spcAft>
              <a:buNone/>
            </a:pPr>
            <a:r>
              <a:rPr lang="en" b="0"/>
              <a:t>Higher than Quadratic Curved Mesh Adaptation</a:t>
            </a:r>
            <a:endParaRPr/>
          </a:p>
        </p:txBody>
      </p:sp>
      <p:graphicFrame>
        <p:nvGraphicFramePr>
          <p:cNvPr id="249" name="Google Shape;249;p35"/>
          <p:cNvGraphicFramePr/>
          <p:nvPr/>
        </p:nvGraphicFramePr>
        <p:xfrm>
          <a:off x="72200" y="3809250"/>
          <a:ext cx="5085350" cy="2813710"/>
        </p:xfrm>
        <a:graphic>
          <a:graphicData uri="http://schemas.openxmlformats.org/drawingml/2006/table">
            <a:tbl>
              <a:tblPr>
                <a:noFill/>
              </a:tblPr>
              <a:tblGrid>
                <a:gridCol w="2920125">
                  <a:extLst>
                    <a:ext uri="{9D8B030D-6E8A-4147-A177-3AD203B41FA5}">
                      <a16:colId xmlns:a16="http://schemas.microsoft.com/office/drawing/2014/main" val="20000"/>
                    </a:ext>
                  </a:extLst>
                </a:gridCol>
                <a:gridCol w="2165225">
                  <a:extLst>
                    <a:ext uri="{9D8B030D-6E8A-4147-A177-3AD203B41FA5}">
                      <a16:colId xmlns:a16="http://schemas.microsoft.com/office/drawing/2014/main" val="20001"/>
                    </a:ext>
                  </a:extLst>
                </a:gridCol>
              </a:tblGrid>
              <a:tr h="284775">
                <a:tc>
                  <a:txBody>
                    <a:bodyPr/>
                    <a:lstStyle/>
                    <a:p>
                      <a:pPr marL="0" lvl="0" indent="0" algn="ctr" rtl="0">
                        <a:spcBef>
                          <a:spcPts val="0"/>
                        </a:spcBef>
                        <a:spcAft>
                          <a:spcPts val="0"/>
                        </a:spcAft>
                        <a:buNone/>
                      </a:pPr>
                      <a:r>
                        <a:rPr lang="en"/>
                        <a:t>An invalid Element after inflation</a:t>
                      </a:r>
                      <a:endParaRPr/>
                    </a:p>
                  </a:txBody>
                  <a:tcPr marL="91425" marR="91425" marT="91425" marB="91425"/>
                </a:tc>
                <a:tc>
                  <a:txBody>
                    <a:bodyPr/>
                    <a:lstStyle/>
                    <a:p>
                      <a:pPr marL="0" lvl="0" indent="0" algn="ctr" rtl="0">
                        <a:spcBef>
                          <a:spcPts val="0"/>
                        </a:spcBef>
                        <a:spcAft>
                          <a:spcPts val="0"/>
                        </a:spcAft>
                        <a:buNone/>
                      </a:pPr>
                      <a:r>
                        <a:rPr lang="en"/>
                        <a:t>Invalidity and Fix</a:t>
                      </a:r>
                      <a:endParaRPr/>
                    </a:p>
                  </a:txBody>
                  <a:tcPr marL="91425" marR="91425" marT="91425" marB="91425"/>
                </a:tc>
                <a:extLst>
                  <a:ext uri="{0D108BD9-81ED-4DB2-BD59-A6C34878D82A}">
                    <a16:rowId xmlns:a16="http://schemas.microsoft.com/office/drawing/2014/main" val="10000"/>
                  </a:ext>
                </a:extLst>
              </a:tr>
              <a:tr h="2417500">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sz="1100">
                          <a:solidFill>
                            <a:schemeClr val="dk1"/>
                          </a:solidFill>
                        </a:rPr>
                        <a:t>Invalid entities: 2 faces (top and bottom) + All adjacent edges to e1 + both bounding vertices of e1</a:t>
                      </a:r>
                      <a:endParaRPr sz="1100">
                        <a:solidFill>
                          <a:schemeClr val="dk1"/>
                        </a:solidFill>
                      </a:endParaRPr>
                    </a:p>
                    <a:p>
                      <a:pPr marL="0" lvl="0" indent="0" algn="ctr" rtl="0">
                        <a:spcBef>
                          <a:spcPts val="0"/>
                        </a:spcBef>
                        <a:spcAft>
                          <a:spcPts val="0"/>
                        </a:spcAft>
                        <a:buNone/>
                      </a:pPr>
                      <a:endParaRPr sz="1100">
                        <a:solidFill>
                          <a:schemeClr val="dk1"/>
                        </a:solidFill>
                      </a:endParaRPr>
                    </a:p>
                    <a:p>
                      <a:pPr marL="0" lvl="0" indent="0" algn="ctr" rtl="0">
                        <a:spcBef>
                          <a:spcPts val="0"/>
                        </a:spcBef>
                        <a:spcAft>
                          <a:spcPts val="0"/>
                        </a:spcAft>
                        <a:buNone/>
                      </a:pPr>
                      <a:r>
                        <a:rPr lang="en" sz="1100">
                          <a:solidFill>
                            <a:schemeClr val="dk1"/>
                          </a:solidFill>
                        </a:rPr>
                        <a:t>Fix: Entity list for reshape </a:t>
                      </a:r>
                      <a:endParaRPr sz="1100">
                        <a:solidFill>
                          <a:schemeClr val="dk1"/>
                        </a:solidFill>
                      </a:endParaRPr>
                    </a:p>
                    <a:p>
                      <a:pPr marL="0" lvl="0" indent="0" algn="ctr" rtl="0">
                        <a:spcBef>
                          <a:spcPts val="0"/>
                        </a:spcBef>
                        <a:spcAft>
                          <a:spcPts val="0"/>
                        </a:spcAft>
                        <a:buClr>
                          <a:schemeClr val="dk1"/>
                        </a:buClr>
                        <a:buSzPts val="1100"/>
                        <a:buFont typeface="Arial"/>
                        <a:buNone/>
                      </a:pPr>
                      <a:r>
                        <a:rPr lang="en" sz="1100">
                          <a:solidFill>
                            <a:schemeClr val="dk1"/>
                          </a:solidFill>
                        </a:rPr>
                        <a:t>{ f2, e0, e4, e5, e2} </a:t>
                      </a:r>
                      <a:endParaRPr sz="110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250" name="Google Shape;250;p35"/>
          <p:cNvPicPr preferRelativeResize="0"/>
          <p:nvPr/>
        </p:nvPicPr>
        <p:blipFill>
          <a:blip r:embed="rId3">
            <a:alphaModFix/>
          </a:blip>
          <a:stretch>
            <a:fillRect/>
          </a:stretch>
        </p:blipFill>
        <p:spPr>
          <a:xfrm>
            <a:off x="121500" y="4251150"/>
            <a:ext cx="2848750" cy="2335025"/>
          </a:xfrm>
          <a:prstGeom prst="rect">
            <a:avLst/>
          </a:prstGeom>
          <a:noFill/>
          <a:ln>
            <a:noFill/>
          </a:ln>
        </p:spPr>
      </p:pic>
      <p:grpSp>
        <p:nvGrpSpPr>
          <p:cNvPr id="251" name="Google Shape;251;p35"/>
          <p:cNvGrpSpPr/>
          <p:nvPr/>
        </p:nvGrpSpPr>
        <p:grpSpPr>
          <a:xfrm>
            <a:off x="5157550" y="4190250"/>
            <a:ext cx="3834049" cy="2346750"/>
            <a:chOff x="5157550" y="4190250"/>
            <a:chExt cx="3834049" cy="2346750"/>
          </a:xfrm>
        </p:grpSpPr>
        <p:pic>
          <p:nvPicPr>
            <p:cNvPr id="252" name="Google Shape;252;p35"/>
            <p:cNvPicPr preferRelativeResize="0"/>
            <p:nvPr/>
          </p:nvPicPr>
          <p:blipFill>
            <a:blip r:embed="rId4">
              <a:alphaModFix/>
            </a:blip>
            <a:stretch>
              <a:fillRect/>
            </a:stretch>
          </p:blipFill>
          <p:spPr>
            <a:xfrm>
              <a:off x="5157550" y="4190250"/>
              <a:ext cx="3834049" cy="1735947"/>
            </a:xfrm>
            <a:prstGeom prst="rect">
              <a:avLst/>
            </a:prstGeom>
            <a:noFill/>
            <a:ln>
              <a:noFill/>
            </a:ln>
          </p:spPr>
        </p:pic>
        <p:sp>
          <p:nvSpPr>
            <p:cNvPr id="253" name="Google Shape;253;p35"/>
            <p:cNvSpPr txBox="1"/>
            <p:nvPr/>
          </p:nvSpPr>
          <p:spPr>
            <a:xfrm>
              <a:off x="5366075" y="5791200"/>
              <a:ext cx="3625500" cy="7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Cubic Mesh after inflation (left); after fixing invalidities(right); highlighted elements are invalid.</a:t>
              </a:r>
              <a:endParaRPr/>
            </a:p>
          </p:txBody>
        </p:sp>
      </p:grpSp>
    </p:spTree>
    <p:extLst>
      <p:ext uri="{BB962C8B-B14F-4D97-AF65-F5344CB8AC3E}">
        <p14:creationId xmlns:p14="http://schemas.microsoft.com/office/powerpoint/2010/main" val="378113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0" y="76200"/>
            <a:ext cx="9144000" cy="495300"/>
          </a:xfrm>
          <a:prstGeom prst="rect">
            <a:avLst/>
          </a:prstGeom>
        </p:spPr>
        <p:txBody>
          <a:bodyPr spcFirstLastPara="1" wrap="square" lIns="90475" tIns="44450" rIns="90475" bIns="44450" anchor="b" anchorCtr="0">
            <a:noAutofit/>
          </a:bodyPr>
          <a:lstStyle/>
          <a:p>
            <a:pPr marL="0" lvl="1" indent="0" algn="l" rtl="0">
              <a:spcBef>
                <a:spcPts val="0"/>
              </a:spcBef>
              <a:spcAft>
                <a:spcPts val="0"/>
              </a:spcAft>
              <a:buNone/>
            </a:pPr>
            <a:r>
              <a:rPr lang="en"/>
              <a:t>Higher than Quadratic Curved Mesh Adaptation</a:t>
            </a:r>
            <a:endParaRPr/>
          </a:p>
        </p:txBody>
      </p:sp>
      <p:grpSp>
        <p:nvGrpSpPr>
          <p:cNvPr id="259" name="Google Shape;259;p36"/>
          <p:cNvGrpSpPr/>
          <p:nvPr/>
        </p:nvGrpSpPr>
        <p:grpSpPr>
          <a:xfrm>
            <a:off x="1277388" y="833641"/>
            <a:ext cx="7943799" cy="5924852"/>
            <a:chOff x="972588" y="833641"/>
            <a:chExt cx="7943799" cy="5924852"/>
          </a:xfrm>
        </p:grpSpPr>
        <p:pic>
          <p:nvPicPr>
            <p:cNvPr id="260" name="Google Shape;260;p36"/>
            <p:cNvPicPr preferRelativeResize="0"/>
            <p:nvPr/>
          </p:nvPicPr>
          <p:blipFill>
            <a:blip r:embed="rId3">
              <a:alphaModFix/>
            </a:blip>
            <a:stretch>
              <a:fillRect/>
            </a:stretch>
          </p:blipFill>
          <p:spPr>
            <a:xfrm>
              <a:off x="5001100" y="4107450"/>
              <a:ext cx="3773999" cy="2531035"/>
            </a:xfrm>
            <a:prstGeom prst="rect">
              <a:avLst/>
            </a:prstGeom>
            <a:noFill/>
            <a:ln>
              <a:noFill/>
            </a:ln>
          </p:spPr>
        </p:pic>
        <p:pic>
          <p:nvPicPr>
            <p:cNvPr id="261" name="Google Shape;261;p36"/>
            <p:cNvPicPr preferRelativeResize="0"/>
            <p:nvPr/>
          </p:nvPicPr>
          <p:blipFill>
            <a:blip r:embed="rId4">
              <a:alphaModFix/>
            </a:blip>
            <a:stretch>
              <a:fillRect/>
            </a:stretch>
          </p:blipFill>
          <p:spPr>
            <a:xfrm>
              <a:off x="972588" y="3987425"/>
              <a:ext cx="3854099" cy="2771068"/>
            </a:xfrm>
            <a:prstGeom prst="rect">
              <a:avLst/>
            </a:prstGeom>
            <a:noFill/>
            <a:ln>
              <a:noFill/>
            </a:ln>
          </p:spPr>
        </p:pic>
        <p:pic>
          <p:nvPicPr>
            <p:cNvPr id="262" name="Google Shape;262;p36"/>
            <p:cNvPicPr preferRelativeResize="0"/>
            <p:nvPr/>
          </p:nvPicPr>
          <p:blipFill>
            <a:blip r:embed="rId5">
              <a:alphaModFix/>
            </a:blip>
            <a:stretch>
              <a:fillRect/>
            </a:stretch>
          </p:blipFill>
          <p:spPr>
            <a:xfrm>
              <a:off x="2151574" y="998249"/>
              <a:ext cx="3545274" cy="3109201"/>
            </a:xfrm>
            <a:prstGeom prst="rect">
              <a:avLst/>
            </a:prstGeom>
            <a:noFill/>
            <a:ln>
              <a:noFill/>
            </a:ln>
          </p:spPr>
        </p:pic>
        <p:pic>
          <p:nvPicPr>
            <p:cNvPr id="263" name="Google Shape;263;p36"/>
            <p:cNvPicPr preferRelativeResize="0"/>
            <p:nvPr/>
          </p:nvPicPr>
          <p:blipFill>
            <a:blip r:embed="rId6">
              <a:alphaModFix/>
            </a:blip>
            <a:stretch>
              <a:fillRect/>
            </a:stretch>
          </p:blipFill>
          <p:spPr>
            <a:xfrm>
              <a:off x="5555561" y="833641"/>
              <a:ext cx="3360826" cy="3220176"/>
            </a:xfrm>
            <a:prstGeom prst="rect">
              <a:avLst/>
            </a:prstGeom>
            <a:noFill/>
            <a:ln>
              <a:noFill/>
            </a:ln>
          </p:spPr>
        </p:pic>
      </p:grpSp>
      <p:sp>
        <p:nvSpPr>
          <p:cNvPr id="264" name="Google Shape;264;p36"/>
          <p:cNvSpPr txBox="1"/>
          <p:nvPr/>
        </p:nvSpPr>
        <p:spPr>
          <a:xfrm>
            <a:off x="0" y="685800"/>
            <a:ext cx="2334000" cy="8421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 sz="2000">
                <a:solidFill>
                  <a:schemeClr val="dk1"/>
                </a:solidFill>
              </a:rPr>
              <a:t>RF antenna case</a:t>
            </a:r>
            <a:endParaRPr sz="2000">
              <a:solidFill>
                <a:schemeClr val="dk1"/>
              </a:solidFill>
            </a:endParaRPr>
          </a:p>
          <a:p>
            <a:pPr marL="0" lvl="0" indent="0" algn="l" rtl="0">
              <a:spcBef>
                <a:spcPts val="360"/>
              </a:spcBef>
              <a:spcAft>
                <a:spcPts val="0"/>
              </a:spcAft>
              <a:buNone/>
            </a:pPr>
            <a:r>
              <a:rPr lang="en" sz="2000">
                <a:solidFill>
                  <a:schemeClr val="dk1"/>
                </a:solidFill>
              </a:rPr>
              <a:t>Cubic Mesh:</a:t>
            </a:r>
            <a:endParaRPr sz="1000"/>
          </a:p>
        </p:txBody>
      </p:sp>
      <p:sp>
        <p:nvSpPr>
          <p:cNvPr id="265" name="Google Shape;265;p36"/>
          <p:cNvSpPr txBox="1"/>
          <p:nvPr/>
        </p:nvSpPr>
        <p:spPr>
          <a:xfrm>
            <a:off x="122374" y="1527900"/>
            <a:ext cx="2435295" cy="26331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Highlighted elements are invalid.</a:t>
            </a:r>
            <a:endParaRPr sz="1600" dirty="0"/>
          </a:p>
          <a:p>
            <a:pPr marL="0" lvl="0" indent="0" algn="l" rtl="0">
              <a:spcBef>
                <a:spcPts val="0"/>
              </a:spcBef>
              <a:spcAft>
                <a:spcPts val="0"/>
              </a:spcAft>
              <a:buNone/>
            </a:pPr>
            <a:endParaRPr sz="800" dirty="0"/>
          </a:p>
          <a:p>
            <a:pPr marL="0" lvl="0" indent="0" algn="l" rtl="0">
              <a:spcBef>
                <a:spcPts val="0"/>
              </a:spcBef>
              <a:spcAft>
                <a:spcPts val="0"/>
              </a:spcAft>
              <a:buNone/>
            </a:pPr>
            <a:r>
              <a:rPr lang="en" sz="1600" dirty="0"/>
              <a:t>Left: Mesh after inflation, but before reshaping of interior entities (still 1 invalid element in upper example – working on that)</a:t>
            </a:r>
            <a:endParaRPr sz="1600" dirty="0"/>
          </a:p>
          <a:p>
            <a:pPr marL="0" lvl="0" indent="0" algn="l" rtl="0">
              <a:spcBef>
                <a:spcPts val="0"/>
              </a:spcBef>
              <a:spcAft>
                <a:spcPts val="0"/>
              </a:spcAft>
              <a:buNone/>
            </a:pPr>
            <a:endParaRPr sz="800" dirty="0"/>
          </a:p>
          <a:p>
            <a:pPr marL="0" lvl="0" indent="0" algn="l" rtl="0">
              <a:spcBef>
                <a:spcPts val="0"/>
              </a:spcBef>
              <a:spcAft>
                <a:spcPts val="0"/>
              </a:spcAft>
              <a:buNone/>
            </a:pPr>
            <a:r>
              <a:rPr lang="en" sz="1600" dirty="0"/>
              <a:t>Right: Mesh after interior entity reshape </a:t>
            </a:r>
            <a:endParaRPr sz="1600" dirty="0"/>
          </a:p>
        </p:txBody>
      </p:sp>
      <p:sp>
        <p:nvSpPr>
          <p:cNvPr id="266" name="Google Shape;266;p36"/>
          <p:cNvSpPr txBox="1"/>
          <p:nvPr/>
        </p:nvSpPr>
        <p:spPr>
          <a:xfrm>
            <a:off x="8149400" y="3489000"/>
            <a:ext cx="657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Fig. 1</a:t>
            </a:r>
            <a:endParaRPr/>
          </a:p>
        </p:txBody>
      </p:sp>
      <p:sp>
        <p:nvSpPr>
          <p:cNvPr id="267" name="Google Shape;267;p36"/>
          <p:cNvSpPr txBox="1"/>
          <p:nvPr/>
        </p:nvSpPr>
        <p:spPr>
          <a:xfrm>
            <a:off x="8225600" y="6156000"/>
            <a:ext cx="6576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Fig. 2</a:t>
            </a:r>
            <a:endParaRPr/>
          </a:p>
        </p:txBody>
      </p:sp>
    </p:spTree>
    <p:extLst>
      <p:ext uri="{BB962C8B-B14F-4D97-AF65-F5344CB8AC3E}">
        <p14:creationId xmlns:p14="http://schemas.microsoft.com/office/powerpoint/2010/main" val="237880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0"/>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a:t>Error Estimation For Time Harmonic Maxwell’s Equations</a:t>
            </a:r>
            <a:endParaRPr/>
          </a:p>
        </p:txBody>
      </p:sp>
      <p:sp>
        <p:nvSpPr>
          <p:cNvPr id="375" name="Google Shape;375;p30"/>
          <p:cNvSpPr txBox="1"/>
          <p:nvPr/>
        </p:nvSpPr>
        <p:spPr>
          <a:xfrm>
            <a:off x="10250" y="943700"/>
            <a:ext cx="8676600" cy="202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dirty="0"/>
              <a:t>Estimation of the Discretization Error:</a:t>
            </a:r>
            <a:endParaRPr sz="1800" dirty="0"/>
          </a:p>
          <a:p>
            <a:pPr marL="457200" lvl="0" indent="-342900" algn="l" rtl="0">
              <a:lnSpc>
                <a:spcPct val="115000"/>
              </a:lnSpc>
              <a:spcBef>
                <a:spcPts val="0"/>
              </a:spcBef>
              <a:spcAft>
                <a:spcPts val="0"/>
              </a:spcAft>
              <a:buSzPts val="1800"/>
              <a:buChar char="●"/>
            </a:pPr>
            <a:r>
              <a:rPr lang="en-US" sz="1800" dirty="0">
                <a:solidFill>
                  <a:srgbClr val="980000"/>
                </a:solidFill>
              </a:rPr>
              <a:t>Explicit Methods</a:t>
            </a:r>
            <a:r>
              <a:rPr lang="en-US" sz="1800" dirty="0"/>
              <a:t>:   these are </a:t>
            </a:r>
            <a:r>
              <a:rPr lang="en-US" sz="1800" b="1" i="1" dirty="0"/>
              <a:t>more efficient computationally</a:t>
            </a:r>
            <a:r>
              <a:rPr lang="en-US" sz="1800" dirty="0"/>
              <a:t>, and they are known to result in </a:t>
            </a:r>
            <a:r>
              <a:rPr lang="en-US" sz="1800" b="1" i="1" dirty="0"/>
              <a:t>less accurate</a:t>
            </a:r>
            <a:r>
              <a:rPr lang="en-US" sz="1800" dirty="0"/>
              <a:t> estimates for the error</a:t>
            </a:r>
            <a:endParaRPr sz="1800" dirty="0"/>
          </a:p>
          <a:p>
            <a:pPr marL="457200" lvl="0" indent="-342900" algn="l" rtl="0">
              <a:lnSpc>
                <a:spcPct val="115000"/>
              </a:lnSpc>
              <a:spcBef>
                <a:spcPts val="0"/>
              </a:spcBef>
              <a:spcAft>
                <a:spcPts val="0"/>
              </a:spcAft>
              <a:buSzPts val="1800"/>
              <a:buChar char="●"/>
            </a:pPr>
            <a:r>
              <a:rPr lang="en-US" sz="1800" b="1" dirty="0">
                <a:solidFill>
                  <a:srgbClr val="980000"/>
                </a:solidFill>
              </a:rPr>
              <a:t>Implicit Methods</a:t>
            </a:r>
            <a:r>
              <a:rPr lang="en-US" sz="1800" dirty="0"/>
              <a:t>:   these are </a:t>
            </a:r>
            <a:r>
              <a:rPr lang="en-US" sz="1800" b="1" i="1" dirty="0">
                <a:solidFill>
                  <a:schemeClr val="dk1"/>
                </a:solidFill>
              </a:rPr>
              <a:t>less efficient computationally</a:t>
            </a:r>
            <a:r>
              <a:rPr lang="en-US" sz="1800" dirty="0"/>
              <a:t> since they require a secondary solve, however they are known to result in </a:t>
            </a:r>
            <a:r>
              <a:rPr lang="en-US" sz="1800" b="1" i="1" dirty="0"/>
              <a:t>more accurate</a:t>
            </a:r>
            <a:r>
              <a:rPr lang="en-US" sz="1800" dirty="0"/>
              <a:t> estimates for the error</a:t>
            </a:r>
            <a:endParaRPr sz="1800" dirty="0"/>
          </a:p>
        </p:txBody>
      </p:sp>
      <p:sp>
        <p:nvSpPr>
          <p:cNvPr id="376" name="Google Shape;376;p30"/>
          <p:cNvSpPr txBox="1"/>
          <p:nvPr/>
        </p:nvSpPr>
        <p:spPr>
          <a:xfrm>
            <a:off x="86450" y="3382100"/>
            <a:ext cx="8676600" cy="277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dirty="0">
                <a:solidFill>
                  <a:srgbClr val="980000"/>
                </a:solidFill>
              </a:rPr>
              <a:t>Implicit Error Estimation:</a:t>
            </a:r>
            <a:endParaRPr sz="1800" dirty="0">
              <a:solidFill>
                <a:srgbClr val="980000"/>
              </a:solidFill>
            </a:endParaRPr>
          </a:p>
          <a:p>
            <a:pPr marL="457200" lvl="0" indent="-342900" algn="l" rtl="0">
              <a:lnSpc>
                <a:spcPct val="115000"/>
              </a:lnSpc>
              <a:spcBef>
                <a:spcPts val="0"/>
              </a:spcBef>
              <a:spcAft>
                <a:spcPts val="0"/>
              </a:spcAft>
              <a:buSzPts val="1800"/>
              <a:buAutoNum type="arabicPeriod"/>
            </a:pPr>
            <a:r>
              <a:rPr lang="en-US" sz="1800" dirty="0"/>
              <a:t>Form the residual weak form for the domain</a:t>
            </a:r>
            <a:endParaRPr sz="1800" dirty="0"/>
          </a:p>
          <a:p>
            <a:pPr marL="457200" lvl="0" indent="-342900" algn="l" rtl="0">
              <a:lnSpc>
                <a:spcPct val="115000"/>
              </a:lnSpc>
              <a:spcBef>
                <a:spcPts val="0"/>
              </a:spcBef>
              <a:spcAft>
                <a:spcPts val="0"/>
              </a:spcAft>
              <a:buSzPts val="1800"/>
              <a:buAutoNum type="arabicPeriod"/>
            </a:pPr>
            <a:r>
              <a:rPr lang="en-US" sz="1800" dirty="0"/>
              <a:t>Get the residual weak form for each element, this would correspond to a local BVP for each element with Neumann boundary conditions </a:t>
            </a:r>
            <a:endParaRPr sz="1800" dirty="0"/>
          </a:p>
          <a:p>
            <a:pPr marL="457200" lvl="0" indent="-342900" algn="l" rtl="0">
              <a:lnSpc>
                <a:spcPct val="115000"/>
              </a:lnSpc>
              <a:spcBef>
                <a:spcPts val="0"/>
              </a:spcBef>
              <a:spcAft>
                <a:spcPts val="0"/>
              </a:spcAft>
              <a:buSzPts val="1800"/>
              <a:buAutoNum type="arabicPeriod"/>
            </a:pPr>
            <a:r>
              <a:rPr lang="en-US" sz="1800" dirty="0"/>
              <a:t>Since the fluxes are not exact at element boundaries we need to perform </a:t>
            </a:r>
            <a:r>
              <a:rPr lang="en-US" sz="1800" b="1" dirty="0">
                <a:solidFill>
                  <a:srgbClr val="980000"/>
                </a:solidFill>
              </a:rPr>
              <a:t>self-equilibration of fluxes</a:t>
            </a:r>
            <a:endParaRPr sz="1800" b="1" dirty="0">
              <a:solidFill>
                <a:srgbClr val="980000"/>
              </a:solidFill>
            </a:endParaRPr>
          </a:p>
          <a:p>
            <a:pPr marL="457200" lvl="0" indent="-342900" algn="l" rtl="0">
              <a:lnSpc>
                <a:spcPct val="115000"/>
              </a:lnSpc>
              <a:spcBef>
                <a:spcPts val="0"/>
              </a:spcBef>
              <a:spcAft>
                <a:spcPts val="0"/>
              </a:spcAft>
              <a:buSzPts val="1800"/>
              <a:buAutoNum type="arabicPeriod"/>
            </a:pPr>
            <a:r>
              <a:rPr lang="en-US" sz="1800" dirty="0"/>
              <a:t>Solve the local BVP for each element to get the </a:t>
            </a:r>
            <a:r>
              <a:rPr lang="en-US" sz="1800" i="1" dirty="0"/>
              <a:t>element error indicator function</a:t>
            </a:r>
            <a:endParaRPr sz="1800" i="1" dirty="0"/>
          </a:p>
          <a:p>
            <a:pPr marL="457200" lvl="0" indent="-342900">
              <a:lnSpc>
                <a:spcPct val="115000"/>
              </a:lnSpc>
              <a:buClr>
                <a:schemeClr val="dk1"/>
              </a:buClr>
              <a:buSzPts val="1800"/>
              <a:buAutoNum type="arabicPeriod"/>
            </a:pPr>
            <a:r>
              <a:rPr lang="en-US" sz="1800" dirty="0">
                <a:solidFill>
                  <a:schemeClr val="dk1"/>
                </a:solidFill>
              </a:rPr>
              <a:t>Use the L2 norm of </a:t>
            </a:r>
            <a:r>
              <a:rPr lang="en-US" sz="1800" i="1" dirty="0">
                <a:solidFill>
                  <a:schemeClr val="dk1"/>
                </a:solidFill>
              </a:rPr>
              <a:t>element error indicator function </a:t>
            </a:r>
            <a:r>
              <a:rPr lang="en-US" sz="1800" dirty="0">
                <a:solidFill>
                  <a:schemeClr val="dk1"/>
                </a:solidFill>
              </a:rPr>
              <a:t>to compute the to compute the per element error</a:t>
            </a:r>
            <a:endParaRPr sz="1800" dirty="0"/>
          </a:p>
        </p:txBody>
      </p:sp>
    </p:spTree>
    <p:extLst>
      <p:ext uri="{BB962C8B-B14F-4D97-AF65-F5344CB8AC3E}">
        <p14:creationId xmlns:p14="http://schemas.microsoft.com/office/powerpoint/2010/main" val="90147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1"/>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dirty="0"/>
              <a:t>Error Estimation For Time Harmonic Maxwell’s Equations</a:t>
            </a:r>
            <a:endParaRPr dirty="0"/>
          </a:p>
        </p:txBody>
      </p:sp>
      <p:sp>
        <p:nvSpPr>
          <p:cNvPr id="382" name="Google Shape;382;p31"/>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7</a:t>
            </a:fld>
            <a:endParaRPr sz="1400" b="0" i="0" u="none" strike="noStrike" cap="none">
              <a:solidFill>
                <a:schemeClr val="dk1"/>
              </a:solidFill>
              <a:latin typeface="Arial"/>
              <a:ea typeface="Arial"/>
              <a:cs typeface="Arial"/>
              <a:sym typeface="Arial"/>
            </a:endParaRPr>
          </a:p>
        </p:txBody>
      </p:sp>
      <p:sp>
        <p:nvSpPr>
          <p:cNvPr id="383" name="Google Shape;383;p31"/>
          <p:cNvSpPr txBox="1"/>
          <p:nvPr/>
        </p:nvSpPr>
        <p:spPr>
          <a:xfrm>
            <a:off x="86450" y="715100"/>
            <a:ext cx="8748300" cy="135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dirty="0"/>
              <a:t>Self-Equilibration of Fluxes:</a:t>
            </a:r>
            <a:endParaRPr sz="1800" dirty="0"/>
          </a:p>
          <a:p>
            <a:pPr marL="457200" lvl="0" indent="-317500" algn="l" rtl="0">
              <a:lnSpc>
                <a:spcPct val="115000"/>
              </a:lnSpc>
              <a:spcBef>
                <a:spcPts val="0"/>
              </a:spcBef>
              <a:spcAft>
                <a:spcPts val="0"/>
              </a:spcAft>
              <a:buSzPts val="1400"/>
              <a:buChar char="●"/>
            </a:pPr>
            <a:r>
              <a:rPr lang="en-US" dirty="0"/>
              <a:t>There will be mismatch between fluxes at element boundaries (since the FEM solution is not exact)</a:t>
            </a:r>
            <a:endParaRPr dirty="0"/>
          </a:p>
          <a:p>
            <a:pPr marL="457200" lvl="0" indent="-317500" algn="l" rtl="0">
              <a:lnSpc>
                <a:spcPct val="115000"/>
              </a:lnSpc>
              <a:spcBef>
                <a:spcPts val="0"/>
              </a:spcBef>
              <a:spcAft>
                <a:spcPts val="0"/>
              </a:spcAft>
              <a:buSzPts val="1400"/>
              <a:buChar char="●"/>
            </a:pPr>
            <a:r>
              <a:rPr lang="en-US" dirty="0"/>
              <a:t>The fluxes are self-equilibrated by introducing a “correction” term</a:t>
            </a:r>
            <a:endParaRPr dirty="0"/>
          </a:p>
          <a:p>
            <a:pPr marL="457200" lvl="0" indent="-317500" algn="l" rtl="0">
              <a:lnSpc>
                <a:spcPct val="115000"/>
              </a:lnSpc>
              <a:spcBef>
                <a:spcPts val="0"/>
              </a:spcBef>
              <a:spcAft>
                <a:spcPts val="0"/>
              </a:spcAft>
              <a:buSzPts val="1400"/>
              <a:buChar char="●"/>
            </a:pPr>
            <a:r>
              <a:rPr lang="en-US" dirty="0"/>
              <a:t>The correction terms are obtained by making sure each individual element is in equilibrium</a:t>
            </a:r>
            <a:endParaRPr dirty="0"/>
          </a:p>
          <a:p>
            <a:pPr marL="457200" lvl="0" indent="-317500" algn="l" rtl="0">
              <a:lnSpc>
                <a:spcPct val="115000"/>
              </a:lnSpc>
              <a:spcBef>
                <a:spcPts val="0"/>
              </a:spcBef>
              <a:spcAft>
                <a:spcPts val="0"/>
              </a:spcAft>
              <a:buSzPts val="1400"/>
              <a:buChar char="●"/>
            </a:pPr>
            <a:r>
              <a:rPr lang="en-US" dirty="0"/>
              <a:t>This guarantees that the local BVPs for each element have well-defined solutions</a:t>
            </a:r>
            <a:endParaRPr dirty="0"/>
          </a:p>
        </p:txBody>
      </p:sp>
      <p:sp>
        <p:nvSpPr>
          <p:cNvPr id="384" name="Google Shape;384;p31"/>
          <p:cNvSpPr txBox="1"/>
          <p:nvPr/>
        </p:nvSpPr>
        <p:spPr>
          <a:xfrm>
            <a:off x="86450" y="2086700"/>
            <a:ext cx="8748300" cy="418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a:t>Application to Nedelec Edge Elements:</a:t>
            </a:r>
            <a:endParaRPr sz="1800"/>
          </a:p>
          <a:p>
            <a:pPr marL="0" lvl="0" indent="0" algn="l" rtl="0">
              <a:lnSpc>
                <a:spcPct val="115000"/>
              </a:lnSpc>
              <a:spcBef>
                <a:spcPts val="0"/>
              </a:spcBef>
              <a:spcAft>
                <a:spcPts val="0"/>
              </a:spcAft>
              <a:buNone/>
            </a:pPr>
            <a:r>
              <a:rPr lang="en-US"/>
              <a:t>The flux correction to a given face “f” (in our case a triangle) can be represented as follows:</a:t>
            </a:r>
            <a:endParaRPr/>
          </a:p>
          <a:p>
            <a:pPr marL="0" lvl="0" indent="0" algn="ctr" rtl="0">
              <a:lnSpc>
                <a:spcPct val="115000"/>
              </a:lnSpc>
              <a:spcBef>
                <a:spcPts val="0"/>
              </a:spcBef>
              <a:spcAft>
                <a:spcPts val="0"/>
              </a:spcAft>
              <a:buNone/>
            </a:pPr>
            <a:endParaRPr/>
          </a:p>
          <a:p>
            <a:pPr marL="0" lvl="0" indent="0" algn="ctr"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The coefficient </a:t>
            </a:r>
            <a:r>
              <a:rPr lang="en-US" b="1"/>
              <a:t>g</a:t>
            </a:r>
            <a:r>
              <a:rPr lang="en-US"/>
              <a:t>s associated with edge “e” can be obtained by looking at the edge patches: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Here </a:t>
            </a:r>
            <a:r>
              <a:rPr lang="en-US" b="1"/>
              <a:t>G</a:t>
            </a:r>
            <a:r>
              <a:rPr lang="en-US"/>
              <a:t>s are the weak residuals computed for each element in the patch (note that the weak form also includes the boundary integrals including the un-equilibrated fluxes)</a:t>
            </a:r>
            <a:endParaRPr/>
          </a:p>
          <a:p>
            <a:pPr marL="0" lvl="0" indent="0" algn="l" rtl="0">
              <a:lnSpc>
                <a:spcPct val="115000"/>
              </a:lnSpc>
              <a:spcBef>
                <a:spcPts val="0"/>
              </a:spcBef>
              <a:spcAft>
                <a:spcPts val="0"/>
              </a:spcAft>
              <a:buNone/>
            </a:pPr>
            <a:r>
              <a:rPr lang="en-US" sz="1200">
                <a:solidFill>
                  <a:srgbClr val="980000"/>
                </a:solidFill>
              </a:rPr>
              <a:t>The system of equation shown above is singular &amp; special consideration must be taken for its solution (see [2])</a:t>
            </a:r>
            <a:endParaRPr sz="1200">
              <a:solidFill>
                <a:srgbClr val="980000"/>
              </a:solidFill>
            </a:endParaRPr>
          </a:p>
          <a:p>
            <a:pPr marL="0" lvl="0" indent="0" algn="l" rtl="0">
              <a:lnSpc>
                <a:spcPct val="115000"/>
              </a:lnSpc>
              <a:spcBef>
                <a:spcPts val="0"/>
              </a:spcBef>
              <a:spcAft>
                <a:spcPts val="0"/>
              </a:spcAft>
              <a:buNone/>
            </a:pPr>
            <a:endParaRPr>
              <a:solidFill>
                <a:srgbClr val="980000"/>
              </a:solidFill>
            </a:endParaRPr>
          </a:p>
        </p:txBody>
      </p:sp>
      <p:grpSp>
        <p:nvGrpSpPr>
          <p:cNvPr id="385" name="Google Shape;385;p31"/>
          <p:cNvGrpSpPr/>
          <p:nvPr/>
        </p:nvGrpSpPr>
        <p:grpSpPr>
          <a:xfrm>
            <a:off x="1961299" y="2718786"/>
            <a:ext cx="5898700" cy="715775"/>
            <a:chOff x="2418499" y="2994600"/>
            <a:chExt cx="5898700" cy="715775"/>
          </a:xfrm>
        </p:grpSpPr>
        <p:pic>
          <p:nvPicPr>
            <p:cNvPr id="386" name="Google Shape;386;p31" descr="\vec{\theta}_f := \sum_1^3 g^i \vec{\psi}^i_e" title="MathEquation,#000000"/>
            <p:cNvPicPr preferRelativeResize="0"/>
            <p:nvPr/>
          </p:nvPicPr>
          <p:blipFill>
            <a:blip r:embed="rId3">
              <a:alphaModFix/>
            </a:blip>
            <a:stretch>
              <a:fillRect/>
            </a:stretch>
          </p:blipFill>
          <p:spPr>
            <a:xfrm>
              <a:off x="2418499" y="3077595"/>
              <a:ext cx="1649800" cy="449580"/>
            </a:xfrm>
            <a:prstGeom prst="rect">
              <a:avLst/>
            </a:prstGeom>
            <a:noFill/>
            <a:ln>
              <a:noFill/>
            </a:ln>
          </p:spPr>
        </p:pic>
        <p:pic>
          <p:nvPicPr>
            <p:cNvPr id="387" name="Google Shape;387;p31" descr="\vec{\theta}_f : \text{correction to flux of face &quot;f&quot;}" title="MathEquation,#000000"/>
            <p:cNvPicPr preferRelativeResize="0"/>
            <p:nvPr/>
          </p:nvPicPr>
          <p:blipFill>
            <a:blip r:embed="rId4">
              <a:alphaModFix/>
            </a:blip>
            <a:stretch>
              <a:fillRect/>
            </a:stretch>
          </p:blipFill>
          <p:spPr>
            <a:xfrm>
              <a:off x="4896380" y="2994600"/>
              <a:ext cx="2405852" cy="251991"/>
            </a:xfrm>
            <a:prstGeom prst="rect">
              <a:avLst/>
            </a:prstGeom>
            <a:noFill/>
            <a:ln>
              <a:noFill/>
            </a:ln>
          </p:spPr>
        </p:pic>
        <p:pic>
          <p:nvPicPr>
            <p:cNvPr id="388" name="Google Shape;388;p31" descr="g^i : \text{contribution of edge &quot;i&quot; to flux}" title="MathEquation,#000000"/>
            <p:cNvPicPr preferRelativeResize="0"/>
            <p:nvPr/>
          </p:nvPicPr>
          <p:blipFill>
            <a:blip r:embed="rId5">
              <a:alphaModFix/>
            </a:blip>
            <a:stretch>
              <a:fillRect/>
            </a:stretch>
          </p:blipFill>
          <p:spPr>
            <a:xfrm>
              <a:off x="4920033" y="3226434"/>
              <a:ext cx="2871036" cy="249531"/>
            </a:xfrm>
            <a:prstGeom prst="rect">
              <a:avLst/>
            </a:prstGeom>
            <a:noFill/>
            <a:ln>
              <a:noFill/>
            </a:ln>
          </p:spPr>
        </p:pic>
        <p:pic>
          <p:nvPicPr>
            <p:cNvPr id="389" name="Google Shape;389;p31" descr="\vec{\psi}^i_e : \text{shape function associated with edge &quot;i&quot;}" title="MathEquation,#000000"/>
            <p:cNvPicPr preferRelativeResize="0"/>
            <p:nvPr/>
          </p:nvPicPr>
          <p:blipFill>
            <a:blip r:embed="rId6">
              <a:alphaModFix/>
            </a:blip>
            <a:stretch>
              <a:fillRect/>
            </a:stretch>
          </p:blipFill>
          <p:spPr>
            <a:xfrm>
              <a:off x="4880675" y="3407867"/>
              <a:ext cx="3436524" cy="302508"/>
            </a:xfrm>
            <a:prstGeom prst="rect">
              <a:avLst/>
            </a:prstGeom>
            <a:noFill/>
            <a:ln>
              <a:noFill/>
            </a:ln>
          </p:spPr>
        </p:pic>
      </p:grpSp>
      <p:pic>
        <p:nvPicPr>
          <p:cNvPr id="390" name="Google Shape;390;p31"/>
          <p:cNvPicPr preferRelativeResize="0"/>
          <p:nvPr/>
        </p:nvPicPr>
        <p:blipFill>
          <a:blip r:embed="rId7">
            <a:alphaModFix/>
          </a:blip>
          <a:stretch>
            <a:fillRect/>
          </a:stretch>
        </p:blipFill>
        <p:spPr>
          <a:xfrm>
            <a:off x="195275" y="3802775"/>
            <a:ext cx="1649800" cy="1552475"/>
          </a:xfrm>
          <a:prstGeom prst="rect">
            <a:avLst/>
          </a:prstGeom>
          <a:noFill/>
          <a:ln>
            <a:noFill/>
          </a:ln>
        </p:spPr>
      </p:pic>
      <p:grpSp>
        <p:nvGrpSpPr>
          <p:cNvPr id="391" name="Google Shape;391;p31"/>
          <p:cNvGrpSpPr/>
          <p:nvPr/>
        </p:nvGrpSpPr>
        <p:grpSpPr>
          <a:xfrm>
            <a:off x="2321291" y="3889288"/>
            <a:ext cx="1817672" cy="1330955"/>
            <a:chOff x="2351425" y="4865925"/>
            <a:chExt cx="2114802" cy="1610350"/>
          </a:xfrm>
        </p:grpSpPr>
        <p:pic>
          <p:nvPicPr>
            <p:cNvPr id="392" name="Google Shape;392;p31" descr="\text{element equilibrium eqs:}" title="MathEquation,#000000"/>
            <p:cNvPicPr preferRelativeResize="0"/>
            <p:nvPr/>
          </p:nvPicPr>
          <p:blipFill>
            <a:blip r:embed="rId8">
              <a:alphaModFix/>
            </a:blip>
            <a:stretch>
              <a:fillRect/>
            </a:stretch>
          </p:blipFill>
          <p:spPr>
            <a:xfrm>
              <a:off x="2384251" y="4865925"/>
              <a:ext cx="2081976" cy="275850"/>
            </a:xfrm>
            <a:prstGeom prst="rect">
              <a:avLst/>
            </a:prstGeom>
            <a:noFill/>
            <a:ln>
              <a:noFill/>
            </a:ln>
          </p:spPr>
        </p:pic>
        <p:pic>
          <p:nvPicPr>
            <p:cNvPr id="393" name="Google Shape;393;p31" descr="K_1 : G^e_1 =  g^e_1 + h^e_1" title="MathEquation,#000000"/>
            <p:cNvPicPr preferRelativeResize="0"/>
            <p:nvPr/>
          </p:nvPicPr>
          <p:blipFill>
            <a:blip r:embed="rId9">
              <a:alphaModFix/>
            </a:blip>
            <a:stretch>
              <a:fillRect/>
            </a:stretch>
          </p:blipFill>
          <p:spPr>
            <a:xfrm>
              <a:off x="2351425" y="5206275"/>
              <a:ext cx="1817574" cy="283994"/>
            </a:xfrm>
            <a:prstGeom prst="rect">
              <a:avLst/>
            </a:prstGeom>
            <a:noFill/>
            <a:ln>
              <a:noFill/>
            </a:ln>
          </p:spPr>
        </p:pic>
        <p:pic>
          <p:nvPicPr>
            <p:cNvPr id="394" name="Google Shape;394;p31" descr="K_5 : G^e_5 =  g^e_5 + h^e_5" title="MathEquation,#000000"/>
            <p:cNvPicPr preferRelativeResize="0"/>
            <p:nvPr/>
          </p:nvPicPr>
          <p:blipFill>
            <a:blip r:embed="rId10">
              <a:alphaModFix/>
            </a:blip>
            <a:stretch>
              <a:fillRect/>
            </a:stretch>
          </p:blipFill>
          <p:spPr>
            <a:xfrm>
              <a:off x="2351431" y="6196875"/>
              <a:ext cx="1788160" cy="279400"/>
            </a:xfrm>
            <a:prstGeom prst="rect">
              <a:avLst/>
            </a:prstGeom>
            <a:noFill/>
            <a:ln>
              <a:noFill/>
            </a:ln>
          </p:spPr>
        </p:pic>
        <p:pic>
          <p:nvPicPr>
            <p:cNvPr id="395" name="Google Shape;395;p31" descr=":" title="MathEquation,#000000"/>
            <p:cNvPicPr preferRelativeResize="0"/>
            <p:nvPr/>
          </p:nvPicPr>
          <p:blipFill>
            <a:blip r:embed="rId11">
              <a:alphaModFix/>
            </a:blip>
            <a:stretch>
              <a:fillRect/>
            </a:stretch>
          </p:blipFill>
          <p:spPr>
            <a:xfrm>
              <a:off x="3185498" y="5587275"/>
              <a:ext cx="97624" cy="227248"/>
            </a:xfrm>
            <a:prstGeom prst="rect">
              <a:avLst/>
            </a:prstGeom>
            <a:noFill/>
            <a:ln>
              <a:noFill/>
            </a:ln>
          </p:spPr>
        </p:pic>
        <p:pic>
          <p:nvPicPr>
            <p:cNvPr id="396" name="Google Shape;396;p31" descr=":" title="MathEquation,#000000"/>
            <p:cNvPicPr preferRelativeResize="0"/>
            <p:nvPr/>
          </p:nvPicPr>
          <p:blipFill>
            <a:blip r:embed="rId11">
              <a:alphaModFix/>
            </a:blip>
            <a:stretch>
              <a:fillRect/>
            </a:stretch>
          </p:blipFill>
          <p:spPr>
            <a:xfrm>
              <a:off x="3185498" y="5815875"/>
              <a:ext cx="97624" cy="227248"/>
            </a:xfrm>
            <a:prstGeom prst="rect">
              <a:avLst/>
            </a:prstGeom>
            <a:noFill/>
            <a:ln>
              <a:noFill/>
            </a:ln>
          </p:spPr>
        </p:pic>
      </p:grpSp>
      <p:grpSp>
        <p:nvGrpSpPr>
          <p:cNvPr id="397" name="Google Shape;397;p31"/>
          <p:cNvGrpSpPr/>
          <p:nvPr/>
        </p:nvGrpSpPr>
        <p:grpSpPr>
          <a:xfrm>
            <a:off x="4474766" y="3907021"/>
            <a:ext cx="1490134" cy="1285933"/>
            <a:chOff x="4698077" y="4874466"/>
            <a:chExt cx="1732714" cy="1601809"/>
          </a:xfrm>
        </p:grpSpPr>
        <p:pic>
          <p:nvPicPr>
            <p:cNvPr id="398" name="Google Shape;398;p31" descr="\text{applying } h_i^e = -g_{i+1}^e" title="MathEquation,#000000"/>
            <p:cNvPicPr preferRelativeResize="0"/>
            <p:nvPr/>
          </p:nvPicPr>
          <p:blipFill>
            <a:blip r:embed="rId12">
              <a:alphaModFix/>
            </a:blip>
            <a:stretch>
              <a:fillRect/>
            </a:stretch>
          </p:blipFill>
          <p:spPr>
            <a:xfrm>
              <a:off x="4698077" y="4874466"/>
              <a:ext cx="1732714" cy="279400"/>
            </a:xfrm>
            <a:prstGeom prst="rect">
              <a:avLst/>
            </a:prstGeom>
            <a:noFill/>
            <a:ln>
              <a:noFill/>
            </a:ln>
          </p:spPr>
        </p:pic>
        <p:pic>
          <p:nvPicPr>
            <p:cNvPr id="399" name="Google Shape;399;p31" descr="G^e_1 =  g^e_1 - g^e_2" title="MathEquation,#000000"/>
            <p:cNvPicPr preferRelativeResize="0"/>
            <p:nvPr/>
          </p:nvPicPr>
          <p:blipFill>
            <a:blip r:embed="rId13">
              <a:alphaModFix/>
            </a:blip>
            <a:stretch>
              <a:fillRect/>
            </a:stretch>
          </p:blipFill>
          <p:spPr>
            <a:xfrm>
              <a:off x="4740952" y="5206275"/>
              <a:ext cx="1284598" cy="279400"/>
            </a:xfrm>
            <a:prstGeom prst="rect">
              <a:avLst/>
            </a:prstGeom>
            <a:noFill/>
            <a:ln>
              <a:noFill/>
            </a:ln>
          </p:spPr>
        </p:pic>
        <p:pic>
          <p:nvPicPr>
            <p:cNvPr id="400" name="Google Shape;400;p31" descr=":" title="MathEquation,#000000"/>
            <p:cNvPicPr preferRelativeResize="0"/>
            <p:nvPr/>
          </p:nvPicPr>
          <p:blipFill>
            <a:blip r:embed="rId11">
              <a:alphaModFix/>
            </a:blip>
            <a:stretch>
              <a:fillRect/>
            </a:stretch>
          </p:blipFill>
          <p:spPr>
            <a:xfrm>
              <a:off x="5319098" y="5587275"/>
              <a:ext cx="97624" cy="227248"/>
            </a:xfrm>
            <a:prstGeom prst="rect">
              <a:avLst/>
            </a:prstGeom>
            <a:noFill/>
            <a:ln>
              <a:noFill/>
            </a:ln>
          </p:spPr>
        </p:pic>
        <p:pic>
          <p:nvPicPr>
            <p:cNvPr id="401" name="Google Shape;401;p31" descr=":" title="MathEquation,#000000"/>
            <p:cNvPicPr preferRelativeResize="0"/>
            <p:nvPr/>
          </p:nvPicPr>
          <p:blipFill>
            <a:blip r:embed="rId11">
              <a:alphaModFix/>
            </a:blip>
            <a:stretch>
              <a:fillRect/>
            </a:stretch>
          </p:blipFill>
          <p:spPr>
            <a:xfrm>
              <a:off x="5319098" y="5815875"/>
              <a:ext cx="97624" cy="227248"/>
            </a:xfrm>
            <a:prstGeom prst="rect">
              <a:avLst/>
            </a:prstGeom>
            <a:noFill/>
            <a:ln>
              <a:noFill/>
            </a:ln>
          </p:spPr>
        </p:pic>
        <p:pic>
          <p:nvPicPr>
            <p:cNvPr id="402" name="Google Shape;402;p31" descr="G^e_5 =  g^e_5 - g^e_1" title="MathEquation,#000000"/>
            <p:cNvPicPr preferRelativeResize="0"/>
            <p:nvPr/>
          </p:nvPicPr>
          <p:blipFill>
            <a:blip r:embed="rId14">
              <a:alphaModFix/>
            </a:blip>
            <a:stretch>
              <a:fillRect/>
            </a:stretch>
          </p:blipFill>
          <p:spPr>
            <a:xfrm>
              <a:off x="4740952" y="6196875"/>
              <a:ext cx="1284598" cy="279400"/>
            </a:xfrm>
            <a:prstGeom prst="rect">
              <a:avLst/>
            </a:prstGeom>
            <a:noFill/>
            <a:ln>
              <a:noFill/>
            </a:ln>
          </p:spPr>
        </p:pic>
      </p:grpSp>
      <p:pic>
        <p:nvPicPr>
          <p:cNvPr id="403" name="Google Shape;403;p31" descr="\left( \matrix{1&amp;-1&amp;0&amp;0&amp;0\\&#10;0&amp;1&amp;-1&amp;0&amp;0\\&#10;0&amp;0&amp;1&amp;-1&amp;0\\&#10;0&amp;0&amp;0&amp;1&amp;-1\\&#10;-1&amp;0&amp;0&amp;0&amp;1\\} \right)&#10;\left( \matrix{g^e_1\\&#10;g^e_2\\&#10;g^e_3\\&#10;g^e_4\\&#10;g^e_5\\} \right) = \left( \matrix{G^e_1\\&#10;G^e_2\\&#10;G^e_3\\&#10;G^e_4\\&#10;G^e_5\\} \right)" title="MathEquation,#000000"/>
          <p:cNvPicPr preferRelativeResize="0"/>
          <p:nvPr/>
        </p:nvPicPr>
        <p:blipFill>
          <a:blip r:embed="rId15">
            <a:alphaModFix/>
          </a:blip>
          <a:stretch>
            <a:fillRect/>
          </a:stretch>
        </p:blipFill>
        <p:spPr>
          <a:xfrm>
            <a:off x="6095050" y="4184632"/>
            <a:ext cx="3023392" cy="1092200"/>
          </a:xfrm>
          <a:prstGeom prst="rect">
            <a:avLst/>
          </a:prstGeom>
          <a:noFill/>
          <a:ln>
            <a:noFill/>
          </a:ln>
        </p:spPr>
      </p:pic>
      <p:sp>
        <p:nvSpPr>
          <p:cNvPr id="404" name="Google Shape;404;p31"/>
          <p:cNvSpPr txBox="1"/>
          <p:nvPr/>
        </p:nvSpPr>
        <p:spPr>
          <a:xfrm>
            <a:off x="33100" y="6256675"/>
            <a:ext cx="8748300" cy="39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900">
                <a:solidFill>
                  <a:schemeClr val="dk1"/>
                </a:solidFill>
              </a:rPr>
              <a:t>[1]</a:t>
            </a:r>
            <a:r>
              <a:rPr lang="en-US" sz="900">
                <a:solidFill>
                  <a:srgbClr val="222222"/>
                </a:solidFill>
                <a:highlight>
                  <a:srgbClr val="FFFFFF"/>
                </a:highlight>
              </a:rPr>
              <a:t>Demkowicz, Leszek. </a:t>
            </a:r>
            <a:r>
              <a:rPr lang="en-US" sz="900" i="1">
                <a:solidFill>
                  <a:srgbClr val="222222"/>
                </a:solidFill>
                <a:highlight>
                  <a:srgbClr val="FFFFFF"/>
                </a:highlight>
              </a:rPr>
              <a:t>Computing with hp-adaptive finite elements: volume 1 one and two dimensional elliptic and Maxwell problems</a:t>
            </a:r>
            <a:r>
              <a:rPr lang="en-US" sz="900">
                <a:solidFill>
                  <a:srgbClr val="222222"/>
                </a:solidFill>
                <a:highlight>
                  <a:srgbClr val="FFFFFF"/>
                </a:highlight>
              </a:rPr>
              <a:t>. Chapman and Hall/CRC, 2006.</a:t>
            </a:r>
            <a:endParaRPr sz="90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900">
                <a:solidFill>
                  <a:srgbClr val="222222"/>
                </a:solidFill>
                <a:highlight>
                  <a:srgbClr val="FFFFFF"/>
                </a:highlight>
              </a:rPr>
              <a:t>[2]</a:t>
            </a:r>
            <a:r>
              <a:rPr lang="en-US" sz="1000">
                <a:solidFill>
                  <a:srgbClr val="222222"/>
                </a:solidFill>
                <a:highlight>
                  <a:srgbClr val="FFFFFF"/>
                </a:highlight>
              </a:rPr>
              <a:t>Ainsworth, Mark, and J. Tinsley Oden. "A posteriori error estimators for second order elliptic systems part 2. An optimal order process for calculating self-equilibrating fluxes." </a:t>
            </a:r>
            <a:r>
              <a:rPr lang="en-US" sz="1000" i="1">
                <a:solidFill>
                  <a:srgbClr val="222222"/>
                </a:solidFill>
                <a:highlight>
                  <a:srgbClr val="FFFFFF"/>
                </a:highlight>
              </a:rPr>
              <a:t>Computers &amp; Mathematics with Applications</a:t>
            </a:r>
            <a:r>
              <a:rPr lang="en-US" sz="1000">
                <a:solidFill>
                  <a:srgbClr val="222222"/>
                </a:solidFill>
                <a:highlight>
                  <a:srgbClr val="FFFFFF"/>
                </a:highlight>
              </a:rPr>
              <a:t> 26.9 (1993): 75-87.</a:t>
            </a:r>
            <a:endParaRPr sz="900">
              <a:solidFill>
                <a:srgbClr val="222222"/>
              </a:solidFill>
              <a:highlight>
                <a:srgbClr val="FFFFFF"/>
              </a:highlight>
            </a:endParaRPr>
          </a:p>
          <a:p>
            <a:pPr marL="0" lvl="0" indent="0" algn="l" rtl="0">
              <a:lnSpc>
                <a:spcPct val="115000"/>
              </a:lnSpc>
              <a:spcBef>
                <a:spcPts val="0"/>
              </a:spcBef>
              <a:spcAft>
                <a:spcPts val="0"/>
              </a:spcAft>
              <a:buNone/>
            </a:pPr>
            <a:endParaRPr sz="900"/>
          </a:p>
        </p:txBody>
      </p:sp>
    </p:spTree>
    <p:extLst>
      <p:ext uri="{BB962C8B-B14F-4D97-AF65-F5344CB8AC3E}">
        <p14:creationId xmlns:p14="http://schemas.microsoft.com/office/powerpoint/2010/main" val="302131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1"/>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dirty="0"/>
              <a:t>Error Estimation For Time Harmonic Maxwell’s Equations</a:t>
            </a:r>
            <a:endParaRPr dirty="0"/>
          </a:p>
        </p:txBody>
      </p:sp>
      <p:sp>
        <p:nvSpPr>
          <p:cNvPr id="382" name="Google Shape;382;p31"/>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8</a:t>
            </a:fld>
            <a:endParaRPr sz="1400" b="0" i="0" u="none" strike="noStrike" cap="none">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A6085F3-EDB1-3941-B0FC-F295341FDFD7}"/>
              </a:ext>
            </a:extLst>
          </p:cNvPr>
          <p:cNvSpPr/>
          <p:nvPr/>
        </p:nvSpPr>
        <p:spPr>
          <a:xfrm>
            <a:off x="0" y="864542"/>
            <a:ext cx="9144000" cy="2139047"/>
          </a:xfrm>
          <a:prstGeom prst="rect">
            <a:avLst/>
          </a:prstGeom>
        </p:spPr>
        <p:txBody>
          <a:bodyPr wrap="square">
            <a:spAutoFit/>
          </a:bodyPr>
          <a:lstStyle/>
          <a:p>
            <a:pPr lvl="0"/>
            <a:r>
              <a:rPr lang="en-US" sz="2000" b="1" dirty="0">
                <a:solidFill>
                  <a:srgbClr val="222222"/>
                </a:solidFill>
                <a:highlight>
                  <a:srgbClr val="FFFFFF"/>
                </a:highlight>
              </a:rPr>
              <a:t>Size Field Computation</a:t>
            </a:r>
          </a:p>
          <a:p>
            <a:pPr marL="457200" lvl="0" indent="-168275" algn="just">
              <a:buClr>
                <a:srgbClr val="222222"/>
              </a:buClr>
              <a:buSzPts val="1800"/>
              <a:buChar char="-"/>
            </a:pPr>
            <a:r>
              <a:rPr lang="en-US" dirty="0">
                <a:solidFill>
                  <a:srgbClr val="222222"/>
                </a:solidFill>
                <a:highlight>
                  <a:srgbClr val="FFFFFF"/>
                </a:highlight>
              </a:rPr>
              <a:t>Element scalar size factor is computed as:</a:t>
            </a:r>
          </a:p>
          <a:p>
            <a:pPr marL="457200" lvl="0" indent="-342900" algn="just">
              <a:buClr>
                <a:srgbClr val="222222"/>
              </a:buClr>
              <a:buSzPts val="1800"/>
              <a:buChar char="-"/>
            </a:pPr>
            <a:br>
              <a:rPr lang="en-US" dirty="0">
                <a:solidFill>
                  <a:srgbClr val="222222"/>
                </a:solidFill>
                <a:highlight>
                  <a:srgbClr val="FFFFFF"/>
                </a:highlight>
              </a:rPr>
            </a:br>
            <a:endParaRPr lang="en-US" dirty="0">
              <a:solidFill>
                <a:srgbClr val="222222"/>
              </a:solidFill>
              <a:highlight>
                <a:srgbClr val="FFFFFF"/>
              </a:highlight>
            </a:endParaRPr>
          </a:p>
          <a:p>
            <a:pPr marL="457200" lvl="0" algn="just"/>
            <a:endParaRPr lang="en-US" dirty="0">
              <a:solidFill>
                <a:srgbClr val="222222"/>
              </a:solidFill>
              <a:highlight>
                <a:srgbClr val="FFFFFF"/>
              </a:highlight>
            </a:endParaRPr>
          </a:p>
          <a:p>
            <a:pPr marL="457200" lvl="0" algn="just"/>
            <a:endParaRPr lang="en-US" dirty="0">
              <a:solidFill>
                <a:srgbClr val="222222"/>
              </a:solidFill>
              <a:highlight>
                <a:srgbClr val="FFFFFF"/>
              </a:highlight>
            </a:endParaRPr>
          </a:p>
          <a:p>
            <a:pPr marL="457200" lvl="0" algn="just"/>
            <a:endParaRPr lang="en-US" dirty="0">
              <a:solidFill>
                <a:srgbClr val="222222"/>
              </a:solidFill>
              <a:highlight>
                <a:srgbClr val="FFFFFF"/>
              </a:highlight>
            </a:endParaRPr>
          </a:p>
          <a:p>
            <a:pPr marL="457200" lvl="0" algn="just"/>
            <a:r>
              <a:rPr lang="en-US" dirty="0">
                <a:solidFill>
                  <a:srgbClr val="222222"/>
                </a:solidFill>
                <a:highlight>
                  <a:srgbClr val="FFFFFF"/>
                </a:highlight>
              </a:rPr>
              <a:t>where</a:t>
            </a:r>
          </a:p>
          <a:p>
            <a:pPr marL="457200" lvl="0"/>
            <a:endParaRPr lang="en-US" sz="100" dirty="0">
              <a:solidFill>
                <a:srgbClr val="222222"/>
              </a:solidFill>
              <a:highlight>
                <a:srgbClr val="FFFFFF"/>
              </a:highlight>
            </a:endParaRPr>
          </a:p>
          <a:p>
            <a:pPr lvl="0"/>
            <a:endParaRPr lang="en-US" dirty="0">
              <a:solidFill>
                <a:srgbClr val="222222"/>
              </a:solidFill>
              <a:highlight>
                <a:srgbClr val="FFFFFF"/>
              </a:highlight>
            </a:endParaRPr>
          </a:p>
        </p:txBody>
      </p:sp>
      <p:pic>
        <p:nvPicPr>
          <p:cNvPr id="27" name="Google Shape;249;p26">
            <a:extLst>
              <a:ext uri="{FF2B5EF4-FFF2-40B4-BE49-F238E27FC236}">
                <a16:creationId xmlns:a16="http://schemas.microsoft.com/office/drawing/2014/main" id="{0680AD96-5B0F-F44F-84BF-76D6A08388B2}"/>
              </a:ext>
            </a:extLst>
          </p:cNvPr>
          <p:cNvPicPr preferRelativeResize="0"/>
          <p:nvPr/>
        </p:nvPicPr>
        <p:blipFill>
          <a:blip r:embed="rId3">
            <a:alphaModFix/>
          </a:blip>
          <a:stretch>
            <a:fillRect/>
          </a:stretch>
        </p:blipFill>
        <p:spPr>
          <a:xfrm>
            <a:off x="2376281" y="1482811"/>
            <a:ext cx="4391438" cy="994637"/>
          </a:xfrm>
          <a:prstGeom prst="rect">
            <a:avLst/>
          </a:prstGeom>
          <a:noFill/>
          <a:ln>
            <a:noFill/>
          </a:ln>
        </p:spPr>
      </p:pic>
      <p:pic>
        <p:nvPicPr>
          <p:cNvPr id="28" name="Google Shape;250;p26">
            <a:extLst>
              <a:ext uri="{FF2B5EF4-FFF2-40B4-BE49-F238E27FC236}">
                <a16:creationId xmlns:a16="http://schemas.microsoft.com/office/drawing/2014/main" id="{CD1E5F46-2944-614B-867E-06A69798E895}"/>
              </a:ext>
            </a:extLst>
          </p:cNvPr>
          <p:cNvPicPr preferRelativeResize="0"/>
          <p:nvPr/>
        </p:nvPicPr>
        <p:blipFill>
          <a:blip r:embed="rId4">
            <a:alphaModFix/>
          </a:blip>
          <a:stretch>
            <a:fillRect/>
          </a:stretch>
        </p:blipFill>
        <p:spPr>
          <a:xfrm>
            <a:off x="2023743" y="3095717"/>
            <a:ext cx="5128013" cy="2050325"/>
          </a:xfrm>
          <a:prstGeom prst="rect">
            <a:avLst/>
          </a:prstGeom>
          <a:noFill/>
          <a:ln>
            <a:noFill/>
          </a:ln>
        </p:spPr>
      </p:pic>
    </p:spTree>
    <p:extLst>
      <p:ext uri="{BB962C8B-B14F-4D97-AF65-F5344CB8AC3E}">
        <p14:creationId xmlns:p14="http://schemas.microsoft.com/office/powerpoint/2010/main" val="66906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2"/>
          <p:cNvSpPr txBox="1">
            <a:spLocks noGrp="1"/>
          </p:cNvSpPr>
          <p:nvPr>
            <p:ph type="title"/>
          </p:nvPr>
        </p:nvSpPr>
        <p:spPr>
          <a:xfrm>
            <a:off x="-76200" y="76200"/>
            <a:ext cx="9327900" cy="495300"/>
          </a:xfrm>
          <a:prstGeom prst="rect">
            <a:avLst/>
          </a:prstGeom>
          <a:noFill/>
          <a:ln>
            <a:noFill/>
          </a:ln>
        </p:spPr>
        <p:txBody>
          <a:bodyPr spcFirstLastPara="1" wrap="square" lIns="90475" tIns="44450" rIns="90475" bIns="44450" anchor="b" anchorCtr="0">
            <a:noAutofit/>
          </a:bodyPr>
          <a:lstStyle/>
          <a:p>
            <a:pPr marL="0" lvl="1" indent="0" algn="ctr" rtl="0">
              <a:lnSpc>
                <a:spcPct val="100000"/>
              </a:lnSpc>
              <a:spcBef>
                <a:spcPts val="0"/>
              </a:spcBef>
              <a:spcAft>
                <a:spcPts val="0"/>
              </a:spcAft>
              <a:buSzPts val="1400"/>
              <a:buNone/>
            </a:pPr>
            <a:r>
              <a:rPr lang="en-US" b="0"/>
              <a:t>Error Estimation For Time Harmonic Maxwell’s Equations</a:t>
            </a:r>
            <a:endParaRPr/>
          </a:p>
        </p:txBody>
      </p:sp>
      <p:sp>
        <p:nvSpPr>
          <p:cNvPr id="410" name="Google Shape;410;p32"/>
          <p:cNvSpPr txBox="1"/>
          <p:nvPr/>
        </p:nvSpPr>
        <p:spPr>
          <a:xfrm>
            <a:off x="7010400" y="6543675"/>
            <a:ext cx="2133600" cy="314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Arial"/>
                <a:ea typeface="Arial"/>
                <a:cs typeface="Arial"/>
                <a:sym typeface="Arial"/>
              </a:rPr>
              <a:t>9</a:t>
            </a:fld>
            <a:endParaRPr sz="1400" b="0" i="0" u="none" strike="noStrike" cap="none">
              <a:solidFill>
                <a:schemeClr val="dk1"/>
              </a:solidFill>
              <a:latin typeface="Arial"/>
              <a:ea typeface="Arial"/>
              <a:cs typeface="Arial"/>
              <a:sym typeface="Arial"/>
            </a:endParaRPr>
          </a:p>
        </p:txBody>
      </p:sp>
      <p:sp>
        <p:nvSpPr>
          <p:cNvPr id="411" name="Google Shape;411;p32"/>
          <p:cNvSpPr txBox="1"/>
          <p:nvPr/>
        </p:nvSpPr>
        <p:spPr>
          <a:xfrm>
            <a:off x="63000" y="955425"/>
            <a:ext cx="7904400" cy="46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i="1" u="sng"/>
              <a:t>Verification Using A Sample Problem With Known Solution:</a:t>
            </a:r>
            <a:endParaRPr sz="1300">
              <a:solidFill>
                <a:srgbClr val="000000"/>
              </a:solidFill>
            </a:endParaRPr>
          </a:p>
        </p:txBody>
      </p:sp>
      <p:pic>
        <p:nvPicPr>
          <p:cNvPr id="412" name="Google Shape;412;p32" descr="\bf \nabla \times \nabla \times E + E= f" title="MathEquation,#000000"/>
          <p:cNvPicPr preferRelativeResize="0"/>
          <p:nvPr/>
        </p:nvPicPr>
        <p:blipFill rotWithShape="1">
          <a:blip r:embed="rId3">
            <a:alphaModFix/>
          </a:blip>
          <a:srcRect/>
          <a:stretch/>
        </p:blipFill>
        <p:spPr>
          <a:xfrm>
            <a:off x="174650" y="1619750"/>
            <a:ext cx="2433524" cy="273775"/>
          </a:xfrm>
          <a:prstGeom prst="rect">
            <a:avLst/>
          </a:prstGeom>
          <a:noFill/>
          <a:ln>
            <a:noFill/>
          </a:ln>
        </p:spPr>
      </p:pic>
      <p:pic>
        <p:nvPicPr>
          <p:cNvPr id="413" name="Google Shape;413;p32" descr="{\bf f} = (1+\kappa^2) &#10;\begin{bmatrix} sin(\kappa y) \\&#10;                           sin(\kappa z) \\&#10;                           sin(\kappa x) \\&#10;\end{bmatrix}" title="MathEquation,#000000"/>
          <p:cNvPicPr preferRelativeResize="0"/>
          <p:nvPr/>
        </p:nvPicPr>
        <p:blipFill rotWithShape="1">
          <a:blip r:embed="rId4">
            <a:alphaModFix/>
          </a:blip>
          <a:srcRect/>
          <a:stretch/>
        </p:blipFill>
        <p:spPr>
          <a:xfrm>
            <a:off x="174650" y="2020925"/>
            <a:ext cx="2133600" cy="848103"/>
          </a:xfrm>
          <a:prstGeom prst="rect">
            <a:avLst/>
          </a:prstGeom>
          <a:noFill/>
          <a:ln>
            <a:noFill/>
          </a:ln>
        </p:spPr>
      </p:pic>
      <p:pic>
        <p:nvPicPr>
          <p:cNvPr id="414" name="Google Shape;414;p32" descr="{\bf E}_{exact} =  &#10;\begin{bmatrix} sin(\kappa y) \\&#10;                           sin(\kappa z) \\&#10;                           sin(\kappa x) \\&#10;\end{bmatrix}" title="MathEquation,#000000"/>
          <p:cNvPicPr preferRelativeResize="0"/>
          <p:nvPr/>
        </p:nvPicPr>
        <p:blipFill rotWithShape="1">
          <a:blip r:embed="rId5">
            <a:alphaModFix/>
          </a:blip>
          <a:srcRect/>
          <a:stretch/>
        </p:blipFill>
        <p:spPr>
          <a:xfrm>
            <a:off x="2545875" y="2020925"/>
            <a:ext cx="1804426" cy="848100"/>
          </a:xfrm>
          <a:prstGeom prst="rect">
            <a:avLst/>
          </a:prstGeom>
          <a:noFill/>
          <a:ln>
            <a:noFill/>
          </a:ln>
        </p:spPr>
      </p:pic>
      <p:pic>
        <p:nvPicPr>
          <p:cNvPr id="415" name="Google Shape;415;p32"/>
          <p:cNvPicPr preferRelativeResize="0"/>
          <p:nvPr/>
        </p:nvPicPr>
        <p:blipFill rotWithShape="1">
          <a:blip r:embed="rId6">
            <a:alphaModFix/>
          </a:blip>
          <a:srcRect l="33509" r="32210"/>
          <a:stretch/>
        </p:blipFill>
        <p:spPr>
          <a:xfrm>
            <a:off x="5608400" y="1387450"/>
            <a:ext cx="3134451" cy="2814525"/>
          </a:xfrm>
          <a:prstGeom prst="rect">
            <a:avLst/>
          </a:prstGeom>
          <a:noFill/>
          <a:ln>
            <a:noFill/>
          </a:ln>
        </p:spPr>
      </p:pic>
      <p:sp>
        <p:nvSpPr>
          <p:cNvPr id="416" name="Google Shape;416;p32"/>
          <p:cNvSpPr txBox="1"/>
          <p:nvPr/>
        </p:nvSpPr>
        <p:spPr>
          <a:xfrm>
            <a:off x="5879750" y="3777200"/>
            <a:ext cx="1299000" cy="2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FEM Solution</a:t>
            </a:r>
            <a:endParaRPr sz="1400" b="0" i="0" u="none" strike="noStrike" cap="none">
              <a:solidFill>
                <a:srgbClr val="000000"/>
              </a:solidFill>
              <a:latin typeface="Arial"/>
              <a:ea typeface="Arial"/>
              <a:cs typeface="Arial"/>
              <a:sym typeface="Arial"/>
            </a:endParaRPr>
          </a:p>
        </p:txBody>
      </p:sp>
      <p:grpSp>
        <p:nvGrpSpPr>
          <p:cNvPr id="417" name="Google Shape;417;p32"/>
          <p:cNvGrpSpPr/>
          <p:nvPr/>
        </p:nvGrpSpPr>
        <p:grpSpPr>
          <a:xfrm>
            <a:off x="119325" y="4215050"/>
            <a:ext cx="8611927" cy="2325975"/>
            <a:chOff x="119325" y="4215050"/>
            <a:chExt cx="8611927" cy="2325975"/>
          </a:xfrm>
        </p:grpSpPr>
        <p:sp>
          <p:nvSpPr>
            <p:cNvPr id="418" name="Google Shape;418;p32"/>
            <p:cNvSpPr txBox="1"/>
            <p:nvPr/>
          </p:nvSpPr>
          <p:spPr>
            <a:xfrm>
              <a:off x="595364" y="6238025"/>
              <a:ext cx="1771200" cy="29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800" b="1" i="0" u="none" strike="noStrike" cap="none">
                  <a:solidFill>
                    <a:srgbClr val="000000"/>
                  </a:solidFill>
                  <a:latin typeface="Arial"/>
                  <a:ea typeface="Arial"/>
                  <a:cs typeface="Arial"/>
                  <a:sym typeface="Arial"/>
                </a:rPr>
                <a:t>Solution Field</a:t>
              </a:r>
              <a:endParaRPr sz="1800" b="1" i="0" u="none" strike="noStrike" cap="none">
                <a:solidFill>
                  <a:srgbClr val="000000"/>
                </a:solidFill>
                <a:latin typeface="Arial"/>
                <a:ea typeface="Arial"/>
                <a:cs typeface="Arial"/>
                <a:sym typeface="Arial"/>
              </a:endParaRPr>
            </a:p>
          </p:txBody>
        </p:sp>
        <p:pic>
          <p:nvPicPr>
            <p:cNvPr id="419" name="Google Shape;419;p32" descr="\text{Exact Error}  = || {\bf E}_{exact}  - {\bf E_h} ||^2" title="MathEquation,#000000"/>
            <p:cNvPicPr preferRelativeResize="0"/>
            <p:nvPr/>
          </p:nvPicPr>
          <p:blipFill rotWithShape="1">
            <a:blip r:embed="rId7">
              <a:alphaModFix/>
            </a:blip>
            <a:srcRect/>
            <a:stretch/>
          </p:blipFill>
          <p:spPr>
            <a:xfrm>
              <a:off x="3432100" y="6314225"/>
              <a:ext cx="1993818" cy="226800"/>
            </a:xfrm>
            <a:prstGeom prst="rect">
              <a:avLst/>
            </a:prstGeom>
            <a:noFill/>
            <a:ln>
              <a:noFill/>
            </a:ln>
          </p:spPr>
        </p:pic>
        <p:sp>
          <p:nvSpPr>
            <p:cNvPr id="420" name="Google Shape;420;p32"/>
            <p:cNvSpPr txBox="1"/>
            <p:nvPr/>
          </p:nvSpPr>
          <p:spPr>
            <a:xfrm>
              <a:off x="6483975" y="6228725"/>
              <a:ext cx="2133600" cy="22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800" b="1" i="0" u="none" strike="noStrike" cap="none">
                  <a:solidFill>
                    <a:srgbClr val="000000"/>
                  </a:solidFill>
                  <a:latin typeface="Arial"/>
                  <a:ea typeface="Arial"/>
                  <a:cs typeface="Arial"/>
                  <a:sym typeface="Arial"/>
                </a:rPr>
                <a:t>Computed Error</a:t>
              </a:r>
              <a:endParaRPr sz="1800" b="1" i="0" u="none" strike="noStrike" cap="none">
                <a:solidFill>
                  <a:srgbClr val="000000"/>
                </a:solidFill>
                <a:latin typeface="Arial"/>
                <a:ea typeface="Arial"/>
                <a:cs typeface="Arial"/>
                <a:sym typeface="Arial"/>
              </a:endParaRPr>
            </a:p>
          </p:txBody>
        </p:sp>
        <p:pic>
          <p:nvPicPr>
            <p:cNvPr id="421" name="Google Shape;421;p32"/>
            <p:cNvPicPr preferRelativeResize="0"/>
            <p:nvPr/>
          </p:nvPicPr>
          <p:blipFill rotWithShape="1">
            <a:blip r:embed="rId8">
              <a:alphaModFix/>
            </a:blip>
            <a:srcRect l="66738" t="9256" b="7124"/>
            <a:stretch/>
          </p:blipFill>
          <p:spPr>
            <a:xfrm>
              <a:off x="5861550" y="4215050"/>
              <a:ext cx="2869702" cy="2089875"/>
            </a:xfrm>
            <a:prstGeom prst="rect">
              <a:avLst/>
            </a:prstGeom>
            <a:noFill/>
            <a:ln>
              <a:noFill/>
            </a:ln>
          </p:spPr>
        </p:pic>
        <p:pic>
          <p:nvPicPr>
            <p:cNvPr id="422" name="Google Shape;422;p32"/>
            <p:cNvPicPr preferRelativeResize="0"/>
            <p:nvPr/>
          </p:nvPicPr>
          <p:blipFill rotWithShape="1">
            <a:blip r:embed="rId8">
              <a:alphaModFix/>
            </a:blip>
            <a:srcRect l="32961" t="8708" r="34612" b="6250"/>
            <a:stretch/>
          </p:blipFill>
          <p:spPr>
            <a:xfrm>
              <a:off x="2972125" y="4215050"/>
              <a:ext cx="2750877" cy="2089875"/>
            </a:xfrm>
            <a:prstGeom prst="rect">
              <a:avLst/>
            </a:prstGeom>
            <a:noFill/>
            <a:ln>
              <a:noFill/>
            </a:ln>
          </p:spPr>
        </p:pic>
        <p:pic>
          <p:nvPicPr>
            <p:cNvPr id="423" name="Google Shape;423;p32"/>
            <p:cNvPicPr preferRelativeResize="0"/>
            <p:nvPr/>
          </p:nvPicPr>
          <p:blipFill rotWithShape="1">
            <a:blip r:embed="rId8">
              <a:alphaModFix/>
            </a:blip>
            <a:srcRect t="8197" r="68066" b="7207"/>
            <a:stretch/>
          </p:blipFill>
          <p:spPr>
            <a:xfrm>
              <a:off x="119325" y="4215050"/>
              <a:ext cx="2723273" cy="2089875"/>
            </a:xfrm>
            <a:prstGeom prst="rect">
              <a:avLst/>
            </a:prstGeom>
            <a:noFill/>
            <a:ln>
              <a:noFill/>
            </a:ln>
          </p:spPr>
        </p:pic>
      </p:grpSp>
    </p:spTree>
    <p:extLst>
      <p:ext uri="{BB962C8B-B14F-4D97-AF65-F5344CB8AC3E}">
        <p14:creationId xmlns:p14="http://schemas.microsoft.com/office/powerpoint/2010/main" val="1006170962"/>
      </p:ext>
    </p:extLst>
  </p:cSld>
  <p:clrMapOvr>
    <a:masterClrMapping/>
  </p:clrMapOvr>
</p:sld>
</file>

<file path=ppt/theme/theme1.xml><?xml version="1.0" encoding="utf-8"?>
<a:theme xmlns:a="http://schemas.openxmlformats.org/drawingml/2006/main" name="scorec-template-2">
  <a:themeElements>
    <a:clrScheme name="">
      <a:dk1>
        <a:srgbClr val="000000"/>
      </a:dk1>
      <a:lt1>
        <a:srgbClr val="FFFFFF"/>
      </a:lt1>
      <a:dk2>
        <a:srgbClr val="004E47"/>
      </a:dk2>
      <a:lt2>
        <a:srgbClr val="FFFFFF"/>
      </a:lt2>
      <a:accent1>
        <a:srgbClr val="006B61"/>
      </a:accent1>
      <a:accent2>
        <a:srgbClr val="676767"/>
      </a:accent2>
      <a:accent3>
        <a:srgbClr val="FFFFFF"/>
      </a:accent3>
      <a:accent4>
        <a:srgbClr val="000000"/>
      </a:accent4>
      <a:accent5>
        <a:srgbClr val="AABAB7"/>
      </a:accent5>
      <a:accent6>
        <a:srgbClr val="5D5D5D"/>
      </a:accent6>
      <a:hlink>
        <a:srgbClr val="004E47"/>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1835</Words>
  <Application>Microsoft Macintosh PowerPoint</Application>
  <PresentationFormat>On-screen Show (4:3)</PresentationFormat>
  <Paragraphs>223</Paragraphs>
  <Slides>20</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Helvetica Neue</vt:lpstr>
      <vt:lpstr>Arial</vt:lpstr>
      <vt:lpstr>Wingdings</vt:lpstr>
      <vt:lpstr>Noto Sans Symbols</vt:lpstr>
      <vt:lpstr>Times New Roman</vt:lpstr>
      <vt:lpstr>scorec-template-2</vt:lpstr>
      <vt:lpstr>Curved Conforming Mesh Adaptation</vt:lpstr>
      <vt:lpstr>Higher than Quadratic Curved Mesh Adaptation</vt:lpstr>
      <vt:lpstr>Higher than Quadratic Curved Mesh Adaptation</vt:lpstr>
      <vt:lpstr>Higher than Quadratic Curved Mesh Adaptation</vt:lpstr>
      <vt:lpstr>Higher than Quadratic Curved Mesh Adaptation</vt:lpstr>
      <vt:lpstr>Error Estimation For Time Harmonic Maxwell’s Equations</vt:lpstr>
      <vt:lpstr>Error Estimation For Time Harmonic Maxwell’s Equations</vt:lpstr>
      <vt:lpstr>Error Estimation For Time Harmonic Maxwell’s Equations</vt:lpstr>
      <vt:lpstr>Error Estimation For Time Harmonic Maxwell’s Equations</vt:lpstr>
      <vt:lpstr>Error Estimation For Time Harmonic Maxwell’s Equations</vt:lpstr>
      <vt:lpstr>Adaptive RF Simulation Workflow</vt:lpstr>
      <vt:lpstr>Integration of Adaptive Workflow and PetraM</vt:lpstr>
      <vt:lpstr>Adaptive RF Simulation Workflow</vt:lpstr>
      <vt:lpstr>Adaptive RF Simulation Workflow</vt:lpstr>
      <vt:lpstr>Adaptive RF Simulation Workflow</vt:lpstr>
      <vt:lpstr>Toward Automatic Mixed and Hex Meshing</vt:lpstr>
      <vt:lpstr>Omega_h: Mesh Adaptation on GPUs</vt:lpstr>
      <vt:lpstr>Omega_h: Mixed Mesh Support</vt:lpstr>
      <vt:lpstr>Omega_h: High Order Bezier Elements</vt:lpstr>
      <vt:lpstr>Omega_h: AMD HIP 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Developments in Support of Complex Geometry Conforming Mesh Adaptation</dc:title>
  <cp:lastModifiedBy>Shephard, Mark S</cp:lastModifiedBy>
  <cp:revision>19</cp:revision>
  <cp:lastPrinted>2020-08-09T17:54:09Z</cp:lastPrinted>
  <dcterms:modified xsi:type="dcterms:W3CDTF">2020-08-09T20:21:24Z</dcterms:modified>
</cp:coreProperties>
</file>