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61" r:id="rId1"/>
  </p:sldMasterIdLst>
  <p:notesMasterIdLst>
    <p:notesMasterId r:id="rId31"/>
  </p:notesMasterIdLst>
  <p:sldIdLst>
    <p:sldId id="277" r:id="rId2"/>
    <p:sldId id="1673" r:id="rId3"/>
    <p:sldId id="1674" r:id="rId4"/>
    <p:sldId id="1675" r:id="rId5"/>
    <p:sldId id="1679" r:id="rId6"/>
    <p:sldId id="913" r:id="rId7"/>
    <p:sldId id="914" r:id="rId8"/>
    <p:sldId id="915" r:id="rId9"/>
    <p:sldId id="841" r:id="rId10"/>
    <p:sldId id="1672" r:id="rId11"/>
    <p:sldId id="1188" r:id="rId12"/>
    <p:sldId id="257" r:id="rId13"/>
    <p:sldId id="258" r:id="rId14"/>
    <p:sldId id="259" r:id="rId15"/>
    <p:sldId id="260" r:id="rId16"/>
    <p:sldId id="261" r:id="rId17"/>
    <p:sldId id="262" r:id="rId18"/>
    <p:sldId id="1126" r:id="rId19"/>
    <p:sldId id="1666" r:id="rId20"/>
    <p:sldId id="1667" r:id="rId21"/>
    <p:sldId id="1668" r:id="rId22"/>
    <p:sldId id="1680" r:id="rId23"/>
    <p:sldId id="1660" r:id="rId24"/>
    <p:sldId id="263" r:id="rId25"/>
    <p:sldId id="270" r:id="rId26"/>
    <p:sldId id="271" r:id="rId27"/>
    <p:sldId id="272" r:id="rId28"/>
    <p:sldId id="274" r:id="rId29"/>
    <p:sldId id="275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28"/>
    <p:restoredTop sz="94581"/>
  </p:normalViewPr>
  <p:slideViewPr>
    <p:cSldViewPr snapToGrid="0">
      <p:cViewPr varScale="1">
        <p:scale>
          <a:sx n="153" d="100"/>
          <a:sy n="153" d="100"/>
        </p:scale>
        <p:origin x="176" y="4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2150"/>
            <a:ext cx="45593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98327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31913" y="457200"/>
            <a:ext cx="4267200" cy="3200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303213" y="3735388"/>
            <a:ext cx="6172200" cy="48736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725" tIns="44850" rIns="89725" bIns="44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218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e4d02f220_0_1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g7e4d02f22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030f058d6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7030f058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e4d02f220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7e4d02f22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e4d02f220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7e4d02f22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e4d02f220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7e4d02f22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>
            <a:extLst>
              <a:ext uri="{FF2B5EF4-FFF2-40B4-BE49-F238E27FC236}">
                <a16:creationId xmlns:a16="http://schemas.microsoft.com/office/drawing/2014/main" id="{8D382236-0550-D04B-A3C0-90745D3E24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03" name="Rectangle 3">
            <a:extLst>
              <a:ext uri="{FF2B5EF4-FFF2-40B4-BE49-F238E27FC236}">
                <a16:creationId xmlns:a16="http://schemas.microsoft.com/office/drawing/2014/main" id="{47ECFD69-02A4-344E-88B5-B754B8B2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9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32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explain the convex hull,</a:t>
            </a:r>
            <a:r>
              <a:rPr lang="en-US" dirty="0"/>
              <a:t> </a:t>
            </a:r>
            <a:r>
              <a:rPr lang="en-US" baseline="0" dirty="0"/>
              <a:t> The figure on the right shows how we construct a piece of B-spline by 6 control points on a trapezoid directly.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273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explain the convex hull,</a:t>
            </a:r>
            <a:r>
              <a:rPr lang="en-US" dirty="0"/>
              <a:t> </a:t>
            </a:r>
            <a:r>
              <a:rPr lang="en-US" baseline="0" dirty="0"/>
              <a:t> The figure on the right shows how we construct a piece of B-spline by 6 control points on a trapezoid directly.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87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e4d02f220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7e4d02f22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5513" y="750888"/>
            <a:ext cx="4946650" cy="3709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62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e4d02f220_1_1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7e4d02f220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e4d02f220_1_2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7e4d02f220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e4d02f220_1_1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g7e4d02f220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402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e4d02f220_1_2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g7e4d02f220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5513" y="750888"/>
            <a:ext cx="4946650" cy="3709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31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5513" y="750888"/>
            <a:ext cx="4946650" cy="3709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65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5513" y="750888"/>
            <a:ext cx="4946650" cy="3709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8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036A5EC4-80C4-A74F-8002-6416D269F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3263"/>
            <a:ext cx="4624388" cy="3468687"/>
          </a:xfrm>
          <a:ln/>
        </p:spPr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05E9E44E-423E-4242-9B32-087A1ABB2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21" tIns="45610" rIns="91221" bIns="45610"/>
          <a:lstStyle/>
          <a:p>
            <a:r>
              <a:rPr lang="en-US" altLang="en-US"/>
              <a:t>The model and mesh are related using the concept of “classification”, which defines the unique association between a set of mesh entities and a model entity. </a:t>
            </a:r>
          </a:p>
        </p:txBody>
      </p:sp>
    </p:spTree>
    <p:extLst>
      <p:ext uri="{BB962C8B-B14F-4D97-AF65-F5344CB8AC3E}">
        <p14:creationId xmlns:p14="http://schemas.microsoft.com/office/powerpoint/2010/main" val="419265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EE70A7-66C6-4844-8EF7-8BA1BAE10B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D07FBE-96D1-7742-857B-DD563E3D6987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A3D21485-8B47-B648-AB53-B45271AC963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A58D6DC-D35B-C844-8FFF-CF1E62750F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5513" y="750888"/>
            <a:ext cx="4946650" cy="3709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2150"/>
            <a:ext cx="4556125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035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0" y="876300"/>
            <a:ext cx="8991600" cy="5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0" y="876300"/>
            <a:ext cx="4419600" cy="57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572000" y="876300"/>
            <a:ext cx="4419600" cy="57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0" y="876300"/>
            <a:ext cx="4419600" cy="280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2"/>
          </p:nvPr>
        </p:nvSpPr>
        <p:spPr>
          <a:xfrm>
            <a:off x="4572000" y="876300"/>
            <a:ext cx="4419600" cy="280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0" y="3832225"/>
            <a:ext cx="4419600" cy="28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4"/>
          </p:nvPr>
        </p:nvSpPr>
        <p:spPr>
          <a:xfrm>
            <a:off x="4572000" y="3832225"/>
            <a:ext cx="4419600" cy="28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89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00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SzPts val="1120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SzPts val="1120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SzPts val="1120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SzPts val="1120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SzPts val="112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0" y="876300"/>
            <a:ext cx="4419600" cy="57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7305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700"/>
              <a:buChar char="●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2400"/>
              <a:buChar char="■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572000" y="876300"/>
            <a:ext cx="4419600" cy="57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7305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700"/>
              <a:buChar char="●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2400"/>
              <a:buChar char="■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6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667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600"/>
              <a:buChar char="●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6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667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600"/>
              <a:buChar char="●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800"/>
              <a:buChar char="●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2800"/>
              <a:buChar char="■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⬥"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35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10349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10349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35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 rot="5400000">
            <a:off x="1663700" y="-787400"/>
            <a:ext cx="5664200" cy="8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 rot="5400000">
            <a:off x="4720431" y="2213769"/>
            <a:ext cx="656113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 rot="5400000">
            <a:off x="72231" y="3969"/>
            <a:ext cx="6561138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571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45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■"/>
              <a:defRPr/>
            </a:lvl2pPr>
            <a:lvl3pPr marL="1371600" lvl="2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800"/>
              <a:buChar char="⬥"/>
              <a:defRPr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0" y="876300"/>
            <a:ext cx="8991600" cy="5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marR="0" lvl="0" indent="-266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10349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2000"/>
              <a:buFont typeface="Noto Sans Symbols"/>
              <a:buChar char="⬥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" name="Google Shape;8;p1"/>
          <p:cNvGrpSpPr/>
          <p:nvPr/>
        </p:nvGrpSpPr>
        <p:grpSpPr>
          <a:xfrm>
            <a:off x="0" y="622300"/>
            <a:ext cx="9144000" cy="177800"/>
            <a:chOff x="0" y="2360"/>
            <a:chExt cx="5760" cy="112"/>
          </a:xfrm>
        </p:grpSpPr>
        <p:sp>
          <p:nvSpPr>
            <p:cNvPr id="9" name="Google Shape;9;p1" descr="Bouquet"/>
            <p:cNvSpPr/>
            <p:nvPr/>
          </p:nvSpPr>
          <p:spPr>
            <a:xfrm>
              <a:off x="0" y="2392"/>
              <a:ext cx="5760" cy="56"/>
            </a:xfrm>
            <a:prstGeom prst="rect">
              <a:avLst/>
            </a:prstGeom>
            <a:blipFill rotWithShape="1">
              <a:blip r:embed="rId14">
                <a:alphaModFix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0" y="2360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0" y="2432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6563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481" y="6294437"/>
            <a:ext cx="1693862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Adaptive Workflow for RF Simulations: </a:t>
            </a:r>
            <a:br>
              <a:rPr lang="en-US" dirty="0"/>
            </a:br>
            <a:r>
              <a:rPr lang="en-US" dirty="0"/>
              <a:t>Geometry and Meshing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66;p15"/>
          <p:cNvGrpSpPr/>
          <p:nvPr/>
        </p:nvGrpSpPr>
        <p:grpSpPr>
          <a:xfrm>
            <a:off x="0" y="1079500"/>
            <a:ext cx="9144000" cy="177800"/>
            <a:chOff x="0" y="2360"/>
            <a:chExt cx="5760" cy="112"/>
          </a:xfrm>
        </p:grpSpPr>
        <p:sp>
          <p:nvSpPr>
            <p:cNvPr id="67" name="Google Shape;67;p15" descr="Bouquet"/>
            <p:cNvSpPr/>
            <p:nvPr/>
          </p:nvSpPr>
          <p:spPr>
            <a:xfrm>
              <a:off x="0" y="2392"/>
              <a:ext cx="5760" cy="56"/>
            </a:xfrm>
            <a:prstGeom prst="rect">
              <a:avLst/>
            </a:prstGeom>
            <a:blipFill rotWithShape="1">
              <a:blip r:embed="rId5">
                <a:alphaModFix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0" y="2360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0" y="2432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70" name="Google Shape;70;p15"/>
          <p:cNvSpPr txBox="1"/>
          <p:nvPr/>
        </p:nvSpPr>
        <p:spPr>
          <a:xfrm>
            <a:off x="0" y="1439864"/>
            <a:ext cx="9144000" cy="485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M. H. </a:t>
            </a:r>
            <a:r>
              <a:rPr lang="en-US" sz="240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Siboni</a:t>
            </a: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en-US" sz="240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Moharana</a:t>
            </a: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>
                <a:solidFill>
                  <a:srgbClr val="002060"/>
                </a:solidFill>
              </a:rPr>
              <a:t>S. Malik, U. Riaz and </a:t>
            </a: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M. S</a:t>
            </a:r>
            <a:r>
              <a:rPr lang="en-US" sz="2400" i="0" u="none" strike="noStrike" cap="none" dirty="0">
                <a:solidFill>
                  <a:srgbClr val="002060"/>
                </a:solidFill>
                <a:sym typeface="Arial"/>
              </a:rPr>
              <a:t>. Shephard</a:t>
            </a:r>
            <a:endParaRPr sz="1200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Scientific Computation Research </a:t>
            </a:r>
            <a:r>
              <a:rPr lang="en-US" sz="2400" i="0" u="none" strike="noStrike" cap="none" dirty="0">
                <a:solidFill>
                  <a:srgbClr val="002060"/>
                </a:solidFill>
                <a:sym typeface="Arial"/>
              </a:rPr>
              <a:t>Center, RPI</a:t>
            </a:r>
            <a:endParaRPr sz="1200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>
              <a:solidFill>
                <a:srgbClr val="002060"/>
              </a:solidFill>
            </a:endParaRPr>
          </a:p>
          <a:p>
            <a:pPr lvl="0" algn="ctr"/>
            <a:r>
              <a:rPr lang="en-US" sz="2400" dirty="0">
                <a:solidFill>
                  <a:srgbClr val="002060"/>
                </a:solidFill>
              </a:rPr>
              <a:t>B.R. </a:t>
            </a:r>
            <a:r>
              <a:rPr lang="en-US" sz="2400" dirty="0" err="1">
                <a:solidFill>
                  <a:srgbClr val="002060"/>
                </a:solidFill>
              </a:rPr>
              <a:t>Downie</a:t>
            </a:r>
            <a:r>
              <a:rPr lang="en-US" sz="2400" dirty="0">
                <a:solidFill>
                  <a:srgbClr val="002060"/>
                </a:solidFill>
              </a:rPr>
              <a:t>, R. </a:t>
            </a:r>
            <a:r>
              <a:rPr lang="en-US" sz="2400" dirty="0" err="1">
                <a:solidFill>
                  <a:srgbClr val="002060"/>
                </a:solidFill>
              </a:rPr>
              <a:t>Nastasia</a:t>
            </a:r>
            <a:r>
              <a:rPr lang="en-US" sz="2400" dirty="0">
                <a:solidFill>
                  <a:srgbClr val="002060"/>
                </a:solidFill>
              </a:rPr>
              <a:t>, S. Tendulkar and M.W. Beall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 err="1">
                <a:solidFill>
                  <a:srgbClr val="002060"/>
                </a:solidFill>
              </a:rPr>
              <a:t>Simmetrix</a:t>
            </a:r>
            <a:r>
              <a:rPr lang="en-US" sz="2400" dirty="0">
                <a:solidFill>
                  <a:srgbClr val="002060"/>
                </a:solidFill>
              </a:rPr>
              <a:t> Inc. (Supported through a DOE SBIR project)</a:t>
            </a:r>
            <a:endParaRPr sz="2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6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600"/>
              <a:buFont typeface="Arial"/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2287" marR="0" lvl="1" indent="-2889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2400"/>
              <a:buFont typeface="Noto Sans Symbols"/>
              <a:buChar char="●"/>
            </a:pPr>
            <a:r>
              <a:rPr lang="en-US" sz="2400" dirty="0"/>
              <a:t>Why the focus on geometry?</a:t>
            </a:r>
          </a:p>
          <a:p>
            <a:pPr marL="522287" marR="0" lvl="1" indent="-2889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2400"/>
              <a:buFont typeface="Noto Sans Symbols"/>
              <a:buChar char="●"/>
            </a:pPr>
            <a:r>
              <a:rPr lang="en-US" sz="2400" dirty="0"/>
              <a:t>Boundary representation for Analysis Geometry</a:t>
            </a:r>
          </a:p>
          <a:p>
            <a:pPr marL="522287" marR="0" lvl="1" indent="-2889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10349"/>
              </a:buClr>
              <a:buSzPts val="2400"/>
              <a:buFont typeface="Noto Sans Symbols"/>
              <a:buChar char="●"/>
            </a:pPr>
            <a:r>
              <a:rPr lang="en-US" sz="2400" dirty="0"/>
              <a:t>Construction of complete workflow including analysis geometry preparation</a:t>
            </a:r>
          </a:p>
          <a:p>
            <a:pPr marL="920750" lvl="3" indent="-406400">
              <a:spcBef>
                <a:spcPts val="200"/>
              </a:spcBef>
              <a:buClr>
                <a:srgbClr val="010349"/>
              </a:buClr>
              <a:buSzPts val="2400"/>
              <a:buFont typeface="Noto Sans Symbols"/>
              <a:buChar char="●"/>
            </a:pPr>
            <a:r>
              <a:rPr lang="en-US" sz="2400" dirty="0"/>
              <a:t>Tools used</a:t>
            </a:r>
          </a:p>
          <a:p>
            <a:pPr marL="920750" lvl="3" indent="-406400">
              <a:spcBef>
                <a:spcPts val="200"/>
              </a:spcBef>
              <a:buClr>
                <a:srgbClr val="010349"/>
              </a:buClr>
              <a:buSzPts val="2400"/>
              <a:buFont typeface="Noto Sans Symbols"/>
              <a:buChar char="●"/>
            </a:pPr>
            <a:r>
              <a:rPr lang="en-US" sz="2400" dirty="0"/>
              <a:t>Example usage</a:t>
            </a:r>
            <a:endParaRPr sz="2400" dirty="0"/>
          </a:p>
          <a:p>
            <a:pPr marL="233363" marR="0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10349"/>
              </a:buClr>
              <a:buSzPts val="2800"/>
              <a:buFont typeface="Noto Sans Symbols"/>
              <a:buNone/>
            </a:pP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9063" marR="0" lvl="0" indent="-74613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30;p3">
            <a:extLst>
              <a:ext uri="{FF2B5EF4-FFF2-40B4-BE49-F238E27FC236}">
                <a16:creationId xmlns:a16="http://schemas.microsoft.com/office/drawing/2014/main" id="{BF3BA514-758D-6A4F-9B14-7147238F2C4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8993" y="5664200"/>
            <a:ext cx="2906526" cy="1117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095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050331A7-5273-CD43-A71C-692603CA13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93799" y="0"/>
            <a:ext cx="6756400" cy="583894"/>
          </a:xfrm>
        </p:spPr>
        <p:txBody>
          <a:bodyPr/>
          <a:lstStyle/>
          <a:p>
            <a:pPr eaLnBrk="1" hangingPunct="1"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/>
              <a:t>Simulation workflow with </a:t>
            </a:r>
            <a:r>
              <a:rPr lang="en-US" dirty="0" err="1"/>
              <a:t>Simmetrix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4C9C76D-07EE-6041-AA63-E5815638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6" y="2775566"/>
            <a:ext cx="8372818" cy="4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5CC228F0-8132-494C-AE05-B6B5600F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7" y="6543675"/>
            <a:ext cx="4746625" cy="2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Font typeface="Times New Roman" charset="0"/>
              <a:buNone/>
              <a:defRPr/>
            </a:pPr>
            <a:endParaRPr lang="en-US" sz="1600" i="1" dirty="0"/>
          </a:p>
        </p:txBody>
      </p:sp>
      <p:sp>
        <p:nvSpPr>
          <p:cNvPr id="5" name="Google Shape;108;p18">
            <a:extLst>
              <a:ext uri="{FF2B5EF4-FFF2-40B4-BE49-F238E27FC236}">
                <a16:creationId xmlns:a16="http://schemas.microsoft.com/office/drawing/2014/main" id="{D69166ED-B3B8-934E-AC43-E388615BFF4A}"/>
              </a:ext>
            </a:extLst>
          </p:cNvPr>
          <p:cNvSpPr txBox="1"/>
          <p:nvPr/>
        </p:nvSpPr>
        <p:spPr>
          <a:xfrm>
            <a:off x="8714232" y="6543675"/>
            <a:ext cx="429843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7EC97-0773-2646-942E-16634FEB7921}"/>
              </a:ext>
            </a:extLst>
          </p:cNvPr>
          <p:cNvSpPr txBox="1"/>
          <p:nvPr/>
        </p:nvSpPr>
        <p:spPr>
          <a:xfrm>
            <a:off x="363502" y="836574"/>
            <a:ext cx="8284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SzPts val="1800"/>
              <a:buFont typeface="Noto Sans Symbols"/>
              <a:buChar char="■"/>
            </a:pPr>
            <a:r>
              <a:rPr lang="en-US" sz="2000" dirty="0">
                <a:latin typeface="Arial" panose="020B0604020202020204" pitchFamily="34" charset="0"/>
              </a:rPr>
              <a:t>Developing the needed geometry tools from scratch is huge job</a:t>
            </a:r>
          </a:p>
          <a:p>
            <a:pPr marL="228600" indent="-228600">
              <a:buSzPts val="1800"/>
              <a:buFont typeface="Noto Sans Symbols"/>
              <a:buChar char="■"/>
            </a:pPr>
            <a:r>
              <a:rPr lang="en-US" sz="2000" dirty="0">
                <a:latin typeface="Arial" panose="020B0604020202020204" pitchFamily="34" charset="0"/>
              </a:rPr>
              <a:t>Although there have been improvement, no open source tools meet the need or provide the needed support </a:t>
            </a:r>
          </a:p>
          <a:p>
            <a:pPr marL="228600" indent="-228600">
              <a:buSzPts val="1800"/>
              <a:buFont typeface="Noto Sans Symbols"/>
              <a:buChar char="■"/>
            </a:pPr>
            <a:r>
              <a:rPr lang="en-US" sz="2000" dirty="0" err="1">
                <a:latin typeface="Arial" panose="020B0604020202020204" pitchFamily="34" charset="0"/>
              </a:rPr>
              <a:t>Simmetrix</a:t>
            </a:r>
            <a:r>
              <a:rPr lang="en-US" sz="2000" dirty="0">
                <a:latin typeface="Arial" panose="020B0604020202020204" pitchFamily="34" charset="0"/>
              </a:rPr>
              <a:t> has been developing these tool for 22 years – we have good working relationship with </a:t>
            </a:r>
            <a:r>
              <a:rPr lang="en-US" sz="2000" dirty="0" err="1">
                <a:latin typeface="Arial" panose="020B0604020202020204" pitchFamily="34" charset="0"/>
              </a:rPr>
              <a:t>Simmetrix</a:t>
            </a:r>
            <a:r>
              <a:rPr lang="en-US" sz="2000" dirty="0">
                <a:latin typeface="Arial" panose="020B0604020202020204" pitchFamily="34" charset="0"/>
              </a:rPr>
              <a:t> and they had SBIR money to do some of the specific work we needed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21120F0-A8A5-044D-9EBA-B740C86E1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842" y="5927075"/>
            <a:ext cx="1710713" cy="37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sz="1600" i="1" dirty="0"/>
              <a:t>Parallel adaptive </a:t>
            </a:r>
            <a:br>
              <a:rPr lang="en-US" sz="1600" i="1" dirty="0"/>
            </a:br>
            <a:r>
              <a:rPr lang="en-US" sz="1600" i="1" dirty="0"/>
              <a:t>simulations using </a:t>
            </a:r>
            <a:br>
              <a:rPr lang="en-US" sz="1600" i="1" dirty="0"/>
            </a:br>
            <a:r>
              <a:rPr lang="en-US" sz="1600" i="1" dirty="0" err="1"/>
              <a:t>Simmetrix</a:t>
            </a:r>
            <a:r>
              <a:rPr lang="en-US" sz="1600" i="1" dirty="0"/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1251537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B6331E8-CAF4-9449-A5C8-0C97ACDB6B4C}"/>
              </a:ext>
            </a:extLst>
          </p:cNvPr>
          <p:cNvGrpSpPr/>
          <p:nvPr/>
        </p:nvGrpSpPr>
        <p:grpSpPr>
          <a:xfrm>
            <a:off x="6099582" y="986632"/>
            <a:ext cx="2960913" cy="1258855"/>
            <a:chOff x="340145" y="5040599"/>
            <a:chExt cx="4729270" cy="14183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183A77-E28E-0C47-8690-41CE529EC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62" t="21902" r="317" b="11208"/>
            <a:stretch/>
          </p:blipFill>
          <p:spPr>
            <a:xfrm>
              <a:off x="340145" y="5040599"/>
              <a:ext cx="2307772" cy="14183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2C0D67-4D96-2E48-BA6E-24149FE51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72" t="22699" r="1129" b="12106"/>
            <a:stretch/>
          </p:blipFill>
          <p:spPr>
            <a:xfrm>
              <a:off x="2748753" y="5040599"/>
              <a:ext cx="2320662" cy="1418398"/>
            </a:xfrm>
            <a:prstGeom prst="rect">
              <a:avLst/>
            </a:prstGeom>
          </p:spPr>
        </p:pic>
      </p:grpSp>
      <p:sp>
        <p:nvSpPr>
          <p:cNvPr id="28" name="Text Placeholder 1"/>
          <p:cNvSpPr txBox="1">
            <a:spLocks/>
          </p:cNvSpPr>
          <p:nvPr/>
        </p:nvSpPr>
        <p:spPr>
          <a:xfrm>
            <a:off x="0" y="830263"/>
            <a:ext cx="8522677" cy="5626100"/>
          </a:xfrm>
          <a:prstGeom prst="rect">
            <a:avLst/>
          </a:prstGeom>
        </p:spPr>
        <p:txBody>
          <a:bodyPr/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en-US" sz="2000" dirty="0"/>
              <a:t>Working directly with </a:t>
            </a:r>
            <a:r>
              <a:rPr lang="en-US" sz="2000" dirty="0" err="1"/>
              <a:t>Simmetrix</a:t>
            </a:r>
            <a:endParaRPr lang="en-US" sz="2000" dirty="0"/>
          </a:p>
          <a:p>
            <a:pPr lvl="1"/>
            <a:r>
              <a:rPr lang="en-US" sz="2000" dirty="0"/>
              <a:t>Tokamak geometry and meshing</a:t>
            </a:r>
          </a:p>
          <a:p>
            <a:pPr marL="744538" lvl="2" indent="-233363"/>
            <a:r>
              <a:rPr lang="en-US" dirty="0"/>
              <a:t>Multiple O- and X-point capabilities</a:t>
            </a:r>
          </a:p>
          <a:p>
            <a:pPr marL="744538" lvl="2" indent="-233363"/>
            <a:r>
              <a:rPr lang="en-US" dirty="0"/>
              <a:t>ITER, DIII-D, </a:t>
            </a:r>
            <a:r>
              <a:rPr lang="en-US" dirty="0" err="1"/>
              <a:t>Alcator</a:t>
            </a:r>
            <a:r>
              <a:rPr lang="en-US" dirty="0"/>
              <a:t> C-MOD, NSTX, KSTAR, etc.</a:t>
            </a:r>
          </a:p>
          <a:p>
            <a:pPr marL="744538" lvl="2" indent="-233363"/>
            <a:r>
              <a:rPr lang="en-US" dirty="0"/>
              <a:t>EFIT physics geometry</a:t>
            </a:r>
          </a:p>
          <a:p>
            <a:pPr marL="744538" lvl="2" indent="-233363"/>
            <a:r>
              <a:rPr lang="en-US" dirty="0"/>
              <a:t>Improved mesh quality at x-point and </a:t>
            </a:r>
            <a:br>
              <a:rPr lang="en-US" dirty="0"/>
            </a:br>
            <a:r>
              <a:rPr lang="en-US" dirty="0"/>
              <a:t>at wall/flux curve interactions</a:t>
            </a:r>
          </a:p>
          <a:p>
            <a:pPr lvl="1"/>
            <a:r>
              <a:rPr lang="en-US" sz="2000" dirty="0"/>
              <a:t>Geometry combination and simplification</a:t>
            </a:r>
          </a:p>
          <a:p>
            <a:pPr lvl="1"/>
            <a:r>
              <a:rPr lang="en-US" sz="2000" dirty="0"/>
              <a:t>Graphical user interface enhanced, </a:t>
            </a:r>
            <a:br>
              <a:rPr lang="en-US" sz="2000" dirty="0"/>
            </a:br>
            <a:r>
              <a:rPr lang="en-US" sz="2000" dirty="0"/>
              <a:t>user documentation being written</a:t>
            </a:r>
          </a:p>
          <a:p>
            <a:pPr lvl="1"/>
            <a:r>
              <a:rPr lang="en-US" sz="2000" dirty="0"/>
              <a:t>Curved mesh generation</a:t>
            </a:r>
          </a:p>
          <a:p>
            <a:pPr lvl="1"/>
            <a:r>
              <a:rPr lang="en-US" sz="2000" dirty="0"/>
              <a:t>Higher order curved mesh adaptation</a:t>
            </a:r>
          </a:p>
          <a:p>
            <a:pPr lvl="1"/>
            <a:r>
              <a:rPr lang="en-US" sz="2000" dirty="0"/>
              <a:t>Investigation of </a:t>
            </a:r>
            <a:r>
              <a:rPr lang="en-US" sz="2000" dirty="0" err="1"/>
              <a:t>stellalator</a:t>
            </a:r>
            <a:r>
              <a:rPr lang="en-US" sz="2000" dirty="0"/>
              <a:t> meshing </a:t>
            </a:r>
          </a:p>
          <a:p>
            <a:pPr lvl="1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Fusion Geometry and Meshing Developments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8A81C-1B6E-6542-9CA4-6B1157B2E849}"/>
              </a:ext>
            </a:extLst>
          </p:cNvPr>
          <p:cNvGrpSpPr/>
          <p:nvPr/>
        </p:nvGrpSpPr>
        <p:grpSpPr>
          <a:xfrm>
            <a:off x="5659153" y="2475875"/>
            <a:ext cx="3484847" cy="1969040"/>
            <a:chOff x="430830" y="4548554"/>
            <a:chExt cx="3742585" cy="20800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ED174E-3789-1543-AB93-E550B79F046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30" y="4548554"/>
              <a:ext cx="1810003" cy="2080018"/>
            </a:xfrm>
            <a:prstGeom prst="rect">
              <a:avLst/>
            </a:prstGeom>
            <a:noFill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616475-D73B-4A4C-BD6F-441C04FDC9E1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412" y="4548554"/>
              <a:ext cx="1810003" cy="2080018"/>
            </a:xfrm>
            <a:prstGeom prst="rect">
              <a:avLst/>
            </a:prstGeom>
            <a:noFill/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5B51460-F8C6-A043-B446-52280C2177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0" t="1308" r="6383"/>
          <a:stretch/>
        </p:blipFill>
        <p:spPr>
          <a:xfrm>
            <a:off x="5898976" y="4618892"/>
            <a:ext cx="3047856" cy="2070509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49936C04-805D-CD49-A833-A90B8A1B002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94942" y="5304730"/>
            <a:ext cx="2406873" cy="1617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DC4FAF-F358-6C43-8BF2-D1BD4981A03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423139" y="5304730"/>
            <a:ext cx="2236014" cy="155327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C6DB0F-65D8-414D-ADB7-BDC82C83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7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Tokamak RF Simulation Workflow</a:t>
            </a:r>
            <a:endParaRPr dirty="0"/>
          </a:p>
        </p:txBody>
      </p:sp>
      <p:sp>
        <p:nvSpPr>
          <p:cNvPr id="76" name="Google Shape;76;p16"/>
          <p:cNvSpPr txBox="1"/>
          <p:nvPr/>
        </p:nvSpPr>
        <p:spPr>
          <a:xfrm>
            <a:off x="8732520" y="6618199"/>
            <a:ext cx="472974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Google Shape;77;p16"/>
          <p:cNvGrpSpPr/>
          <p:nvPr/>
        </p:nvGrpSpPr>
        <p:grpSpPr>
          <a:xfrm>
            <a:off x="207973" y="3414245"/>
            <a:ext cx="4364027" cy="3367555"/>
            <a:chOff x="-43850" y="3827620"/>
            <a:chExt cx="4364027" cy="3367555"/>
          </a:xfrm>
        </p:grpSpPr>
        <p:sp>
          <p:nvSpPr>
            <p:cNvPr id="78" name="Google Shape;78;p16"/>
            <p:cNvSpPr txBox="1"/>
            <p:nvPr/>
          </p:nvSpPr>
          <p:spPr>
            <a:xfrm>
              <a:off x="562677" y="3842375"/>
              <a:ext cx="3757500" cy="28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 u="sng" dirty="0"/>
                <a:t>Workflow Steps:</a:t>
              </a:r>
              <a:endParaRPr sz="2000" b="1" i="1" u="sng" dirty="0"/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000000"/>
                  </a:solidFill>
                </a:rPr>
                <a:t>Obtain and Clean-up CAD</a:t>
              </a:r>
              <a:endParaRPr sz="1800" dirty="0">
                <a:solidFill>
                  <a:srgbClr val="000000"/>
                </a:solidFill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000000"/>
                  </a:solidFill>
                </a:rPr>
                <a:t>Combine Antenna, Reactor &amp; Physics Geometries</a:t>
              </a:r>
              <a:endParaRPr sz="1800" dirty="0">
                <a:solidFill>
                  <a:srgbClr val="000000"/>
                </a:solidFill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000000"/>
                  </a:solidFill>
                </a:rPr>
                <a:t>Assign Analysis Attributes</a:t>
              </a:r>
              <a:endParaRPr sz="1800" dirty="0">
                <a:solidFill>
                  <a:srgbClr val="000000"/>
                </a:solidFill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000000"/>
                  </a:solidFill>
                </a:rPr>
                <a:t>Generate Mesh</a:t>
              </a:r>
              <a:endParaRPr sz="1800" dirty="0">
                <a:solidFill>
                  <a:srgbClr val="000000"/>
                </a:solidFill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980000"/>
                  </a:solidFill>
                </a:rPr>
                <a:t>Finite Element Solve</a:t>
              </a:r>
              <a:endParaRPr sz="1800" dirty="0">
                <a:solidFill>
                  <a:srgbClr val="980000"/>
                </a:solidFill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980000"/>
                  </a:solidFill>
                </a:rPr>
                <a:t>Estimate Discretization Error, Terminate if Below Threshold</a:t>
              </a:r>
              <a:endParaRPr sz="1800" dirty="0">
                <a:solidFill>
                  <a:srgbClr val="980000"/>
                </a:solidFill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0000"/>
                </a:buClr>
                <a:buSzPts val="1600"/>
                <a:buAutoNum type="arabicPeriod"/>
              </a:pPr>
              <a:r>
                <a:rPr lang="en-US" sz="1800" dirty="0">
                  <a:solidFill>
                    <a:srgbClr val="980000"/>
                  </a:solidFill>
                </a:rPr>
                <a:t>Adapt the Mesh &amp; Return to 5</a:t>
              </a:r>
              <a:endParaRPr sz="1800" dirty="0">
                <a:solidFill>
                  <a:srgbClr val="980000"/>
                </a:solidFill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79" name="Google Shape;79;p16"/>
            <p:cNvSpPr txBox="1"/>
            <p:nvPr/>
          </p:nvSpPr>
          <p:spPr>
            <a:xfrm rot="16200000">
              <a:off x="-833150" y="4616920"/>
              <a:ext cx="1905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highlight>
                    <a:srgbClr val="B6D7A8"/>
                  </a:highlight>
                </a:rPr>
                <a:t>Model Prep.&amp; Mesh Generation</a:t>
              </a:r>
              <a:endParaRPr sz="1600" dirty="0">
                <a:highlight>
                  <a:srgbClr val="B6D7A8"/>
                </a:highlight>
              </a:endParaRPr>
            </a:p>
          </p:txBody>
        </p:sp>
        <p:sp>
          <p:nvSpPr>
            <p:cNvPr id="80" name="Google Shape;80;p16"/>
            <p:cNvSpPr txBox="1"/>
            <p:nvPr/>
          </p:nvSpPr>
          <p:spPr>
            <a:xfrm rot="16200000">
              <a:off x="-615525" y="6072350"/>
              <a:ext cx="1918350" cy="32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highlight>
                    <a:srgbClr val="F4CCCC"/>
                  </a:highlight>
                </a:rPr>
                <a:t>Adaptive Solve</a:t>
              </a:r>
              <a:endParaRPr sz="1600" dirty="0">
                <a:highlight>
                  <a:srgbClr val="F4CCCC"/>
                </a:highlight>
              </a:endParaRPr>
            </a:p>
          </p:txBody>
        </p:sp>
      </p:grpSp>
      <p:sp>
        <p:nvSpPr>
          <p:cNvPr id="81" name="Google Shape;81;p16"/>
          <p:cNvSpPr txBox="1"/>
          <p:nvPr/>
        </p:nvSpPr>
        <p:spPr>
          <a:xfrm>
            <a:off x="4668920" y="3414245"/>
            <a:ext cx="5128200" cy="244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sng" dirty="0"/>
              <a:t>Tools Used:</a:t>
            </a:r>
            <a:endParaRPr sz="2400" b="1" i="1" u="sng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Geometry Cleanup -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Simmetrix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Simmodeler</a:t>
            </a:r>
            <a:endParaRPr lang="en-US"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>
              <a:lnSpc>
                <a:spcPct val="115000"/>
              </a:lnSpc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Analysis model construction 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-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Simmetrix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</a:p>
          <a:p>
            <a:pPr lvl="0">
              <a:lnSpc>
                <a:spcPct val="115000"/>
              </a:lnSpc>
            </a:pP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			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Simmodeler</a:t>
            </a:r>
            <a:endParaRPr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Mesh Generation  -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Simmetrix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MeshSim</a:t>
            </a:r>
            <a:endParaRPr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Curved Mesh Adapt -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PUMI</a:t>
            </a:r>
            <a:endParaRPr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High-Order FEM -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MFEM</a:t>
            </a:r>
            <a:endParaRPr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RF Simulation Setup -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PiScope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+ </a:t>
            </a:r>
            <a:r>
              <a:rPr lang="en-US" sz="1800" dirty="0" err="1">
                <a:latin typeface="Source Code Pro"/>
                <a:ea typeface="Source Code Pro"/>
                <a:cs typeface="Source Code Pro"/>
                <a:sym typeface="Source Code Pro"/>
              </a:rPr>
              <a:t>PetraM</a:t>
            </a:r>
            <a:endParaRPr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Source Code Pro"/>
                <a:ea typeface="Source Code Pro"/>
                <a:cs typeface="Source Code Pro"/>
                <a:sym typeface="Source Code Pro"/>
              </a:rPr>
              <a:t>Error Estimation -</a:t>
            </a:r>
            <a:r>
              <a:rPr lang="en-US" sz="1800" dirty="0">
                <a:latin typeface="Source Code Pro"/>
                <a:ea typeface="Source Code Pro"/>
                <a:cs typeface="Source Code Pro"/>
                <a:sym typeface="Source Code Pro"/>
              </a:rPr>
              <a:t> PUMI</a:t>
            </a:r>
            <a:endParaRPr sz="18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6"/>
          <p:cNvSpPr txBox="1"/>
          <p:nvPr/>
        </p:nvSpPr>
        <p:spPr>
          <a:xfrm>
            <a:off x="263020" y="797186"/>
            <a:ext cx="5597953" cy="21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 dirty="0"/>
              <a:t>Motivation:</a:t>
            </a:r>
            <a:endParaRPr sz="2000" b="1" i="1" u="sng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Accurate RF simulations of fusion systems like ITER requires the definition of high-fidelity analysis geometries that include detailed antenna, reactor wall, and physics regions. This Presentation will describe a workflow for the execution of adaptive simulations for RF fusion systems.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200" y="888785"/>
            <a:ext cx="2721875" cy="247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5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8705088" y="6543675"/>
            <a:ext cx="438987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0" y="1381100"/>
            <a:ext cx="8474351" cy="51451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Simmetrix Defeaturing Tools &amp; Mesh Generation</a:t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181575" y="914325"/>
            <a:ext cx="6718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/>
              <a:t>Simmetrix Modeling Tab: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17"/>
          <p:cNvSpPr/>
          <p:nvPr/>
        </p:nvSpPr>
        <p:spPr>
          <a:xfrm>
            <a:off x="1048000" y="1391204"/>
            <a:ext cx="576000" cy="189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362200" y="2381794"/>
            <a:ext cx="1905300" cy="4953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2805300" y="2341150"/>
            <a:ext cx="15996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FF"/>
                </a:solidFill>
              </a:rPr>
              <a:t>Entities To Keep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362200" y="3125408"/>
            <a:ext cx="1905300" cy="4953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3033900" y="2798350"/>
            <a:ext cx="19053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FF00"/>
                </a:solidFill>
              </a:rPr>
              <a:t>Entities To Remove</a:t>
            </a:r>
            <a:endParaRPr>
              <a:solidFill>
                <a:srgbClr val="00FF00"/>
              </a:solidFill>
            </a:endParaRPr>
          </a:p>
        </p:txBody>
      </p:sp>
      <p:cxnSp>
        <p:nvCxnSpPr>
          <p:cNvPr id="97" name="Google Shape;97;p17"/>
          <p:cNvCxnSpPr>
            <a:stCxn id="94" idx="1"/>
            <a:endCxn id="93" idx="3"/>
          </p:cNvCxnSpPr>
          <p:nvPr/>
        </p:nvCxnSpPr>
        <p:spPr>
          <a:xfrm flipH="1">
            <a:off x="2267400" y="2552650"/>
            <a:ext cx="537900" cy="76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8" name="Google Shape;98;p17"/>
          <p:cNvCxnSpPr>
            <a:stCxn id="96" idx="1"/>
            <a:endCxn id="95" idx="3"/>
          </p:cNvCxnSpPr>
          <p:nvPr/>
        </p:nvCxnSpPr>
        <p:spPr>
          <a:xfrm flipH="1">
            <a:off x="2267400" y="3009850"/>
            <a:ext cx="766500" cy="3633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" name="Google Shape;99;p17"/>
          <p:cNvSpPr/>
          <p:nvPr/>
        </p:nvSpPr>
        <p:spPr>
          <a:xfrm>
            <a:off x="362198" y="3741139"/>
            <a:ext cx="1874700" cy="495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0" name="Google Shape;100;p17"/>
          <p:cNvCxnSpPr>
            <a:stCxn id="101" idx="1"/>
            <a:endCxn id="99" idx="3"/>
          </p:cNvCxnSpPr>
          <p:nvPr/>
        </p:nvCxnSpPr>
        <p:spPr>
          <a:xfrm flipH="1">
            <a:off x="2236825" y="3640500"/>
            <a:ext cx="894300" cy="34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1" name="Google Shape;101;p17"/>
          <p:cNvSpPr txBox="1"/>
          <p:nvPr/>
        </p:nvSpPr>
        <p:spPr>
          <a:xfrm>
            <a:off x="3131125" y="3429000"/>
            <a:ext cx="19053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Defeaturing Type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l="29059" t="17050" r="8728" b="7506"/>
          <a:stretch/>
        </p:blipFill>
        <p:spPr>
          <a:xfrm>
            <a:off x="5915700" y="4624500"/>
            <a:ext cx="2838952" cy="209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5944697" y="4676075"/>
            <a:ext cx="1973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34343"/>
                </a:solidFill>
              </a:rPr>
              <a:t>After Healing</a:t>
            </a:r>
            <a:endParaRPr sz="18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/>
        </p:nvSpPr>
        <p:spPr>
          <a:xfrm>
            <a:off x="8714232" y="6543675"/>
            <a:ext cx="429843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Simmetrix Defeaturing Tools &amp; Mesh Generation</a:t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181575" y="914325"/>
            <a:ext cx="83229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/>
              <a:t>Defeaturing:</a:t>
            </a:r>
            <a:endParaRPr sz="1800" b="1" i="1" u="sng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Feature Deletion (or Defeaturing) is one of the many “easy-to-use” modeling tools in Simmetrix. The philosophy behind this tool is that non-experts in CAD systems can use it with minimum effort.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sng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sng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18"/>
          <p:cNvSpPr txBox="1"/>
          <p:nvPr/>
        </p:nvSpPr>
        <p:spPr>
          <a:xfrm>
            <a:off x="167275" y="2438925"/>
            <a:ext cx="42261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u="sng">
                <a:solidFill>
                  <a:schemeClr val="dk1"/>
                </a:solidFill>
              </a:rPr>
              <a:t>Defeaturing By </a:t>
            </a:r>
            <a:r>
              <a:rPr lang="en-US" sz="1800" b="1" i="1" u="sng">
                <a:solidFill>
                  <a:srgbClr val="980000"/>
                </a:solidFill>
              </a:rPr>
              <a:t>Extending Surfaces</a:t>
            </a:r>
            <a:endParaRPr sz="1800" b="1" i="1" u="sng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“Extend Surface” is the most commonly used defeaturing tool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8"/>
          <p:cNvGrpSpPr/>
          <p:nvPr/>
        </p:nvGrpSpPr>
        <p:grpSpPr>
          <a:xfrm>
            <a:off x="88575" y="3475628"/>
            <a:ext cx="4332900" cy="2363797"/>
            <a:chOff x="317175" y="3551828"/>
            <a:chExt cx="4332900" cy="2363797"/>
          </a:xfrm>
        </p:grpSpPr>
        <p:pic>
          <p:nvPicPr>
            <p:cNvPr id="113" name="Google Shape;113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250" y="3972775"/>
              <a:ext cx="3300200" cy="132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8"/>
            <p:cNvSpPr txBox="1"/>
            <p:nvPr/>
          </p:nvSpPr>
          <p:spPr>
            <a:xfrm>
              <a:off x="317175" y="5234025"/>
              <a:ext cx="1153500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initial model</a:t>
              </a:r>
              <a:endParaRPr sz="1200"/>
            </a:p>
          </p:txBody>
        </p:sp>
        <p:sp>
          <p:nvSpPr>
            <p:cNvPr id="115" name="Google Shape;115;p18"/>
            <p:cNvSpPr txBox="1"/>
            <p:nvPr/>
          </p:nvSpPr>
          <p:spPr>
            <a:xfrm>
              <a:off x="1383975" y="5538825"/>
              <a:ext cx="1812600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neighboring entities to be extended</a:t>
              </a:r>
              <a:endParaRPr sz="1200"/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2984175" y="5081625"/>
              <a:ext cx="1665900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defeatured model</a:t>
              </a:r>
              <a:endParaRPr sz="1200"/>
            </a:p>
          </p:txBody>
        </p:sp>
        <p:cxnSp>
          <p:nvCxnSpPr>
            <p:cNvPr id="117" name="Google Shape;117;p18"/>
            <p:cNvCxnSpPr/>
            <p:nvPr/>
          </p:nvCxnSpPr>
          <p:spPr>
            <a:xfrm rot="10800000" flipH="1">
              <a:off x="2272046" y="4750425"/>
              <a:ext cx="171000" cy="86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" name="Google Shape;118;p18"/>
            <p:cNvCxnSpPr/>
            <p:nvPr/>
          </p:nvCxnSpPr>
          <p:spPr>
            <a:xfrm rot="10800000">
              <a:off x="1696946" y="5013225"/>
              <a:ext cx="575100" cy="601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9" name="Google Shape;119;p18"/>
            <p:cNvSpPr txBox="1"/>
            <p:nvPr/>
          </p:nvSpPr>
          <p:spPr>
            <a:xfrm>
              <a:off x="1993575" y="3551828"/>
              <a:ext cx="1812600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6AA84F"/>
                  </a:solidFill>
                </a:rPr>
                <a:t>entity to be deleted</a:t>
              </a:r>
              <a:endParaRPr sz="1200">
                <a:solidFill>
                  <a:srgbClr val="6AA84F"/>
                </a:solidFill>
              </a:endParaRPr>
            </a:p>
          </p:txBody>
        </p:sp>
        <p:cxnSp>
          <p:nvCxnSpPr>
            <p:cNvPr id="120" name="Google Shape;120;p18"/>
            <p:cNvCxnSpPr/>
            <p:nvPr/>
          </p:nvCxnSpPr>
          <p:spPr>
            <a:xfrm flipH="1">
              <a:off x="1811175" y="3776228"/>
              <a:ext cx="250500" cy="642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21" name="Google Shape;121;p18"/>
          <p:cNvSpPr txBox="1"/>
          <p:nvPr/>
        </p:nvSpPr>
        <p:spPr>
          <a:xfrm>
            <a:off x="167275" y="6096525"/>
            <a:ext cx="41796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>
                <a:solidFill>
                  <a:schemeClr val="dk1"/>
                </a:solidFill>
              </a:rPr>
              <a:t>Defeaturing By </a:t>
            </a:r>
            <a:r>
              <a:rPr lang="en-US" sz="1800" b="1" i="1" u="sng">
                <a:solidFill>
                  <a:srgbClr val="980000"/>
                </a:solidFill>
              </a:rPr>
              <a:t>Capping Holes</a:t>
            </a:r>
            <a:endParaRPr sz="1800" b="1" i="1" u="sng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 special case of “Extend Surface”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8"/>
          <p:cNvGrpSpPr/>
          <p:nvPr/>
        </p:nvGrpSpPr>
        <p:grpSpPr>
          <a:xfrm>
            <a:off x="4828750" y="2149314"/>
            <a:ext cx="4315325" cy="4535628"/>
            <a:chOff x="4828750" y="2149314"/>
            <a:chExt cx="4315325" cy="4535628"/>
          </a:xfrm>
        </p:grpSpPr>
        <p:pic>
          <p:nvPicPr>
            <p:cNvPr id="123" name="Google Shape;123;p18"/>
            <p:cNvPicPr preferRelativeResize="0"/>
            <p:nvPr/>
          </p:nvPicPr>
          <p:blipFill rotWithShape="1">
            <a:blip r:embed="rId4">
              <a:alphaModFix/>
            </a:blip>
            <a:srcRect l="28103" t="20301" r="6081" b="7988"/>
            <a:stretch/>
          </p:blipFill>
          <p:spPr>
            <a:xfrm>
              <a:off x="4828750" y="2260800"/>
              <a:ext cx="3266476" cy="2234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124" name="Google Shape;124;p18"/>
            <p:cNvGrpSpPr/>
            <p:nvPr/>
          </p:nvGrpSpPr>
          <p:grpSpPr>
            <a:xfrm>
              <a:off x="4828756" y="2149314"/>
              <a:ext cx="4315319" cy="4535628"/>
              <a:chOff x="4828756" y="2149314"/>
              <a:chExt cx="4315319" cy="4535628"/>
            </a:xfrm>
          </p:grpSpPr>
          <p:pic>
            <p:nvPicPr>
              <p:cNvPr id="125" name="Google Shape;125;p18"/>
              <p:cNvPicPr preferRelativeResize="0"/>
              <p:nvPr/>
            </p:nvPicPr>
            <p:blipFill rotWithShape="1">
              <a:blip r:embed="rId5">
                <a:alphaModFix/>
              </a:blip>
              <a:srcRect l="27976" t="20227" r="4981" b="8195"/>
              <a:stretch/>
            </p:blipFill>
            <p:spPr>
              <a:xfrm>
                <a:off x="4828756" y="4495404"/>
                <a:ext cx="3266476" cy="2189538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cxnSp>
            <p:nvCxnSpPr>
              <p:cNvPr id="126" name="Google Shape;126;p18"/>
              <p:cNvCxnSpPr/>
              <p:nvPr/>
            </p:nvCxnSpPr>
            <p:spPr>
              <a:xfrm rot="10800000">
                <a:off x="7252425" y="3934675"/>
                <a:ext cx="1156800" cy="7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27" name="Google Shape;127;p18"/>
              <p:cNvSpPr txBox="1"/>
              <p:nvPr/>
            </p:nvSpPr>
            <p:spPr>
              <a:xfrm>
                <a:off x="8031075" y="4585475"/>
                <a:ext cx="1113000" cy="38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0000"/>
                    </a:solidFill>
                  </a:rPr>
                  <a:t>to be deleted</a:t>
                </a:r>
                <a:endParaRPr sz="12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8" name="Google Shape;128;p18"/>
              <p:cNvCxnSpPr>
                <a:stCxn id="129" idx="2"/>
              </p:cNvCxnSpPr>
              <p:nvPr/>
            </p:nvCxnSpPr>
            <p:spPr>
              <a:xfrm flipH="1">
                <a:off x="7038975" y="2789300"/>
                <a:ext cx="1539600" cy="66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30" name="Google Shape;130;p18"/>
              <p:cNvCxnSpPr>
                <a:stCxn id="129" idx="2"/>
              </p:cNvCxnSpPr>
              <p:nvPr/>
            </p:nvCxnSpPr>
            <p:spPr>
              <a:xfrm flipH="1">
                <a:off x="7559175" y="2789300"/>
                <a:ext cx="1019400" cy="1369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29" name="Google Shape;129;p18"/>
              <p:cNvSpPr txBox="1"/>
              <p:nvPr/>
            </p:nvSpPr>
            <p:spPr>
              <a:xfrm>
                <a:off x="8148375" y="2255600"/>
                <a:ext cx="860400" cy="53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00FFFF"/>
                    </a:solidFill>
                  </a:rPr>
                  <a:t>to be extended</a:t>
                </a:r>
                <a:endParaRPr sz="1200">
                  <a:solidFill>
                    <a:srgbClr val="00FFFF"/>
                  </a:solidFill>
                </a:endParaRPr>
              </a:p>
            </p:txBody>
          </p:sp>
          <p:sp>
            <p:nvSpPr>
              <p:cNvPr id="131" name="Google Shape;131;p18"/>
              <p:cNvSpPr txBox="1"/>
              <p:nvPr/>
            </p:nvSpPr>
            <p:spPr>
              <a:xfrm>
                <a:off x="5990275" y="2149314"/>
                <a:ext cx="1599600" cy="4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434343"/>
                    </a:solidFill>
                  </a:rPr>
                  <a:t>Before</a:t>
                </a:r>
                <a:endParaRPr sz="1800" b="1">
                  <a:solidFill>
                    <a:srgbClr val="434343"/>
                  </a:solidFill>
                </a:endParaRPr>
              </a:p>
            </p:txBody>
          </p:sp>
          <p:sp>
            <p:nvSpPr>
              <p:cNvPr id="132" name="Google Shape;132;p18"/>
              <p:cNvSpPr txBox="1"/>
              <p:nvPr/>
            </p:nvSpPr>
            <p:spPr>
              <a:xfrm>
                <a:off x="5991270" y="4400531"/>
                <a:ext cx="1599600" cy="4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434343"/>
                    </a:solidFill>
                  </a:rPr>
                  <a:t>After</a:t>
                </a:r>
                <a:endParaRPr sz="1800" b="1"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8705088" y="6543675"/>
            <a:ext cx="438987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l="34430" t="35971" r="13911" b="19977"/>
          <a:stretch/>
        </p:blipFill>
        <p:spPr>
          <a:xfrm>
            <a:off x="4623950" y="3358422"/>
            <a:ext cx="3493010" cy="16241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 l="34076" t="35118" r="14581" b="21098"/>
          <a:stretch/>
        </p:blipFill>
        <p:spPr>
          <a:xfrm>
            <a:off x="1026700" y="3358427"/>
            <a:ext cx="3506979" cy="16307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5">
            <a:alphaModFix/>
          </a:blip>
          <a:srcRect l="39329" t="32642" r="23887" b="36088"/>
          <a:stretch/>
        </p:blipFill>
        <p:spPr>
          <a:xfrm>
            <a:off x="4608767" y="1530525"/>
            <a:ext cx="3493014" cy="16921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6">
            <a:alphaModFix/>
          </a:blip>
          <a:srcRect l="39487" t="32931" r="24144" b="36152"/>
          <a:stretch/>
        </p:blipFill>
        <p:spPr>
          <a:xfrm>
            <a:off x="1026700" y="1530525"/>
            <a:ext cx="3493039" cy="169221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7">
            <a:alphaModFix/>
          </a:blip>
          <a:srcRect l="32198" t="34687" r="15682" b="25201"/>
          <a:stretch/>
        </p:blipFill>
        <p:spPr>
          <a:xfrm>
            <a:off x="1026700" y="5190206"/>
            <a:ext cx="3493039" cy="16241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8">
            <a:alphaModFix/>
          </a:blip>
          <a:srcRect l="32588" t="33489" r="14464" b="25758"/>
          <a:stretch/>
        </p:blipFill>
        <p:spPr>
          <a:xfrm>
            <a:off x="4624291" y="5190206"/>
            <a:ext cx="3493011" cy="16241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Simmetrix Defeaturing Tools &amp; Mesh Generation</a:t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2256475" y="1135525"/>
            <a:ext cx="15996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34343"/>
                </a:solidFill>
              </a:rPr>
              <a:t>Before</a:t>
            </a:r>
            <a:endParaRPr sz="1800" b="1">
              <a:solidFill>
                <a:srgbClr val="434343"/>
              </a:solidFill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5932461" y="1135525"/>
            <a:ext cx="15996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34343"/>
                </a:solidFill>
              </a:rPr>
              <a:t>After</a:t>
            </a:r>
            <a:endParaRPr sz="1800" b="1">
              <a:solidFill>
                <a:srgbClr val="434343"/>
              </a:solidFill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267375" y="799613"/>
            <a:ext cx="6718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/>
              <a:t>More Examples of Defeaturing in Simmetrix: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 l="77181" t="19120"/>
          <a:stretch/>
        </p:blipFill>
        <p:spPr>
          <a:xfrm>
            <a:off x="7036375" y="2399800"/>
            <a:ext cx="1972802" cy="43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25" y="1808352"/>
            <a:ext cx="6795149" cy="4266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Simmetrix Defeaturing Tools &amp; Mesh Generation</a:t>
            </a:r>
            <a:endParaRPr/>
          </a:p>
        </p:txBody>
      </p:sp>
      <p:sp>
        <p:nvSpPr>
          <p:cNvPr id="156" name="Google Shape;156;p20"/>
          <p:cNvSpPr txBox="1"/>
          <p:nvPr/>
        </p:nvSpPr>
        <p:spPr>
          <a:xfrm>
            <a:off x="29175" y="761925"/>
            <a:ext cx="6718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/>
              <a:t>Simmetrix Meshing Tab: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6375" y="1232200"/>
            <a:ext cx="1972800" cy="8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1893739" y="1946479"/>
            <a:ext cx="576000" cy="189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0"/>
          <p:cNvSpPr/>
          <p:nvPr/>
        </p:nvSpPr>
        <p:spPr>
          <a:xfrm>
            <a:off x="7036375" y="1232200"/>
            <a:ext cx="1939200" cy="891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4670050" y="968250"/>
            <a:ext cx="22047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FF"/>
                </a:solidFill>
                <a:highlight>
                  <a:srgbClr val="FF9900"/>
                </a:highlight>
              </a:rPr>
              <a:t>Pre-defined Meshing Attribute Templates</a:t>
            </a:r>
            <a:endParaRPr>
              <a:solidFill>
                <a:srgbClr val="0000FF"/>
              </a:solidFill>
              <a:highlight>
                <a:srgbClr val="FF9900"/>
              </a:highlight>
            </a:endParaRPr>
          </a:p>
        </p:txBody>
      </p:sp>
      <p:cxnSp>
        <p:nvCxnSpPr>
          <p:cNvPr id="161" name="Google Shape;161;p20"/>
          <p:cNvCxnSpPr>
            <a:stCxn id="160" idx="2"/>
            <a:endCxn id="159" idx="1"/>
          </p:cNvCxnSpPr>
          <p:nvPr/>
        </p:nvCxnSpPr>
        <p:spPr>
          <a:xfrm>
            <a:off x="5772400" y="1550550"/>
            <a:ext cx="1263900" cy="127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2" name="Google Shape;162;p20"/>
          <p:cNvSpPr/>
          <p:nvPr/>
        </p:nvSpPr>
        <p:spPr>
          <a:xfrm>
            <a:off x="7085425" y="2711605"/>
            <a:ext cx="1939200" cy="4078200"/>
          </a:xfrm>
          <a:prstGeom prst="rect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3" name="Google Shape;163;p20"/>
          <p:cNvCxnSpPr>
            <a:stCxn id="164" idx="0"/>
            <a:endCxn id="162" idx="1"/>
          </p:cNvCxnSpPr>
          <p:nvPr/>
        </p:nvCxnSpPr>
        <p:spPr>
          <a:xfrm rot="10800000" flipH="1">
            <a:off x="6123625" y="4750600"/>
            <a:ext cx="961800" cy="14436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20"/>
          <p:cNvSpPr txBox="1"/>
          <p:nvPr/>
        </p:nvSpPr>
        <p:spPr>
          <a:xfrm>
            <a:off x="5170975" y="6194200"/>
            <a:ext cx="19053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80000"/>
                </a:solidFill>
                <a:highlight>
                  <a:srgbClr val="A4C2F4"/>
                </a:highlight>
              </a:rPr>
              <a:t>More General Meshing Attributes</a:t>
            </a:r>
            <a:endParaRPr>
              <a:solidFill>
                <a:srgbClr val="980000"/>
              </a:solidFill>
              <a:highlight>
                <a:srgbClr val="A4C2F4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597" y="4439843"/>
            <a:ext cx="3426174" cy="23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4">
            <a:alphaModFix/>
          </a:blip>
          <a:srcRect l="25805" t="9600" r="27077" b="3518"/>
          <a:stretch/>
        </p:blipFill>
        <p:spPr>
          <a:xfrm>
            <a:off x="5034225" y="4441650"/>
            <a:ext cx="2079601" cy="23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5279722" y="4096868"/>
            <a:ext cx="32043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Analysis Ready Model/Mesh</a:t>
            </a:r>
            <a:endParaRPr sz="1600"/>
          </a:p>
        </p:txBody>
      </p:sp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Simmetrix Defeaturing Tools &amp; Mesh Generation</a:t>
            </a:r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8862075" y="6543675"/>
            <a:ext cx="2820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" name="Google Shape;174;p21"/>
          <p:cNvGrpSpPr/>
          <p:nvPr/>
        </p:nvGrpSpPr>
        <p:grpSpPr>
          <a:xfrm>
            <a:off x="101648" y="1468803"/>
            <a:ext cx="4734147" cy="2839761"/>
            <a:chOff x="502650" y="1700175"/>
            <a:chExt cx="4929349" cy="2990167"/>
          </a:xfrm>
        </p:grpSpPr>
        <p:grpSp>
          <p:nvGrpSpPr>
            <p:cNvPr id="175" name="Google Shape;175;p21"/>
            <p:cNvGrpSpPr/>
            <p:nvPr/>
          </p:nvGrpSpPr>
          <p:grpSpPr>
            <a:xfrm>
              <a:off x="504414" y="3134427"/>
              <a:ext cx="4923156" cy="1555915"/>
              <a:chOff x="556010" y="3210100"/>
              <a:chExt cx="4844672" cy="1435875"/>
            </a:xfrm>
          </p:grpSpPr>
          <p:pic>
            <p:nvPicPr>
              <p:cNvPr id="176" name="Google Shape;176;p21"/>
              <p:cNvPicPr preferRelativeResize="0"/>
              <p:nvPr/>
            </p:nvPicPr>
            <p:blipFill rotWithShape="1">
              <a:blip r:embed="rId5">
                <a:alphaModFix/>
              </a:blip>
              <a:srcRect l="17221" t="10732" r="15691" b="13898"/>
              <a:stretch/>
            </p:blipFill>
            <p:spPr>
              <a:xfrm>
                <a:off x="3151134" y="3210100"/>
                <a:ext cx="2249549" cy="1435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7" name="Google Shape;177;p21"/>
              <p:cNvPicPr preferRelativeResize="0"/>
              <p:nvPr/>
            </p:nvPicPr>
            <p:blipFill rotWithShape="1">
              <a:blip r:embed="rId6">
                <a:alphaModFix/>
              </a:blip>
              <a:srcRect l="14300" t="17242" r="14407" b="14090"/>
              <a:stretch/>
            </p:blipFill>
            <p:spPr>
              <a:xfrm>
                <a:off x="556010" y="3210100"/>
                <a:ext cx="2600340" cy="1435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8" name="Google Shape;178;p21"/>
            <p:cNvGrpSpPr/>
            <p:nvPr/>
          </p:nvGrpSpPr>
          <p:grpSpPr>
            <a:xfrm>
              <a:off x="502650" y="1700175"/>
              <a:ext cx="4929349" cy="1500600"/>
              <a:chOff x="502650" y="1700175"/>
              <a:chExt cx="4929349" cy="1500600"/>
            </a:xfrm>
          </p:grpSpPr>
          <p:pic>
            <p:nvPicPr>
              <p:cNvPr id="179" name="Google Shape;179;p21"/>
              <p:cNvPicPr preferRelativeResize="0"/>
              <p:nvPr/>
            </p:nvPicPr>
            <p:blipFill rotWithShape="1">
              <a:blip r:embed="rId7">
                <a:alphaModFix/>
              </a:blip>
              <a:srcRect l="13636" t="8789" r="9969" b="6205"/>
              <a:stretch/>
            </p:blipFill>
            <p:spPr>
              <a:xfrm>
                <a:off x="3044375" y="1700175"/>
                <a:ext cx="2387624" cy="150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21"/>
              <p:cNvPicPr preferRelativeResize="0"/>
              <p:nvPr/>
            </p:nvPicPr>
            <p:blipFill rotWithShape="1">
              <a:blip r:embed="rId8">
                <a:alphaModFix/>
              </a:blip>
              <a:srcRect l="9046" t="8670" r="6487" b="6324"/>
              <a:stretch/>
            </p:blipFill>
            <p:spPr>
              <a:xfrm>
                <a:off x="502650" y="1700175"/>
                <a:ext cx="2572449" cy="1500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1" name="Google Shape;181;p21"/>
          <p:cNvSpPr txBox="1"/>
          <p:nvPr/>
        </p:nvSpPr>
        <p:spPr>
          <a:xfrm>
            <a:off x="9452" y="1324750"/>
            <a:ext cx="2265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Engineering CAD</a:t>
            </a:r>
            <a:endParaRPr sz="1800"/>
          </a:p>
        </p:txBody>
      </p:sp>
      <p:sp>
        <p:nvSpPr>
          <p:cNvPr id="182" name="Google Shape;182;p21"/>
          <p:cNvSpPr txBox="1"/>
          <p:nvPr/>
        </p:nvSpPr>
        <p:spPr>
          <a:xfrm>
            <a:off x="2598049" y="1324750"/>
            <a:ext cx="20796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Defeatured CAD</a:t>
            </a:r>
            <a:endParaRPr sz="1800"/>
          </a:p>
        </p:txBody>
      </p:sp>
      <p:pic>
        <p:nvPicPr>
          <p:cNvPr id="183" name="Google Shape;18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3352" y="4844029"/>
            <a:ext cx="2663773" cy="178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10">
            <a:alphaModFix/>
          </a:blip>
          <a:srcRect l="7938" r="8323"/>
          <a:stretch/>
        </p:blipFill>
        <p:spPr>
          <a:xfrm>
            <a:off x="49159" y="4844029"/>
            <a:ext cx="2645472" cy="178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9452" y="4393919"/>
            <a:ext cx="34608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Analysis Ready Model/Mesh</a:t>
            </a:r>
            <a:endParaRPr sz="1800" dirty="0"/>
          </a:p>
        </p:txBody>
      </p:sp>
      <p:sp>
        <p:nvSpPr>
          <p:cNvPr id="186" name="Google Shape;186;p21"/>
          <p:cNvSpPr txBox="1"/>
          <p:nvPr/>
        </p:nvSpPr>
        <p:spPr>
          <a:xfrm>
            <a:off x="29175" y="761925"/>
            <a:ext cx="6718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/>
              <a:t>Sample Defeatured Models/Meshes Using Simmetrix Tools: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7" name="Google Shape;187;p21"/>
          <p:cNvGrpSpPr/>
          <p:nvPr/>
        </p:nvGrpSpPr>
        <p:grpSpPr>
          <a:xfrm>
            <a:off x="5264597" y="1254679"/>
            <a:ext cx="3726900" cy="2852215"/>
            <a:chOff x="5380225" y="1147835"/>
            <a:chExt cx="3726900" cy="2852215"/>
          </a:xfrm>
        </p:grpSpPr>
        <p:pic>
          <p:nvPicPr>
            <p:cNvPr id="188" name="Google Shape;188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447350" y="1468775"/>
              <a:ext cx="1295850" cy="253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371225" y="1468775"/>
              <a:ext cx="1500417" cy="253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1"/>
            <p:cNvSpPr txBox="1"/>
            <p:nvPr/>
          </p:nvSpPr>
          <p:spPr>
            <a:xfrm>
              <a:off x="5380225" y="1153964"/>
              <a:ext cx="22659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/>
                <a:t>Engineering CAD</a:t>
              </a:r>
              <a:endParaRPr sz="1600"/>
            </a:p>
          </p:txBody>
        </p:sp>
        <p:sp>
          <p:nvSpPr>
            <p:cNvPr id="191" name="Google Shape;191;p21"/>
            <p:cNvSpPr txBox="1"/>
            <p:nvPr/>
          </p:nvSpPr>
          <p:spPr>
            <a:xfrm>
              <a:off x="7285225" y="1147835"/>
              <a:ext cx="18219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/>
                <a:t>Defeatured CAD</a:t>
              </a:r>
              <a:endParaRPr sz="1600"/>
            </a:p>
          </p:txBody>
        </p:sp>
      </p:grpSp>
      <p:cxnSp>
        <p:nvCxnSpPr>
          <p:cNvPr id="192" name="Google Shape;192;p21"/>
          <p:cNvCxnSpPr/>
          <p:nvPr/>
        </p:nvCxnSpPr>
        <p:spPr>
          <a:xfrm>
            <a:off x="5007125" y="1397350"/>
            <a:ext cx="18300" cy="53688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>
            <a:extLst>
              <a:ext uri="{FF2B5EF4-FFF2-40B4-BE49-F238E27FC236}">
                <a16:creationId xmlns:a16="http://schemas.microsoft.com/office/drawing/2014/main" id="{3EC76F23-C8F2-204A-98DE-8697B3D48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Unstructured Mesh Generation</a:t>
            </a:r>
          </a:p>
        </p:txBody>
      </p:sp>
      <p:sp>
        <p:nvSpPr>
          <p:cNvPr id="1355779" name="Rectangle 3">
            <a:extLst>
              <a:ext uri="{FF2B5EF4-FFF2-40B4-BE49-F238E27FC236}">
                <a16:creationId xmlns:a16="http://schemas.microsoft.com/office/drawing/2014/main" id="{4B7C4141-825B-A440-825F-C9F605D04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532438"/>
          </a:xfrm>
        </p:spPr>
        <p:txBody>
          <a:bodyPr/>
          <a:lstStyle/>
          <a:p>
            <a:pPr>
              <a:buFont typeface="Monotype Sorts" charset="0"/>
              <a:buChar char=""/>
              <a:defRPr/>
            </a:pPr>
            <a:r>
              <a:rPr lang="en-US"/>
              <a:t> </a:t>
            </a:r>
          </a:p>
        </p:txBody>
      </p:sp>
      <p:sp>
        <p:nvSpPr>
          <p:cNvPr id="1355781" name="Rectangle 5">
            <a:extLst>
              <a:ext uri="{FF2B5EF4-FFF2-40B4-BE49-F238E27FC236}">
                <a16:creationId xmlns:a16="http://schemas.microsoft.com/office/drawing/2014/main" id="{A02AAF73-EAA1-0F44-9999-07CC76EE5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6300"/>
            <a:ext cx="5897880" cy="55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b="0" dirty="0">
                <a:latin typeface="Helvetica" charset="0"/>
                <a:ea typeface="ＭＳ Ｐゴシック" charset="0"/>
              </a:rPr>
              <a:t>Fully automatic for general non-manifold analysis domains</a:t>
            </a:r>
          </a:p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dirty="0">
                <a:latin typeface="Helvetica" charset="0"/>
                <a:ea typeface="ＭＳ Ｐゴシック" charset="0"/>
              </a:rPr>
              <a:t>Boundary layer meshes</a:t>
            </a:r>
          </a:p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b="0" dirty="0">
                <a:latin typeface="Helvetica" charset="0"/>
                <a:ea typeface="ＭＳ Ｐゴシック" charset="0"/>
              </a:rPr>
              <a:t>General mesh anisotropy</a:t>
            </a:r>
          </a:p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b="0" dirty="0">
                <a:latin typeface="Helvetica" charset="0"/>
                <a:ea typeface="ＭＳ Ｐゴシック" charset="0"/>
              </a:rPr>
              <a:t>Mixed topology meshes </a:t>
            </a:r>
          </a:p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dirty="0">
                <a:latin typeface="Helvetica" charset="0"/>
                <a:ea typeface="ＭＳ Ｐゴシック" charset="0"/>
              </a:rPr>
              <a:t>Curved mesh entity generation</a:t>
            </a:r>
          </a:p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b="0" dirty="0">
                <a:latin typeface="Helvetica" charset="0"/>
                <a:ea typeface="ＭＳ Ｐゴシック" charset="0"/>
              </a:rPr>
              <a:t>General conforming mesh adaptation</a:t>
            </a:r>
          </a:p>
          <a:p>
            <a:pPr marL="508000" lvl="1" indent="-271463" algn="l">
              <a:spcBef>
                <a:spcPct val="10000"/>
              </a:spcBef>
              <a:buClr>
                <a:srgbClr val="00322D"/>
              </a:buClr>
              <a:buSzPct val="80000"/>
              <a:buFont typeface="Monotype Sorts" charset="0"/>
              <a:buChar char="n"/>
              <a:defRPr/>
            </a:pPr>
            <a:r>
              <a:rPr lang="en-US" sz="2400" dirty="0">
                <a:latin typeface="Helvetica" charset="0"/>
                <a:ea typeface="ＭＳ Ｐゴシック" charset="0"/>
              </a:rPr>
              <a:t>Parallel implementation – meshes of 30 billion elements generated, meshes adapted to 92 billion elements</a:t>
            </a:r>
            <a:endParaRPr lang="en-US" sz="2400" b="0" dirty="0">
              <a:latin typeface="Helvetica" charset="0"/>
              <a:ea typeface="ＭＳ Ｐゴシック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8BAD161-D129-C646-95BB-5C28B768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13" y="849376"/>
            <a:ext cx="2029968" cy="230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A5E2624-28CD-514B-9C4B-3475510CD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529" r="25722" b="-529"/>
          <a:stretch/>
        </p:blipFill>
        <p:spPr bwMode="auto">
          <a:xfrm>
            <a:off x="7050024" y="828485"/>
            <a:ext cx="2093976" cy="189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ad-reactor.png">
            <a:extLst>
              <a:ext uri="{FF2B5EF4-FFF2-40B4-BE49-F238E27FC236}">
                <a16:creationId xmlns:a16="http://schemas.microsoft.com/office/drawing/2014/main" id="{40C15CB2-5CDA-3140-840E-73405D7E0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7" y="2835562"/>
            <a:ext cx="2832545" cy="3984767"/>
          </a:xfrm>
          <a:prstGeom prst="rect">
            <a:avLst/>
          </a:prstGeom>
        </p:spPr>
      </p:pic>
      <p:pic>
        <p:nvPicPr>
          <p:cNvPr id="10" name="Picture 9" descr="accel.png">
            <a:extLst>
              <a:ext uri="{FF2B5EF4-FFF2-40B4-BE49-F238E27FC236}">
                <a16:creationId xmlns:a16="http://schemas.microsoft.com/office/drawing/2014/main" id="{A771CFCC-10F8-1342-A0E8-73E77B8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5" y="4800600"/>
            <a:ext cx="5502593" cy="19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381;p31">
            <a:extLst>
              <a:ext uri="{FF2B5EF4-FFF2-40B4-BE49-F238E27FC236}">
                <a16:creationId xmlns:a16="http://schemas.microsoft.com/office/drawing/2014/main" id="{51091F38-1DBF-7A4A-95D4-225F6C5F6BCE}"/>
              </a:ext>
            </a:extLst>
          </p:cNvPr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06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22288" lvl="1" indent="-288925">
              <a:spcBef>
                <a:spcPct val="10000"/>
              </a:spcBef>
            </a:pPr>
            <a:r>
              <a:rPr lang="en-US" dirty="0"/>
              <a:t>Components of Tokamak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Geometry</a:t>
            </a:r>
            <a:endParaRPr lang="en-US" dirty="0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299523" y="938497"/>
            <a:ext cx="851560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None/>
            </a:pPr>
            <a:r>
              <a:rPr lang="en-US" sz="2000" dirty="0"/>
              <a:t>Combination of </a:t>
            </a:r>
            <a:r>
              <a:rPr lang="fr-FR" sz="2000" b="1" dirty="0">
                <a:solidFill>
                  <a:srgbClr val="0508A9"/>
                </a:solidFill>
              </a:rPr>
              <a:t>physical components</a:t>
            </a:r>
            <a:r>
              <a:rPr lang="en-US" sz="2000" b="1" dirty="0">
                <a:solidFill>
                  <a:srgbClr val="0508A9"/>
                </a:solidFill>
              </a:rPr>
              <a:t> </a:t>
            </a:r>
            <a:r>
              <a:rPr lang="en-US" sz="2000" dirty="0"/>
              <a:t>and </a:t>
            </a:r>
            <a:r>
              <a:rPr lang="fr-FR" sz="2000" b="1" dirty="0">
                <a:solidFill>
                  <a:srgbClr val="AD15D7"/>
                </a:solidFill>
              </a:rPr>
              <a:t>physics components</a:t>
            </a:r>
            <a:endParaRPr lang="en-US" sz="2000" b="1" dirty="0">
              <a:solidFill>
                <a:srgbClr val="AD15D7"/>
              </a:solidFill>
            </a:endParaRPr>
          </a:p>
        </p:txBody>
      </p:sp>
      <p:pic>
        <p:nvPicPr>
          <p:cNvPr id="10244" name="Picture 4" descr="C:\Users\fan\Documents\PPPLDOC\candidacy\fig\fusiongeo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962" y="1867554"/>
            <a:ext cx="6670492" cy="457200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042738" y="2895858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magnetic axis</a:t>
            </a:r>
          </a:p>
        </p:txBody>
      </p:sp>
      <p:sp>
        <p:nvSpPr>
          <p:cNvPr id="9" name="矩形 8"/>
          <p:cNvSpPr/>
          <p:nvPr/>
        </p:nvSpPr>
        <p:spPr>
          <a:xfrm>
            <a:off x="354763" y="323875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open flux surface</a:t>
            </a:r>
            <a:endParaRPr lang="en-US" sz="3200" b="1" dirty="0">
              <a:solidFill>
                <a:srgbClr val="AD15D7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781" y="3705483"/>
            <a:ext cx="2307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closed flux surface</a:t>
            </a:r>
          </a:p>
        </p:txBody>
      </p:sp>
      <p:sp>
        <p:nvSpPr>
          <p:cNvPr id="11" name="矩形 10"/>
          <p:cNvSpPr/>
          <p:nvPr/>
        </p:nvSpPr>
        <p:spPr>
          <a:xfrm>
            <a:off x="958050" y="4505583"/>
            <a:ext cx="1309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separatrix</a:t>
            </a:r>
          </a:p>
        </p:txBody>
      </p:sp>
      <p:sp>
        <p:nvSpPr>
          <p:cNvPr id="12" name="矩形 11"/>
          <p:cNvSpPr/>
          <p:nvPr/>
        </p:nvSpPr>
        <p:spPr>
          <a:xfrm>
            <a:off x="365824" y="4962783"/>
            <a:ext cx="2001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 scrape-off layer</a:t>
            </a:r>
          </a:p>
        </p:txBody>
      </p:sp>
      <p:sp>
        <p:nvSpPr>
          <p:cNvPr id="13" name="矩形 12"/>
          <p:cNvSpPr/>
          <p:nvPr/>
        </p:nvSpPr>
        <p:spPr>
          <a:xfrm>
            <a:off x="970245" y="5381883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plasma core</a:t>
            </a:r>
          </a:p>
        </p:txBody>
      </p:sp>
      <p:sp>
        <p:nvSpPr>
          <p:cNvPr id="14" name="矩形 13"/>
          <p:cNvSpPr/>
          <p:nvPr/>
        </p:nvSpPr>
        <p:spPr>
          <a:xfrm>
            <a:off x="1987229" y="5724783"/>
            <a:ext cx="939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x </a:t>
            </a:r>
            <a:r>
              <a:rPr lang="en-US" sz="2000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point</a:t>
            </a:r>
          </a:p>
        </p:txBody>
      </p:sp>
      <p:sp>
        <p:nvSpPr>
          <p:cNvPr id="15" name="矩形 14"/>
          <p:cNvSpPr/>
          <p:nvPr/>
        </p:nvSpPr>
        <p:spPr>
          <a:xfrm>
            <a:off x="6465968" y="2848233"/>
            <a:ext cx="1951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vacuum vessel </a:t>
            </a:r>
            <a:endParaRPr lang="en-US" sz="3200" b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69125" y="3276858"/>
            <a:ext cx="1412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wall region</a:t>
            </a:r>
            <a:endParaRPr lang="en-US" sz="3200" b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52675" y="3772158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plasma region</a:t>
            </a:r>
            <a:endParaRPr lang="en-US" sz="3200" b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899910" y="4648458"/>
            <a:ext cx="2222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vacuum boundary</a:t>
            </a:r>
          </a:p>
        </p:txBody>
      </p:sp>
      <p:sp>
        <p:nvSpPr>
          <p:cNvPr id="20" name="矩形 19"/>
          <p:cNvSpPr/>
          <p:nvPr/>
        </p:nvSpPr>
        <p:spPr>
          <a:xfrm>
            <a:off x="6709060" y="5153283"/>
            <a:ext cx="242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outer wall boundary</a:t>
            </a:r>
          </a:p>
        </p:txBody>
      </p:sp>
      <p:sp>
        <p:nvSpPr>
          <p:cNvPr id="21" name="矩形 20"/>
          <p:cNvSpPr/>
          <p:nvPr/>
        </p:nvSpPr>
        <p:spPr>
          <a:xfrm>
            <a:off x="6348921" y="5562858"/>
            <a:ext cx="2480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sz="2000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inner wall boundary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9523" y="2002212"/>
            <a:ext cx="273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AD15D7"/>
                </a:solidFill>
                <a:latin typeface="Helvetica" charset="0"/>
                <a:ea typeface="ＭＳ Ｐゴシック" charset="0"/>
              </a:rPr>
              <a:t>physics components</a:t>
            </a:r>
            <a:endParaRPr lang="en-US" sz="2000" b="1" dirty="0">
              <a:solidFill>
                <a:srgbClr val="AD15D7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9157" y="1996956"/>
            <a:ext cx="2807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508A9"/>
                </a:solidFill>
                <a:latin typeface="Helvetica" charset="0"/>
                <a:ea typeface="ＭＳ Ｐゴシック" charset="0"/>
              </a:rPr>
              <a:t>physical components</a:t>
            </a:r>
            <a:endParaRPr lang="en-US" sz="2000" b="1" dirty="0">
              <a:solidFill>
                <a:srgbClr val="0508A9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3" name="Google Shape;381;p31">
            <a:extLst>
              <a:ext uri="{FF2B5EF4-FFF2-40B4-BE49-F238E27FC236}">
                <a16:creationId xmlns:a16="http://schemas.microsoft.com/office/drawing/2014/main" id="{872FAB9E-BD19-C541-B614-F643DD1FC62F}"/>
              </a:ext>
            </a:extLst>
          </p:cNvPr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39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/>
          <p:cNvSpPr txBox="1">
            <a:spLocks/>
          </p:cNvSpPr>
          <p:nvPr/>
        </p:nvSpPr>
        <p:spPr>
          <a:xfrm>
            <a:off x="132202" y="830263"/>
            <a:ext cx="9069988" cy="5626100"/>
          </a:xfrm>
          <a:prstGeom prst="rect">
            <a:avLst/>
          </a:prstGeom>
        </p:spPr>
        <p:txBody>
          <a:bodyPr/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indent="0">
              <a:buNone/>
            </a:pPr>
            <a:r>
              <a:rPr lang="en-US" dirty="0"/>
              <a:t>At one level the answer is obvious:</a:t>
            </a:r>
          </a:p>
          <a:p>
            <a:pPr lvl="1"/>
            <a:r>
              <a:rPr lang="en-US" dirty="0"/>
              <a:t>We want mesh of the given domain – need domain defined</a:t>
            </a:r>
          </a:p>
          <a:p>
            <a:pPr indent="0">
              <a:buNone/>
            </a:pPr>
            <a:r>
              <a:rPr lang="en-US" dirty="0"/>
              <a:t>However,</a:t>
            </a:r>
          </a:p>
          <a:p>
            <a:pPr lvl="1"/>
            <a:r>
              <a:rPr lang="en-US" dirty="0"/>
              <a:t>Analysis code people think only in terms of the mesh</a:t>
            </a:r>
          </a:p>
          <a:p>
            <a:pPr lvl="1"/>
            <a:r>
              <a:rPr lang="en-US" dirty="0"/>
              <a:t>Mesh generation people have most often only think in terms of a “mesh geometry”</a:t>
            </a:r>
          </a:p>
          <a:p>
            <a:r>
              <a:rPr lang="en-US" dirty="0"/>
              <a:t>An approach without a proper high-level domain definition is not satisfactory when dealing with complex geometry (from multiple sources), nor is it best for dealing with multi-physics problems. One needs:</a:t>
            </a:r>
          </a:p>
          <a:p>
            <a:pPr lvl="1"/>
            <a:r>
              <a:rPr lang="en-US" dirty="0"/>
              <a:t>A high-level and robust description of the “analysis domain”</a:t>
            </a:r>
          </a:p>
          <a:p>
            <a:pPr lvl="1"/>
            <a:r>
              <a:rPr lang="en-US" dirty="0"/>
              <a:t>Problem physics input defined in terms the analysis domain </a:t>
            </a:r>
          </a:p>
          <a:p>
            <a:pPr lvl="1"/>
            <a:r>
              <a:rPr lang="en-US" dirty="0"/>
              <a:t>Robust meshing that will create valid meshes that are consistent with the analysis domain and provide the desired mesh control.</a:t>
            </a:r>
          </a:p>
          <a:p>
            <a:pPr marL="744538" lvl="2" indent="-233363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Why the Focus on Geometry?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C6DB0F-65D8-414D-ADB7-BDC82C83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5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22288" lvl="1" indent="-288925">
              <a:spcBef>
                <a:spcPct val="10000"/>
              </a:spcBef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Tokamak Geometry Definition</a:t>
            </a: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-1" y="876301"/>
            <a:ext cx="5785945" cy="328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/>
            <a:r>
              <a:rPr lang="en-US" dirty="0"/>
              <a:t>Topological representation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Abstraction of the topological entities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Description of the adjacencies </a:t>
            </a:r>
          </a:p>
          <a:p>
            <a:pPr lvl="1"/>
            <a:r>
              <a:rPr lang="fr-FR" dirty="0"/>
              <a:t>Shape information: 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Associated with the topological entities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Often defined parametrically</a:t>
            </a:r>
          </a:p>
        </p:txBody>
      </p:sp>
      <p:pic>
        <p:nvPicPr>
          <p:cNvPr id="50179" name="Picture 3" descr="C:\Users\fan\Dropbox\fig\3dGeoTorus.png"/>
          <p:cNvPicPr>
            <a:picLocks noChangeAspect="1" noChangeArrowheads="1"/>
          </p:cNvPicPr>
          <p:nvPr/>
        </p:nvPicPr>
        <p:blipFill>
          <a:blip r:embed="rId3" cstate="print"/>
          <a:srcRect r="37409"/>
          <a:stretch>
            <a:fillRect/>
          </a:stretch>
        </p:blipFill>
        <p:spPr bwMode="auto">
          <a:xfrm>
            <a:off x="246192" y="3861279"/>
            <a:ext cx="1898297" cy="1828800"/>
          </a:xfrm>
          <a:prstGeom prst="rect">
            <a:avLst/>
          </a:prstGeom>
          <a:noFill/>
        </p:spPr>
      </p:pic>
      <p:pic>
        <p:nvPicPr>
          <p:cNvPr id="50182" name="Picture 6" descr="C:\Users\fan\Dropbox\candidacy\fig\vacuumGeoReg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6646" y="3862564"/>
            <a:ext cx="1194990" cy="1828800"/>
          </a:xfrm>
          <a:prstGeom prst="rect">
            <a:avLst/>
          </a:prstGeom>
          <a:noFill/>
        </p:spPr>
      </p:pic>
      <p:pic>
        <p:nvPicPr>
          <p:cNvPr id="50183" name="Picture 7" descr="C:\Users\fan\Dropbox\candidacy\fig\wallGeoReg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4851" y="3988687"/>
            <a:ext cx="1121849" cy="1828800"/>
          </a:xfrm>
          <a:prstGeom prst="rect">
            <a:avLst/>
          </a:prstGeom>
          <a:noFill/>
        </p:spPr>
      </p:pic>
      <p:pic>
        <p:nvPicPr>
          <p:cNvPr id="50184" name="Picture 8" descr="C:\Users\fan\Dropbox\candidacy\fig\plasmaGeoRegi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7045" y="4067517"/>
            <a:ext cx="985725" cy="16459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19353" y="5715383"/>
            <a:ext cx="359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topological entities in M3D-C1</a:t>
            </a:r>
            <a:endParaRPr lang="en-US" sz="200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12" name="Picture 1" descr="C:\Users\fan\Downloads\geometr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838200"/>
            <a:ext cx="3630318" cy="433403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750647" y="5175230"/>
            <a:ext cx="3247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topological entities and shape infomation</a:t>
            </a:r>
            <a:endParaRPr lang="en-US" sz="2000" i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5" name="Google Shape;381;p31">
            <a:extLst>
              <a:ext uri="{FF2B5EF4-FFF2-40B4-BE49-F238E27FC236}">
                <a16:creationId xmlns:a16="http://schemas.microsoft.com/office/drawing/2014/main" id="{32171824-9F3A-B141-B877-00E3D6E0513B}"/>
              </a:ext>
            </a:extLst>
          </p:cNvPr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26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22288" lvl="1" indent="-288925">
              <a:spcBef>
                <a:spcPct val="10000"/>
              </a:spcBef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Geometry Definition</a:t>
            </a: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-1" y="876301"/>
            <a:ext cx="9069186" cy="328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2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31775" lvl="1" indent="0">
              <a:buNone/>
            </a:pPr>
            <a:r>
              <a:rPr lang="fr-FR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Topological entities in the geometry applied by </a:t>
            </a:r>
            <a:r>
              <a:rPr lang="en-US" dirty="0"/>
              <a:t>XGC – flux curves constructed using EFIT data on background grid</a:t>
            </a:r>
          </a:p>
        </p:txBody>
      </p:sp>
      <p:pic>
        <p:nvPicPr>
          <p:cNvPr id="1026" name="Picture 2" descr="C:\Users\fan\Dropbox\PPPLDOC\epsiMeshNew\fig\gfac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38375"/>
            <a:ext cx="7286625" cy="4762500"/>
          </a:xfrm>
          <a:prstGeom prst="rect">
            <a:avLst/>
          </a:prstGeom>
          <a:noFill/>
        </p:spPr>
      </p:pic>
      <p:sp>
        <p:nvSpPr>
          <p:cNvPr id="6" name="Google Shape;381;p31">
            <a:extLst>
              <a:ext uri="{FF2B5EF4-FFF2-40B4-BE49-F238E27FC236}">
                <a16:creationId xmlns:a16="http://schemas.microsoft.com/office/drawing/2014/main" id="{0B8AC8D9-FE22-F942-82DE-F61ABD9705ED}"/>
              </a:ext>
            </a:extLst>
          </p:cNvPr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410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12A1B-6085-B741-BE81-C4DB3B7E50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386" y="951807"/>
            <a:ext cx="286194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C34BC-2104-1345-AF53-62844FF095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" y="4309818"/>
            <a:ext cx="3108960" cy="2255520"/>
          </a:xfrm>
          <a:prstGeom prst="rect">
            <a:avLst/>
          </a:prstGeom>
          <a:noFill/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578CABCA-81DB-F14E-93D4-CBAE4E21CD26}"/>
              </a:ext>
            </a:extLst>
          </p:cNvPr>
          <p:cNvSpPr txBox="1">
            <a:spLocks/>
          </p:cNvSpPr>
          <p:nvPr/>
        </p:nvSpPr>
        <p:spPr>
          <a:xfrm>
            <a:off x="0" y="-9352"/>
            <a:ext cx="9144000" cy="58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1034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22288" lvl="1" indent="-288925">
              <a:spcBef>
                <a:spcPct val="10000"/>
              </a:spcBef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Recent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Simmetrix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7EFD2A-DBD9-544F-9A8C-71BA2314C15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17273" y="849491"/>
            <a:ext cx="2885411" cy="1787647"/>
          </a:xfrm>
          <a:prstGeom prst="rect">
            <a:avLst/>
          </a:prstGeom>
        </p:spPr>
      </p:pic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53E28723-2788-4647-BF15-D1D95199804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67396" y="951807"/>
            <a:ext cx="2885411" cy="184929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64064C3-911C-D344-87E9-DAF80D2A687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024043" y="2687163"/>
            <a:ext cx="2885411" cy="1664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72FC4E-745E-8C45-9038-44F1C31349A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108960" y="3106881"/>
            <a:ext cx="2885411" cy="1664361"/>
          </a:xfrm>
          <a:prstGeom prst="rect">
            <a:avLst/>
          </a:prstGeom>
        </p:spPr>
      </p:pic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FB5BDA5-5EC6-864C-B851-7C303883903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181985" y="4809420"/>
            <a:ext cx="2885411" cy="1466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9CE03-0636-C24B-AF87-102CBB72D6A8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225338" y="4648892"/>
            <a:ext cx="2885411" cy="178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7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Partitioning</a:t>
            </a:r>
            <a:endParaRPr lang="ko-KR" altLang="en-US" dirty="0"/>
          </a:p>
        </p:txBody>
      </p:sp>
      <p:pic>
        <p:nvPicPr>
          <p:cNvPr id="5" name="image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30" y="1098021"/>
            <a:ext cx="1847422" cy="357781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Shape 471"/>
          <p:cNvSpPr/>
          <p:nvPr/>
        </p:nvSpPr>
        <p:spPr>
          <a:xfrm>
            <a:off x="128052" y="4821059"/>
            <a:ext cx="1930400" cy="9571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dirty="0"/>
              <a:t>Partition optimal </a:t>
            </a:r>
            <a:br>
              <a:rPr lang="en-US" dirty="0"/>
            </a:br>
            <a:r>
              <a:rPr lang="en-US" dirty="0"/>
              <a:t>for mesh-based </a:t>
            </a:r>
            <a:br>
              <a:rPr lang="en-US" dirty="0"/>
            </a:br>
            <a:r>
              <a:rPr lang="en-US" dirty="0"/>
              <a:t>field solve </a:t>
            </a:r>
            <a:endParaRPr dirty="0"/>
          </a:p>
        </p:txBody>
      </p:sp>
      <p:pic>
        <p:nvPicPr>
          <p:cNvPr id="7" name="image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712" y="1062356"/>
            <a:ext cx="1828923" cy="36046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8" name="Group 1"/>
          <p:cNvGrpSpPr/>
          <p:nvPr/>
        </p:nvGrpSpPr>
        <p:grpSpPr>
          <a:xfrm>
            <a:off x="3290575" y="1098021"/>
            <a:ext cx="1867710" cy="3577819"/>
            <a:chOff x="7514457" y="814119"/>
            <a:chExt cx="1629543" cy="2959448"/>
          </a:xfrm>
        </p:grpSpPr>
        <p:pic>
          <p:nvPicPr>
            <p:cNvPr id="9" name="image3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4457" y="814119"/>
              <a:ext cx="1629543" cy="2953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440"/>
            <p:cNvSpPr/>
            <p:nvPr/>
          </p:nvSpPr>
          <p:spPr>
            <a:xfrm>
              <a:off x="8398933" y="3469106"/>
              <a:ext cx="745067" cy="304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600"/>
              </a:lvl1pPr>
            </a:lstStyle>
            <a:p>
              <a:r>
                <a:rPr dirty="0"/>
                <a:t>Model</a:t>
              </a:r>
            </a:p>
          </p:txBody>
        </p:sp>
      </p:grpSp>
      <p:pic>
        <p:nvPicPr>
          <p:cNvPr id="11" name="image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826" y="1062357"/>
            <a:ext cx="1831471" cy="36134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Shape 439"/>
          <p:cNvSpPr/>
          <p:nvPr/>
        </p:nvSpPr>
        <p:spPr>
          <a:xfrm>
            <a:off x="3754753" y="4881596"/>
            <a:ext cx="4779027" cy="8966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1600"/>
            </a:lvl1pPr>
          </a:lstStyle>
          <a:p>
            <a:pPr algn="l"/>
            <a:r>
              <a:rPr lang="en-US" dirty="0"/>
              <a:t>Example showing two parts: Blue is the mesh between two flux surfaces and the yellow spans three layers on each side of the core</a:t>
            </a:r>
            <a:endParaRPr dirty="0"/>
          </a:p>
        </p:txBody>
      </p:sp>
      <p:sp>
        <p:nvSpPr>
          <p:cNvPr id="15" name="Google Shape;381;p31">
            <a:extLst>
              <a:ext uri="{FF2B5EF4-FFF2-40B4-BE49-F238E27FC236}">
                <a16:creationId xmlns:a16="http://schemas.microsoft.com/office/drawing/2014/main" id="{67AA38D3-9395-634A-96E5-49BED6F9C60E}"/>
              </a:ext>
            </a:extLst>
          </p:cNvPr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098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525" y="4345250"/>
            <a:ext cx="2891851" cy="23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Higher than Quadratic Curved Mesh Adaptation</a:t>
            </a:r>
            <a:endParaRPr/>
          </a:p>
        </p:txBody>
      </p:sp>
      <p:sp>
        <p:nvSpPr>
          <p:cNvPr id="199" name="Google Shape;199;p22"/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4">
            <a:alphaModFix/>
          </a:blip>
          <a:srcRect t="10762"/>
          <a:stretch/>
        </p:blipFill>
        <p:spPr>
          <a:xfrm>
            <a:off x="62025" y="4345250"/>
            <a:ext cx="3100376" cy="23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8975" y="4345250"/>
            <a:ext cx="2990948" cy="23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7125" y="1067150"/>
            <a:ext cx="4005301" cy="1335065"/>
          </a:xfrm>
          <a:prstGeom prst="rect">
            <a:avLst/>
          </a:prstGeom>
          <a:noFill/>
          <a:ln>
            <a:noFill/>
          </a:ln>
          <a:effectLst>
            <a:outerShdw blurRad="142875" dist="57150" dir="6360000" algn="bl" rotWithShape="0">
              <a:srgbClr val="000000">
                <a:alpha val="26000"/>
              </a:srgbClr>
            </a:outerShdw>
          </a:effectLst>
        </p:spPr>
      </p:pic>
      <p:sp>
        <p:nvSpPr>
          <p:cNvPr id="203" name="Google Shape;203;p22"/>
          <p:cNvSpPr txBox="1"/>
          <p:nvPr/>
        </p:nvSpPr>
        <p:spPr>
          <a:xfrm>
            <a:off x="63000" y="955425"/>
            <a:ext cx="4005300" cy="3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/>
              <a:t>Inflation to Higher Order</a:t>
            </a:r>
            <a:endParaRPr sz="2000" b="1" i="1" u="sng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To take advantage of high-order FEM analysis, mesh geometry needs to improve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PUMI provides tools to improve the geometric approximation of the mesh upto order 6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PUMI provides tools to fix invalidities after increasing the of geometric approximation</a:t>
            </a:r>
            <a:r>
              <a:rPr lang="en-US" sz="1300">
                <a:solidFill>
                  <a:srgbClr val="000000"/>
                </a:solidFill>
              </a:rPr>
              <a:t> </a:t>
            </a:r>
            <a:endParaRPr sz="1300">
              <a:solidFill>
                <a:srgbClr val="000000"/>
              </a:solidFill>
            </a:endParaRPr>
          </a:p>
        </p:txBody>
      </p:sp>
      <p:grpSp>
        <p:nvGrpSpPr>
          <p:cNvPr id="204" name="Google Shape;204;p22"/>
          <p:cNvGrpSpPr/>
          <p:nvPr/>
        </p:nvGrpSpPr>
        <p:grpSpPr>
          <a:xfrm>
            <a:off x="4264177" y="2620789"/>
            <a:ext cx="4243701" cy="1411968"/>
            <a:chOff x="4209895" y="1839532"/>
            <a:chExt cx="2714405" cy="996168"/>
          </a:xfrm>
        </p:grpSpPr>
        <p:grpSp>
          <p:nvGrpSpPr>
            <p:cNvPr id="205" name="Google Shape;205;p22"/>
            <p:cNvGrpSpPr/>
            <p:nvPr/>
          </p:nvGrpSpPr>
          <p:grpSpPr>
            <a:xfrm>
              <a:off x="4209895" y="1839532"/>
              <a:ext cx="2689745" cy="799831"/>
              <a:chOff x="4563171" y="2825775"/>
              <a:chExt cx="3135266" cy="931769"/>
            </a:xfrm>
          </p:grpSpPr>
          <p:grpSp>
            <p:nvGrpSpPr>
              <p:cNvPr id="206" name="Google Shape;206;p22"/>
              <p:cNvGrpSpPr/>
              <p:nvPr/>
            </p:nvGrpSpPr>
            <p:grpSpPr>
              <a:xfrm>
                <a:off x="4563171" y="2825775"/>
                <a:ext cx="1649828" cy="931334"/>
                <a:chOff x="4563171" y="2825775"/>
                <a:chExt cx="1649828" cy="931334"/>
              </a:xfrm>
            </p:grpSpPr>
            <p:pic>
              <p:nvPicPr>
                <p:cNvPr id="207" name="Google Shape;207;p2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2813" r="53838"/>
                <a:stretch/>
              </p:blipFill>
              <p:spPr>
                <a:xfrm>
                  <a:off x="4675725" y="2825775"/>
                  <a:ext cx="1537275" cy="872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grpSp>
              <p:nvGrpSpPr>
                <p:cNvPr id="208" name="Google Shape;208;p22"/>
                <p:cNvGrpSpPr/>
                <p:nvPr/>
              </p:nvGrpSpPr>
              <p:grpSpPr>
                <a:xfrm>
                  <a:off x="4563171" y="3432616"/>
                  <a:ext cx="1423583" cy="324493"/>
                  <a:chOff x="4563171" y="3432616"/>
                  <a:chExt cx="1423583" cy="324493"/>
                </a:xfrm>
              </p:grpSpPr>
              <p:sp>
                <p:nvSpPr>
                  <p:cNvPr id="209" name="Google Shape;209;p22"/>
                  <p:cNvSpPr txBox="1"/>
                  <p:nvPr/>
                </p:nvSpPr>
                <p:spPr>
                  <a:xfrm>
                    <a:off x="4563171" y="3432616"/>
                    <a:ext cx="630900" cy="31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900"/>
                      <a:t>Before</a:t>
                    </a:r>
                    <a:endParaRPr sz="900"/>
                  </a:p>
                </p:txBody>
              </p:sp>
              <p:sp>
                <p:nvSpPr>
                  <p:cNvPr id="210" name="Google Shape;210;p22"/>
                  <p:cNvSpPr txBox="1"/>
                  <p:nvPr/>
                </p:nvSpPr>
                <p:spPr>
                  <a:xfrm>
                    <a:off x="5355854" y="3438509"/>
                    <a:ext cx="630900" cy="31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900"/>
                      <a:t>After</a:t>
                    </a:r>
                    <a:endParaRPr sz="900"/>
                  </a:p>
                </p:txBody>
              </p:sp>
            </p:grpSp>
          </p:grpSp>
          <p:grpSp>
            <p:nvGrpSpPr>
              <p:cNvPr id="211" name="Google Shape;211;p22"/>
              <p:cNvGrpSpPr/>
              <p:nvPr/>
            </p:nvGrpSpPr>
            <p:grpSpPr>
              <a:xfrm>
                <a:off x="6148994" y="2828466"/>
                <a:ext cx="1549444" cy="929078"/>
                <a:chOff x="7021321" y="3991100"/>
                <a:chExt cx="1549444" cy="929078"/>
              </a:xfrm>
            </p:grpSpPr>
            <p:pic>
              <p:nvPicPr>
                <p:cNvPr id="212" name="Google Shape;212;p2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58800"/>
                <a:stretch/>
              </p:blipFill>
              <p:spPr>
                <a:xfrm>
                  <a:off x="7109689" y="3991100"/>
                  <a:ext cx="1461076" cy="872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grpSp>
              <p:nvGrpSpPr>
                <p:cNvPr id="213" name="Google Shape;213;p22"/>
                <p:cNvGrpSpPr/>
                <p:nvPr/>
              </p:nvGrpSpPr>
              <p:grpSpPr>
                <a:xfrm>
                  <a:off x="7021321" y="4589378"/>
                  <a:ext cx="1406659" cy="330801"/>
                  <a:chOff x="4582921" y="3446378"/>
                  <a:chExt cx="1406659" cy="330801"/>
                </a:xfrm>
              </p:grpSpPr>
              <p:sp>
                <p:nvSpPr>
                  <p:cNvPr id="214" name="Google Shape;214;p22"/>
                  <p:cNvSpPr txBox="1"/>
                  <p:nvPr/>
                </p:nvSpPr>
                <p:spPr>
                  <a:xfrm>
                    <a:off x="4582921" y="3446378"/>
                    <a:ext cx="630900" cy="31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900"/>
                      <a:t>Before</a:t>
                    </a:r>
                    <a:endParaRPr sz="900"/>
                  </a:p>
                </p:txBody>
              </p:sp>
              <p:sp>
                <p:nvSpPr>
                  <p:cNvPr id="215" name="Google Shape;215;p22"/>
                  <p:cNvSpPr txBox="1"/>
                  <p:nvPr/>
                </p:nvSpPr>
                <p:spPr>
                  <a:xfrm>
                    <a:off x="5358680" y="3458579"/>
                    <a:ext cx="630900" cy="31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900"/>
                      <a:t>After</a:t>
                    </a:r>
                    <a:endParaRPr sz="900"/>
                  </a:p>
                </p:txBody>
              </p:sp>
            </p:grpSp>
          </p:grpSp>
        </p:grpSp>
        <p:sp>
          <p:nvSpPr>
            <p:cNvPr id="216" name="Google Shape;216;p22"/>
            <p:cNvSpPr txBox="1"/>
            <p:nvPr/>
          </p:nvSpPr>
          <p:spPr>
            <a:xfrm>
              <a:off x="4209900" y="2575000"/>
              <a:ext cx="2714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/>
                <a:t>Self intersecting faces f0 &amp; f1, before and</a:t>
              </a:r>
              <a:endParaRPr sz="10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/>
                <a:t>after reshape</a:t>
              </a:r>
              <a:endParaRPr sz="1000" b="1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/>
              <a:t>Higher than Quadratic Curved Mesh Adaptation</a:t>
            </a:r>
            <a:endParaRPr/>
          </a:p>
        </p:txBody>
      </p:sp>
      <p:sp>
        <p:nvSpPr>
          <p:cNvPr id="361" name="Google Shape;361;p29"/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A68B79-422F-7344-9613-808CE820826F}"/>
              </a:ext>
            </a:extLst>
          </p:cNvPr>
          <p:cNvGrpSpPr/>
          <p:nvPr/>
        </p:nvGrpSpPr>
        <p:grpSpPr>
          <a:xfrm>
            <a:off x="296893" y="874543"/>
            <a:ext cx="8847107" cy="5826332"/>
            <a:chOff x="822203" y="717343"/>
            <a:chExt cx="8847107" cy="5826332"/>
          </a:xfrm>
        </p:grpSpPr>
        <p:grpSp>
          <p:nvGrpSpPr>
            <p:cNvPr id="362" name="Google Shape;362;p29"/>
            <p:cNvGrpSpPr/>
            <p:nvPr/>
          </p:nvGrpSpPr>
          <p:grpSpPr>
            <a:xfrm>
              <a:off x="822203" y="717343"/>
              <a:ext cx="4277146" cy="5812025"/>
              <a:chOff x="759166" y="1837022"/>
              <a:chExt cx="4277146" cy="5812025"/>
            </a:xfrm>
          </p:grpSpPr>
          <p:pic>
            <p:nvPicPr>
              <p:cNvPr id="363" name="Google Shape;363;p2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263523" y="1837022"/>
                <a:ext cx="3772789" cy="3203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4" name="Google Shape;364;p29"/>
              <p:cNvSpPr txBox="1"/>
              <p:nvPr/>
            </p:nvSpPr>
            <p:spPr>
              <a:xfrm>
                <a:off x="759166" y="7300447"/>
                <a:ext cx="26076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Initial Quadratic Mesh</a:t>
                </a:r>
                <a:endParaRPr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365;p29"/>
            <p:cNvGrpSpPr/>
            <p:nvPr/>
          </p:nvGrpSpPr>
          <p:grpSpPr>
            <a:xfrm>
              <a:off x="5537550" y="717343"/>
              <a:ext cx="4131760" cy="5826332"/>
              <a:chOff x="5537550" y="717343"/>
              <a:chExt cx="4131760" cy="5826332"/>
            </a:xfrm>
          </p:grpSpPr>
          <p:pic>
            <p:nvPicPr>
              <p:cNvPr id="366" name="Google Shape;366;p2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553471" y="717343"/>
                <a:ext cx="4115839" cy="33962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7" name="Google Shape;367;p29"/>
              <p:cNvSpPr txBox="1"/>
              <p:nvPr/>
            </p:nvSpPr>
            <p:spPr>
              <a:xfrm>
                <a:off x="5537550" y="6195075"/>
                <a:ext cx="29457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Inflated Cubic Mesh</a:t>
                </a:r>
                <a:endParaRPr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8" name="Google Shape;368;p29"/>
          <p:cNvSpPr txBox="1"/>
          <p:nvPr/>
        </p:nvSpPr>
        <p:spPr>
          <a:xfrm>
            <a:off x="429437" y="744645"/>
            <a:ext cx="8447700" cy="49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: generation of a cubic mesh for the antenna model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A79CAC38-4817-474F-A974-E6CED334C35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9800" y="3429000"/>
            <a:ext cx="3140710" cy="2849245"/>
          </a:xfrm>
          <a:prstGeom prst="rect">
            <a:avLst/>
          </a:prstGeom>
        </p:spPr>
      </p:pic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F23F7423-5255-C14C-8795-C39F24EB366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9149" y="3374390"/>
            <a:ext cx="2929255" cy="2903855"/>
          </a:xfrm>
          <a:prstGeom prst="rect">
            <a:avLst/>
          </a:prstGeom>
        </p:spPr>
      </p:pic>
      <p:sp>
        <p:nvSpPr>
          <p:cNvPr id="14" name="Google Shape;364;p29">
            <a:extLst>
              <a:ext uri="{FF2B5EF4-FFF2-40B4-BE49-F238E27FC236}">
                <a16:creationId xmlns:a16="http://schemas.microsoft.com/office/drawing/2014/main" id="{FA05795E-2BD3-7448-8348-562C9C83FF4C}"/>
              </a:ext>
            </a:extLst>
          </p:cNvPr>
          <p:cNvSpPr txBox="1"/>
          <p:nvPr/>
        </p:nvSpPr>
        <p:spPr>
          <a:xfrm>
            <a:off x="2709237" y="3862430"/>
            <a:ext cx="2607600" cy="40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elements </a:t>
            </a:r>
            <a:b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invalid</a:t>
            </a:r>
            <a:r>
              <a:rPr lang="en-US" sz="1600" dirty="0"/>
              <a:t>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curving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0"/>
          <p:cNvSpPr txBox="1">
            <a:spLocks noGrp="1"/>
          </p:cNvSpPr>
          <p:nvPr>
            <p:ph type="title"/>
          </p:nvPr>
        </p:nvSpPr>
        <p:spPr>
          <a:xfrm>
            <a:off x="-76200" y="76200"/>
            <a:ext cx="932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/>
              <a:t>Error Estimation For Time Harmonic Maxwell’s Equations</a:t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10250" y="943700"/>
            <a:ext cx="86766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/>
              <a:t>Estimation of the Discretization Error: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solidFill>
                  <a:srgbClr val="980000"/>
                </a:solidFill>
              </a:rPr>
              <a:t>Explicit Methods</a:t>
            </a:r>
            <a:r>
              <a:rPr lang="en-US" sz="1800"/>
              <a:t>:   these are </a:t>
            </a:r>
            <a:r>
              <a:rPr lang="en-US" sz="1800" b="1" i="1"/>
              <a:t>more efficient computationally</a:t>
            </a:r>
            <a:r>
              <a:rPr lang="en-US" sz="1800"/>
              <a:t>, and they are known to result in </a:t>
            </a:r>
            <a:r>
              <a:rPr lang="en-US" sz="1800" b="1" i="1"/>
              <a:t>less accurate</a:t>
            </a:r>
            <a:r>
              <a:rPr lang="en-US" sz="1800"/>
              <a:t> estimates for the error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>
                <a:solidFill>
                  <a:srgbClr val="980000"/>
                </a:solidFill>
              </a:rPr>
              <a:t>Implicit Methods</a:t>
            </a:r>
            <a:r>
              <a:rPr lang="en-US" sz="1800"/>
              <a:t>:   these are </a:t>
            </a:r>
            <a:r>
              <a:rPr lang="en-US" sz="1800" b="1" i="1">
                <a:solidFill>
                  <a:schemeClr val="dk1"/>
                </a:solidFill>
              </a:rPr>
              <a:t>less efficient computationally</a:t>
            </a:r>
            <a:r>
              <a:rPr lang="en-US" sz="1800"/>
              <a:t> since they require a secondary solve, however they are known to result in </a:t>
            </a:r>
            <a:r>
              <a:rPr lang="en-US" sz="1800" b="1" i="1"/>
              <a:t>more accurate</a:t>
            </a:r>
            <a:r>
              <a:rPr lang="en-US" sz="1800"/>
              <a:t> estimates for the error</a:t>
            </a:r>
            <a:endParaRPr sz="1800"/>
          </a:p>
        </p:txBody>
      </p:sp>
      <p:sp>
        <p:nvSpPr>
          <p:cNvPr id="375" name="Google Shape;375;p30"/>
          <p:cNvSpPr txBox="1"/>
          <p:nvPr/>
        </p:nvSpPr>
        <p:spPr>
          <a:xfrm>
            <a:off x="86450" y="3382100"/>
            <a:ext cx="8676600" cy="27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>
                <a:solidFill>
                  <a:srgbClr val="980000"/>
                </a:solidFill>
              </a:rPr>
              <a:t>Implicit Error Estimation:</a:t>
            </a:r>
            <a:endParaRPr sz="1800">
              <a:solidFill>
                <a:srgbClr val="98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Form the residual weak form for the domain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Get the residual weak form for each element, this would correspond to a local BVP for each element with Neumann boundary conditions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Since the fluxes are not exact at element boundaries we need to perform </a:t>
            </a:r>
            <a:r>
              <a:rPr lang="en-US" sz="1800" b="1">
                <a:solidFill>
                  <a:srgbClr val="980000"/>
                </a:solidFill>
              </a:rPr>
              <a:t>self-equilibration of fluxes</a:t>
            </a:r>
            <a:endParaRPr sz="1800" b="1">
              <a:solidFill>
                <a:srgbClr val="98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Solve the local BVP for each element to get the </a:t>
            </a:r>
            <a:r>
              <a:rPr lang="en-US" sz="1800" i="1"/>
              <a:t>element error indicator function</a:t>
            </a:r>
            <a:endParaRPr sz="1800" i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Use the L2 norm of </a:t>
            </a:r>
            <a:r>
              <a:rPr lang="en-US" sz="1800" i="1">
                <a:solidFill>
                  <a:schemeClr val="dk1"/>
                </a:solidFill>
              </a:rPr>
              <a:t>element error indicator function </a:t>
            </a:r>
            <a:r>
              <a:rPr lang="en-US" sz="1800">
                <a:solidFill>
                  <a:schemeClr val="dk1"/>
                </a:solidFill>
              </a:rPr>
              <a:t>to compute the size-field</a:t>
            </a:r>
            <a:endParaRPr sz="1800"/>
          </a:p>
        </p:txBody>
      </p:sp>
      <p:sp>
        <p:nvSpPr>
          <p:cNvPr id="5" name="Google Shape;381;p31">
            <a:extLst>
              <a:ext uri="{FF2B5EF4-FFF2-40B4-BE49-F238E27FC236}">
                <a16:creationId xmlns:a16="http://schemas.microsoft.com/office/drawing/2014/main" id="{256ED5A9-8421-AC4C-B59B-9F865177E698}"/>
              </a:ext>
            </a:extLst>
          </p:cNvPr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1"/>
          <p:cNvSpPr txBox="1">
            <a:spLocks noGrp="1"/>
          </p:cNvSpPr>
          <p:nvPr>
            <p:ph type="title"/>
          </p:nvPr>
        </p:nvSpPr>
        <p:spPr>
          <a:xfrm>
            <a:off x="-76200" y="76200"/>
            <a:ext cx="932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/>
              <a:t>Error Estimation For Time Harmonic Maxwell’s Equations</a:t>
            </a:r>
            <a:endParaRPr/>
          </a:p>
        </p:txBody>
      </p:sp>
      <p:sp>
        <p:nvSpPr>
          <p:cNvPr id="381" name="Google Shape;381;p31"/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1"/>
          <p:cNvSpPr txBox="1"/>
          <p:nvPr/>
        </p:nvSpPr>
        <p:spPr>
          <a:xfrm>
            <a:off x="86450" y="715100"/>
            <a:ext cx="87483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/>
              <a:t>Self-Equilibration of Fluxes:</a:t>
            </a:r>
            <a:endParaRPr sz="18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There will be mismatch between fluxes at element boundaries (since the FEM solution is not exact)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fluxes are self-equilibrated by introducing a “correction” term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correction terms are obtained by making sure each individual element is in equilibrium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guarantees that the local BVPs for each element have well-defined solutions</a:t>
            </a:r>
            <a:endParaRPr/>
          </a:p>
        </p:txBody>
      </p:sp>
      <p:sp>
        <p:nvSpPr>
          <p:cNvPr id="383" name="Google Shape;383;p31"/>
          <p:cNvSpPr txBox="1"/>
          <p:nvPr/>
        </p:nvSpPr>
        <p:spPr>
          <a:xfrm>
            <a:off x="86450" y="2086700"/>
            <a:ext cx="8748300" cy="41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/>
              <a:t>Application to Nedelec Edge Elements: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flux correction to a given face “f” (in our case a triangle) can be represented as follows: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coefficient </a:t>
            </a:r>
            <a:r>
              <a:rPr lang="en-US" b="1"/>
              <a:t>g</a:t>
            </a:r>
            <a:r>
              <a:rPr lang="en-US"/>
              <a:t>s associated with edge “e” can be obtained by looking at the edge patches: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</a:t>
            </a:r>
            <a:r>
              <a:rPr lang="en-US" b="1"/>
              <a:t>G</a:t>
            </a:r>
            <a:r>
              <a:rPr lang="en-US"/>
              <a:t>s are the weak residuals computed for each element in the patch (note that the weak form also includes the boundary integrals including the un-equilibrated fluxes)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80000"/>
                </a:solidFill>
              </a:rPr>
              <a:t>The system of equation shown above is singular &amp; special consideration must be taken for its solution (see [2])</a:t>
            </a:r>
            <a:endParaRPr sz="12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80000"/>
              </a:solidFill>
            </a:endParaRPr>
          </a:p>
        </p:txBody>
      </p:sp>
      <p:grpSp>
        <p:nvGrpSpPr>
          <p:cNvPr id="384" name="Google Shape;384;p31"/>
          <p:cNvGrpSpPr/>
          <p:nvPr/>
        </p:nvGrpSpPr>
        <p:grpSpPr>
          <a:xfrm>
            <a:off x="1961299" y="2718786"/>
            <a:ext cx="5898700" cy="715775"/>
            <a:chOff x="2418499" y="2994600"/>
            <a:chExt cx="5898700" cy="715775"/>
          </a:xfrm>
        </p:grpSpPr>
        <p:pic>
          <p:nvPicPr>
            <p:cNvPr id="385" name="Google Shape;385;p31" descr="\vec{\theta}_f := \sum_1^3 g^i \vec{\psi}^i_e" title="MathEquation,#0000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18499" y="3077595"/>
              <a:ext cx="1649800" cy="449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1" descr="\vec{\theta}_f : \text{correction to flux of face &quot;f&quot;}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96380" y="2994600"/>
              <a:ext cx="2405852" cy="251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1" descr="g^i : \text{contribution of edge &quot;i&quot; to flux}" title="MathEquation,#0000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0033" y="3226434"/>
              <a:ext cx="2871036" cy="249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1" descr="\vec{\psi}^i_e : \text{shape function associated with edge &quot;i&quot;}" title="MathEquation,#00000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80675" y="3407867"/>
              <a:ext cx="3436524" cy="3025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9" name="Google Shape;38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275" y="3802775"/>
            <a:ext cx="1649800" cy="1552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31"/>
          <p:cNvGrpSpPr/>
          <p:nvPr/>
        </p:nvGrpSpPr>
        <p:grpSpPr>
          <a:xfrm>
            <a:off x="2321291" y="3889288"/>
            <a:ext cx="1817672" cy="1330955"/>
            <a:chOff x="2351425" y="4865925"/>
            <a:chExt cx="2114802" cy="1610350"/>
          </a:xfrm>
        </p:grpSpPr>
        <p:pic>
          <p:nvPicPr>
            <p:cNvPr id="391" name="Google Shape;391;p31" descr="\text{element equilibrium eqs:}" title="MathEquation,#00000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84251" y="4865925"/>
              <a:ext cx="2081976" cy="27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31" descr="K_1 : G^e_1 =  g^e_1 + h^e_1" title="MathEquation,#00000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351425" y="5206275"/>
              <a:ext cx="1817574" cy="283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1" descr="K_5 : G^e_5 =  g^e_5 + h^e_5" title="MathEquation,#00000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351431" y="6196875"/>
              <a:ext cx="1788160" cy="27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1" descr=":" title="MathEquation,#00000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185498" y="5587275"/>
              <a:ext cx="97624" cy="227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1" descr=":" title="MathEquation,#00000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185498" y="5815875"/>
              <a:ext cx="97624" cy="227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6" name="Google Shape;396;p31"/>
          <p:cNvGrpSpPr/>
          <p:nvPr/>
        </p:nvGrpSpPr>
        <p:grpSpPr>
          <a:xfrm>
            <a:off x="4474766" y="3907021"/>
            <a:ext cx="1490134" cy="1285933"/>
            <a:chOff x="4698077" y="4874466"/>
            <a:chExt cx="1732714" cy="1601809"/>
          </a:xfrm>
        </p:grpSpPr>
        <p:pic>
          <p:nvPicPr>
            <p:cNvPr id="397" name="Google Shape;397;p31" descr="\text{applying } h_i^e = -g_{i+1}^e" title="MathEquation,#00000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698077" y="4874466"/>
              <a:ext cx="1732714" cy="27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1" descr="G^e_1 =  g^e_1 - g^e_2" title="MathEquation,#00000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740952" y="5206275"/>
              <a:ext cx="1284598" cy="27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1" descr=":" title="MathEquation,#00000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19098" y="5587275"/>
              <a:ext cx="97624" cy="227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1" descr=":" title="MathEquation,#00000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19098" y="5815875"/>
              <a:ext cx="97624" cy="227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1" descr="G^e_5 =  g^e_5 - g^e_1" title="MathEquation,#00000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740952" y="6196875"/>
              <a:ext cx="1284598" cy="279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2" name="Google Shape;402;p31" descr="\left( \matrix{1&amp;-1&amp;0&amp;0&amp;0\\&#10;0&amp;1&amp;-1&amp;0&amp;0\\&#10;0&amp;0&amp;1&amp;-1&amp;0\\&#10;0&amp;0&amp;0&amp;1&amp;-1\\&#10;-1&amp;0&amp;0&amp;0&amp;1\\} \right)&#10;\left( \matrix{g^e_1\\&#10;g^e_2\\&#10;g^e_3\\&#10;g^e_4\\&#10;g^e_5\\} \right) = \left( \matrix{G^e_1\\&#10;G^e_2\\&#10;G^e_3\\&#10;G^e_4\\&#10;G^e_5\\} \right)" title="MathEquation,#00000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095050" y="4184632"/>
            <a:ext cx="3023392" cy="10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 txBox="1"/>
          <p:nvPr/>
        </p:nvSpPr>
        <p:spPr>
          <a:xfrm>
            <a:off x="33100" y="6256675"/>
            <a:ext cx="87483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[1]</a:t>
            </a:r>
            <a:r>
              <a:rPr lang="en-US" sz="900">
                <a:solidFill>
                  <a:srgbClr val="222222"/>
                </a:solidFill>
                <a:highlight>
                  <a:srgbClr val="FFFFFF"/>
                </a:highlight>
              </a:rPr>
              <a:t>Demkowicz, Leszek. </a:t>
            </a:r>
            <a:r>
              <a:rPr lang="en-US" sz="900" i="1">
                <a:solidFill>
                  <a:srgbClr val="222222"/>
                </a:solidFill>
                <a:highlight>
                  <a:srgbClr val="FFFFFF"/>
                </a:highlight>
              </a:rPr>
              <a:t>Computing with hp-adaptive finite elements: volume 1 one and two dimensional elliptic and Maxwell problems</a:t>
            </a:r>
            <a:r>
              <a:rPr lang="en-US" sz="900">
                <a:solidFill>
                  <a:srgbClr val="222222"/>
                </a:solidFill>
                <a:highlight>
                  <a:srgbClr val="FFFFFF"/>
                </a:highlight>
              </a:rPr>
              <a:t>. Chapman and Hall/CRC, 2006.</a:t>
            </a:r>
            <a:endParaRPr sz="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222222"/>
                </a:solidFill>
                <a:highlight>
                  <a:srgbClr val="FFFFFF"/>
                </a:highlight>
              </a:rPr>
              <a:t>[2]</a:t>
            </a: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Ainsworth, Mark, and J. Tinsley Oden. "A posteriori error estimators for second order elliptic systems part 2. An optimal order process for calculating self-equilibrating fluxes." </a:t>
            </a:r>
            <a:r>
              <a:rPr lang="en-US" sz="1000" i="1">
                <a:solidFill>
                  <a:srgbClr val="222222"/>
                </a:solidFill>
                <a:highlight>
                  <a:srgbClr val="FFFFFF"/>
                </a:highlight>
              </a:rPr>
              <a:t>Computers &amp; Mathematics with Applications</a:t>
            </a: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 26.9 (1993): 75-87.</a:t>
            </a:r>
            <a:endParaRPr sz="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3"/>
          <p:cNvPicPr preferRelativeResize="0"/>
          <p:nvPr/>
        </p:nvPicPr>
        <p:blipFill rotWithShape="1">
          <a:blip r:embed="rId3">
            <a:alphaModFix/>
          </a:blip>
          <a:srcRect l="21681" t="8290" r="23331" b="3696"/>
          <a:stretch/>
        </p:blipFill>
        <p:spPr>
          <a:xfrm>
            <a:off x="4220523" y="803017"/>
            <a:ext cx="2140962" cy="204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3"/>
          <p:cNvPicPr preferRelativeResize="0"/>
          <p:nvPr/>
        </p:nvPicPr>
        <p:blipFill rotWithShape="1">
          <a:blip r:embed="rId4">
            <a:alphaModFix/>
          </a:blip>
          <a:srcRect l="21241" t="7758" r="22905" b="2547"/>
          <a:stretch/>
        </p:blipFill>
        <p:spPr>
          <a:xfrm>
            <a:off x="6604375" y="815192"/>
            <a:ext cx="2362352" cy="226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33"/>
          <p:cNvGrpSpPr/>
          <p:nvPr/>
        </p:nvGrpSpPr>
        <p:grpSpPr>
          <a:xfrm>
            <a:off x="88575" y="2581400"/>
            <a:ext cx="8964857" cy="4231851"/>
            <a:chOff x="88575" y="2352800"/>
            <a:chExt cx="8964857" cy="4231851"/>
          </a:xfrm>
        </p:grpSpPr>
        <p:grpSp>
          <p:nvGrpSpPr>
            <p:cNvPr id="430" name="Google Shape;430;p33"/>
            <p:cNvGrpSpPr/>
            <p:nvPr/>
          </p:nvGrpSpPr>
          <p:grpSpPr>
            <a:xfrm>
              <a:off x="88575" y="2352800"/>
              <a:ext cx="8876800" cy="2226516"/>
              <a:chOff x="88575" y="2352800"/>
              <a:chExt cx="8876800" cy="2226516"/>
            </a:xfrm>
          </p:grpSpPr>
          <p:grpSp>
            <p:nvGrpSpPr>
              <p:cNvPr id="431" name="Google Shape;431;p33"/>
              <p:cNvGrpSpPr/>
              <p:nvPr/>
            </p:nvGrpSpPr>
            <p:grpSpPr>
              <a:xfrm>
                <a:off x="88575" y="2352800"/>
                <a:ext cx="1752000" cy="2184737"/>
                <a:chOff x="88575" y="2352800"/>
                <a:chExt cx="1752000" cy="2184737"/>
              </a:xfrm>
            </p:grpSpPr>
            <p:pic>
              <p:nvPicPr>
                <p:cNvPr id="432" name="Google Shape;432;p33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t="24985" b="25094"/>
                <a:stretch/>
              </p:blipFill>
              <p:spPr>
                <a:xfrm>
                  <a:off x="124019" y="2664013"/>
                  <a:ext cx="1677100" cy="1873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3" name="Google Shape;433;p33"/>
                <p:cNvSpPr txBox="1"/>
                <p:nvPr/>
              </p:nvSpPr>
              <p:spPr>
                <a:xfrm>
                  <a:off x="88575" y="2352800"/>
                  <a:ext cx="1752000" cy="38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/>
                    <a:t>solution-initial mesh</a:t>
                  </a:r>
                  <a:endParaRPr sz="1100" b="1"/>
                </a:p>
              </p:txBody>
            </p:sp>
          </p:grpSp>
          <p:grpSp>
            <p:nvGrpSpPr>
              <p:cNvPr id="434" name="Google Shape;434;p33"/>
              <p:cNvGrpSpPr/>
              <p:nvPr/>
            </p:nvGrpSpPr>
            <p:grpSpPr>
              <a:xfrm>
                <a:off x="1793961" y="2352800"/>
                <a:ext cx="1752000" cy="2194020"/>
                <a:chOff x="1793961" y="2352800"/>
                <a:chExt cx="1752000" cy="2194020"/>
              </a:xfrm>
            </p:grpSpPr>
            <p:pic>
              <p:nvPicPr>
                <p:cNvPr id="435" name="Google Shape;435;p33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t="25204" b="24875"/>
                <a:stretch/>
              </p:blipFill>
              <p:spPr>
                <a:xfrm>
                  <a:off x="1856000" y="2673325"/>
                  <a:ext cx="1677100" cy="18734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6" name="Google Shape;436;p33"/>
                <p:cNvSpPr txBox="1"/>
                <p:nvPr/>
              </p:nvSpPr>
              <p:spPr>
                <a:xfrm>
                  <a:off x="1793961" y="2352800"/>
                  <a:ext cx="1752000" cy="38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/>
                    <a:t>error-initial mesh</a:t>
                  </a:r>
                  <a:endParaRPr sz="1100" b="1"/>
                </a:p>
              </p:txBody>
            </p:sp>
          </p:grpSp>
          <p:grpSp>
            <p:nvGrpSpPr>
              <p:cNvPr id="437" name="Google Shape;437;p33"/>
              <p:cNvGrpSpPr/>
              <p:nvPr/>
            </p:nvGrpSpPr>
            <p:grpSpPr>
              <a:xfrm>
                <a:off x="3599572" y="2352800"/>
                <a:ext cx="1752000" cy="2194025"/>
                <a:chOff x="3599572" y="2352800"/>
                <a:chExt cx="1752000" cy="2194025"/>
              </a:xfrm>
            </p:grpSpPr>
            <p:pic>
              <p:nvPicPr>
                <p:cNvPr id="438" name="Google Shape;438;p3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25605" b="25038"/>
                <a:stretch/>
              </p:blipFill>
              <p:spPr>
                <a:xfrm>
                  <a:off x="3617020" y="2654725"/>
                  <a:ext cx="1713143" cy="18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9" name="Google Shape;439;p33"/>
                <p:cNvSpPr txBox="1"/>
                <p:nvPr/>
              </p:nvSpPr>
              <p:spPr>
                <a:xfrm>
                  <a:off x="3599572" y="2352800"/>
                  <a:ext cx="1752000" cy="38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/>
                    <a:t>initial mesh</a:t>
                  </a:r>
                  <a:endParaRPr sz="1100" b="1"/>
                </a:p>
              </p:txBody>
            </p:sp>
          </p:grpSp>
          <p:grpSp>
            <p:nvGrpSpPr>
              <p:cNvPr id="440" name="Google Shape;440;p33"/>
              <p:cNvGrpSpPr/>
              <p:nvPr/>
            </p:nvGrpSpPr>
            <p:grpSpPr>
              <a:xfrm>
                <a:off x="5281769" y="2352800"/>
                <a:ext cx="1794125" cy="2194025"/>
                <a:chOff x="5281769" y="2352800"/>
                <a:chExt cx="1794125" cy="2194025"/>
              </a:xfrm>
            </p:grpSpPr>
            <p:pic>
              <p:nvPicPr>
                <p:cNvPr id="441" name="Google Shape;441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t="25980" b="25763"/>
                <a:stretch/>
              </p:blipFill>
              <p:spPr>
                <a:xfrm>
                  <a:off x="5323794" y="2654725"/>
                  <a:ext cx="1752100" cy="1892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2" name="Google Shape;442;p33"/>
                <p:cNvSpPr txBox="1"/>
                <p:nvPr/>
              </p:nvSpPr>
              <p:spPr>
                <a:xfrm>
                  <a:off x="5281769" y="2352800"/>
                  <a:ext cx="1752000" cy="38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/>
                    <a:t>adapted mesh</a:t>
                  </a:r>
                  <a:endParaRPr sz="1100" b="1"/>
                </a:p>
              </p:txBody>
            </p:sp>
          </p:grpSp>
          <p:grpSp>
            <p:nvGrpSpPr>
              <p:cNvPr id="443" name="Google Shape;443;p33"/>
              <p:cNvGrpSpPr/>
              <p:nvPr/>
            </p:nvGrpSpPr>
            <p:grpSpPr>
              <a:xfrm>
                <a:off x="7192566" y="2352800"/>
                <a:ext cx="1772809" cy="2226516"/>
                <a:chOff x="7192566" y="2352800"/>
                <a:chExt cx="1772809" cy="2226516"/>
              </a:xfrm>
            </p:grpSpPr>
            <p:pic>
              <p:nvPicPr>
                <p:cNvPr id="444" name="Google Shape;444;p33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25001" b="24795"/>
                <a:stretch/>
              </p:blipFill>
              <p:spPr>
                <a:xfrm>
                  <a:off x="7252225" y="2654725"/>
                  <a:ext cx="1713150" cy="19245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5" name="Google Shape;445;p33"/>
                <p:cNvSpPr txBox="1"/>
                <p:nvPr/>
              </p:nvSpPr>
              <p:spPr>
                <a:xfrm>
                  <a:off x="7192566" y="2352800"/>
                  <a:ext cx="1752000" cy="38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/>
                    <a:t>solution-adapted mesh</a:t>
                  </a:r>
                  <a:endParaRPr sz="1100" b="1"/>
                </a:p>
              </p:txBody>
            </p:sp>
          </p:grpSp>
        </p:grpSp>
        <p:grpSp>
          <p:nvGrpSpPr>
            <p:cNvPr id="446" name="Google Shape;446;p33"/>
            <p:cNvGrpSpPr/>
            <p:nvPr/>
          </p:nvGrpSpPr>
          <p:grpSpPr>
            <a:xfrm>
              <a:off x="105150" y="4635625"/>
              <a:ext cx="8948282" cy="1949026"/>
              <a:chOff x="105150" y="4788025"/>
              <a:chExt cx="8948282" cy="1949026"/>
            </a:xfrm>
          </p:grpSpPr>
          <p:pic>
            <p:nvPicPr>
              <p:cNvPr id="447" name="Google Shape;447;p33"/>
              <p:cNvPicPr preferRelativeResize="0"/>
              <p:nvPr/>
            </p:nvPicPr>
            <p:blipFill rotWithShape="1">
              <a:blip r:embed="rId10">
                <a:alphaModFix/>
              </a:blip>
              <a:srcRect t="24433" b="24258"/>
              <a:stretch/>
            </p:blipFill>
            <p:spPr>
              <a:xfrm>
                <a:off x="7185832" y="4788025"/>
                <a:ext cx="1867600" cy="19490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8" name="Google Shape;448;p33"/>
              <p:cNvPicPr preferRelativeResize="0"/>
              <p:nvPr/>
            </p:nvPicPr>
            <p:blipFill rotWithShape="1">
              <a:blip r:embed="rId11">
                <a:alphaModFix/>
              </a:blip>
              <a:srcRect t="23500" b="23245"/>
              <a:stretch/>
            </p:blipFill>
            <p:spPr>
              <a:xfrm>
                <a:off x="105150" y="4788025"/>
                <a:ext cx="1755849" cy="19018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9" name="Google Shape;449;p33"/>
              <p:cNvPicPr preferRelativeResize="0"/>
              <p:nvPr/>
            </p:nvPicPr>
            <p:blipFill rotWithShape="1">
              <a:blip r:embed="rId12">
                <a:alphaModFix/>
              </a:blip>
              <a:srcRect t="23330" b="23245"/>
              <a:stretch/>
            </p:blipFill>
            <p:spPr>
              <a:xfrm>
                <a:off x="1808649" y="4788026"/>
                <a:ext cx="1755849" cy="1907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0" name="Google Shape;450;p33"/>
              <p:cNvPicPr preferRelativeResize="0"/>
              <p:nvPr/>
            </p:nvPicPr>
            <p:blipFill rotWithShape="1">
              <a:blip r:embed="rId13">
                <a:alphaModFix/>
              </a:blip>
              <a:srcRect t="24257" b="24262"/>
              <a:stretch/>
            </p:blipFill>
            <p:spPr>
              <a:xfrm>
                <a:off x="3562675" y="4788025"/>
                <a:ext cx="1822156" cy="1907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" name="Google Shape;451;p33"/>
              <p:cNvPicPr preferRelativeResize="0"/>
              <p:nvPr/>
            </p:nvPicPr>
            <p:blipFill rotWithShape="1">
              <a:blip r:embed="rId14">
                <a:alphaModFix/>
              </a:blip>
              <a:srcRect t="24176" b="24088"/>
              <a:stretch/>
            </p:blipFill>
            <p:spPr>
              <a:xfrm>
                <a:off x="5277972" y="4788025"/>
                <a:ext cx="1822150" cy="19172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52" name="Google Shape;452;p33"/>
          <p:cNvSpPr txBox="1">
            <a:spLocks noGrp="1"/>
          </p:cNvSpPr>
          <p:nvPr>
            <p:ph type="title"/>
          </p:nvPr>
        </p:nvSpPr>
        <p:spPr>
          <a:xfrm>
            <a:off x="-76200" y="76200"/>
            <a:ext cx="932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/>
              <a:t>Error Estimation For Time Harmonic Maxwell’s Equations</a:t>
            </a:r>
            <a:endParaRPr/>
          </a:p>
        </p:txBody>
      </p:sp>
      <p:sp>
        <p:nvSpPr>
          <p:cNvPr id="453" name="Google Shape;453;p33"/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3"/>
          <p:cNvSpPr txBox="1"/>
          <p:nvPr/>
        </p:nvSpPr>
        <p:spPr>
          <a:xfrm>
            <a:off x="63000" y="803025"/>
            <a:ext cx="36066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sng"/>
              <a:t>Application to RF Antenna:</a:t>
            </a:r>
            <a:endParaRPr sz="2000" b="1" i="1" u="sng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Two antenna RF heater with 4 ports with input phases equal 0, 90, 180 and 270 degrees.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5440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34"/>
          <p:cNvGrpSpPr/>
          <p:nvPr/>
        </p:nvGrpSpPr>
        <p:grpSpPr>
          <a:xfrm>
            <a:off x="4645130" y="3765750"/>
            <a:ext cx="3760395" cy="3046700"/>
            <a:chOff x="4492730" y="3765750"/>
            <a:chExt cx="3760395" cy="3046700"/>
          </a:xfrm>
        </p:grpSpPr>
        <p:pic>
          <p:nvPicPr>
            <p:cNvPr id="460" name="Google Shape;460;p34"/>
            <p:cNvPicPr preferRelativeResize="0"/>
            <p:nvPr/>
          </p:nvPicPr>
          <p:blipFill rotWithShape="1">
            <a:blip r:embed="rId3">
              <a:alphaModFix/>
            </a:blip>
            <a:srcRect l="27457" b="15454"/>
            <a:stretch/>
          </p:blipFill>
          <p:spPr>
            <a:xfrm>
              <a:off x="4568925" y="4109225"/>
              <a:ext cx="3681130" cy="139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34"/>
            <p:cNvPicPr preferRelativeResize="0"/>
            <p:nvPr/>
          </p:nvPicPr>
          <p:blipFill rotWithShape="1">
            <a:blip r:embed="rId4">
              <a:alphaModFix/>
            </a:blip>
            <a:srcRect l="23977" b="39080"/>
            <a:stretch/>
          </p:blipFill>
          <p:spPr>
            <a:xfrm>
              <a:off x="4572000" y="5581075"/>
              <a:ext cx="3681125" cy="1231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34"/>
            <p:cNvSpPr txBox="1"/>
            <p:nvPr/>
          </p:nvSpPr>
          <p:spPr>
            <a:xfrm>
              <a:off x="4492730" y="3765750"/>
              <a:ext cx="3173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Adaptive Setup in PetraM</a:t>
              </a:r>
              <a:endParaRPr sz="1800"/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6323844" y="4998969"/>
              <a:ext cx="1821000" cy="517500"/>
            </a:xfrm>
            <a:prstGeom prst="rect">
              <a:avLst/>
            </a:prstGeom>
            <a:solidFill>
              <a:srgbClr val="F4CCCC">
                <a:alpha val="31279"/>
              </a:srgbClr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5310177" y="5768566"/>
              <a:ext cx="2940000" cy="408000"/>
            </a:xfrm>
            <a:prstGeom prst="rect">
              <a:avLst/>
            </a:prstGeom>
            <a:solidFill>
              <a:srgbClr val="F4CCCC">
                <a:alpha val="31279"/>
              </a:srgbClr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4"/>
            <p:cNvSpPr txBox="1"/>
            <p:nvPr/>
          </p:nvSpPr>
          <p:spPr>
            <a:xfrm>
              <a:off x="6370532" y="4728606"/>
              <a:ext cx="17502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980000"/>
                  </a:solidFill>
                </a:rPr>
                <a:t>Adapt Parameters</a:t>
              </a:r>
              <a:endParaRPr>
                <a:solidFill>
                  <a:srgbClr val="980000"/>
                </a:solidFill>
              </a:endParaRPr>
            </a:p>
          </p:txBody>
        </p:sp>
        <p:sp>
          <p:nvSpPr>
            <p:cNvPr id="466" name="Google Shape;466;p34"/>
            <p:cNvSpPr txBox="1"/>
            <p:nvPr/>
          </p:nvSpPr>
          <p:spPr>
            <a:xfrm>
              <a:off x="5233973" y="5496709"/>
              <a:ext cx="18588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980000"/>
                  </a:solidFill>
                </a:rPr>
                <a:t>Input Model &amp; Mesh</a:t>
              </a:r>
              <a:endParaRPr>
                <a:solidFill>
                  <a:srgbClr val="980000"/>
                </a:solidFill>
              </a:endParaRPr>
            </a:p>
          </p:txBody>
        </p:sp>
      </p:grpSp>
      <p:sp>
        <p:nvSpPr>
          <p:cNvPr id="467" name="Google Shape;467;p34"/>
          <p:cNvSpPr txBox="1">
            <a:spLocks noGrp="1"/>
          </p:cNvSpPr>
          <p:nvPr>
            <p:ph type="title"/>
          </p:nvPr>
        </p:nvSpPr>
        <p:spPr>
          <a:xfrm>
            <a:off x="-76200" y="76200"/>
            <a:ext cx="932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/>
              <a:t>Integration of Adaptive Workflow and PetraM</a:t>
            </a:r>
            <a:endParaRPr/>
          </a:p>
        </p:txBody>
      </p:sp>
      <p:sp>
        <p:nvSpPr>
          <p:cNvPr id="468" name="Google Shape;468;p34"/>
          <p:cNvSpPr txBox="1"/>
          <p:nvPr/>
        </p:nvSpPr>
        <p:spPr>
          <a:xfrm>
            <a:off x="7010400" y="6543675"/>
            <a:ext cx="21336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4"/>
          <p:cNvPicPr preferRelativeResize="0"/>
          <p:nvPr/>
        </p:nvPicPr>
        <p:blipFill rotWithShape="1">
          <a:blip r:embed="rId5">
            <a:alphaModFix/>
          </a:blip>
          <a:srcRect l="3582" t="8218" r="3359" b="8001"/>
          <a:stretch/>
        </p:blipFill>
        <p:spPr>
          <a:xfrm>
            <a:off x="456150" y="2635050"/>
            <a:ext cx="3795649" cy="1298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34"/>
          <p:cNvGrpSpPr/>
          <p:nvPr/>
        </p:nvGrpSpPr>
        <p:grpSpPr>
          <a:xfrm>
            <a:off x="76449" y="3977500"/>
            <a:ext cx="4689601" cy="2815402"/>
            <a:chOff x="4419599" y="4042950"/>
            <a:chExt cx="4689601" cy="2815402"/>
          </a:xfrm>
        </p:grpSpPr>
        <p:pic>
          <p:nvPicPr>
            <p:cNvPr id="471" name="Google Shape;471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19599" y="4342900"/>
              <a:ext cx="4291919" cy="2515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34"/>
            <p:cNvSpPr txBox="1"/>
            <p:nvPr/>
          </p:nvSpPr>
          <p:spPr>
            <a:xfrm>
              <a:off x="4447200" y="4042950"/>
              <a:ext cx="4662000" cy="5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/>
                <a:t>Before/After Adapt Meshes for RF Antenna</a:t>
              </a:r>
              <a:endParaRPr sz="1800"/>
            </a:p>
          </p:txBody>
        </p:sp>
      </p:grpSp>
      <p:pic>
        <p:nvPicPr>
          <p:cNvPr id="473" name="Google Shape;473;p34"/>
          <p:cNvPicPr preferRelativeResize="0"/>
          <p:nvPr/>
        </p:nvPicPr>
        <p:blipFill rotWithShape="1">
          <a:blip r:embed="rId7">
            <a:alphaModFix/>
          </a:blip>
          <a:srcRect r="7304" b="17348"/>
          <a:stretch/>
        </p:blipFill>
        <p:spPr>
          <a:xfrm>
            <a:off x="4721332" y="1103575"/>
            <a:ext cx="4386926" cy="27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4"/>
          <p:cNvSpPr txBox="1"/>
          <p:nvPr/>
        </p:nvSpPr>
        <p:spPr>
          <a:xfrm>
            <a:off x="4627569" y="743291"/>
            <a:ext cx="34092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Physics Setup in PetraM</a:t>
            </a:r>
            <a:endParaRPr sz="1800"/>
          </a:p>
        </p:txBody>
      </p:sp>
      <p:sp>
        <p:nvSpPr>
          <p:cNvPr id="475" name="Google Shape;475;p34"/>
          <p:cNvSpPr txBox="1"/>
          <p:nvPr/>
        </p:nvSpPr>
        <p:spPr>
          <a:xfrm>
            <a:off x="267375" y="723425"/>
            <a:ext cx="41559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/>
              <a:t>Adaptive Workflow &amp; PetraM:</a:t>
            </a:r>
            <a:endParaRPr sz="1800" b="1" i="1" u="sng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Development of python wrappers for PUMI “MeshAdapt” tools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Integration of the “MeshAdapt” into PetraM using the python wrappers</a:t>
            </a:r>
            <a:endParaRPr sz="13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300"/>
              <a:t>Collaboration with MIT to perform full adaptive RF simulations in PetraM starting from a realistic engineering CAD</a:t>
            </a:r>
            <a:r>
              <a:rPr lang="en-US"/>
              <a:t>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/>
          <p:cNvSpPr txBox="1">
            <a:spLocks/>
          </p:cNvSpPr>
          <p:nvPr/>
        </p:nvSpPr>
        <p:spPr>
          <a:xfrm>
            <a:off x="132202" y="830263"/>
            <a:ext cx="8807403" cy="5626100"/>
          </a:xfrm>
          <a:prstGeom prst="rect">
            <a:avLst/>
          </a:prstGeom>
        </p:spPr>
        <p:txBody>
          <a:bodyPr/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en-US" dirty="0"/>
              <a:t>For solving RF problems in tokamaks the pieces of analysis geometry comes from multiple sources:</a:t>
            </a:r>
          </a:p>
          <a:p>
            <a:pPr lvl="1"/>
            <a:r>
              <a:rPr lang="en-US" dirty="0"/>
              <a:t>Antenna CAD model(s) – often simplified </a:t>
            </a:r>
          </a:p>
          <a:p>
            <a:pPr lvl="1"/>
            <a:r>
              <a:rPr lang="en-US" dirty="0"/>
              <a:t>Tokamak models (CAD or faceted)</a:t>
            </a:r>
          </a:p>
          <a:p>
            <a:pPr lvl="1"/>
            <a:r>
              <a:rPr lang="en-US" dirty="0"/>
              <a:t>Flux surfaces (typically in terms of information on a background grid)</a:t>
            </a:r>
          </a:p>
          <a:p>
            <a:pPr marL="0" indent="0">
              <a:buNone/>
            </a:pPr>
            <a:r>
              <a:rPr lang="en-US" dirty="0"/>
              <a:t>Need to combine all the pieces of geometry into a single model that must:</a:t>
            </a:r>
          </a:p>
          <a:p>
            <a:pPr lvl="1"/>
            <a:r>
              <a:rPr lang="en-US" dirty="0"/>
              <a:t>Is a complete and unique representation</a:t>
            </a:r>
          </a:p>
          <a:p>
            <a:pPr lvl="1"/>
            <a:r>
              <a:rPr lang="en-US" dirty="0"/>
              <a:t>Support specification of analysis attributes (loads, material properties, boundary conditions)</a:t>
            </a:r>
          </a:p>
          <a:p>
            <a:pPr lvl="1"/>
            <a:r>
              <a:rPr lang="en-US" dirty="0"/>
              <a:t>Supports fully automatic mesh generation (meaning a valid mesh the model is generated at the push a button with, or without, setting meshing parameters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lvl="1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Analysis Geometry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C6DB0F-65D8-414D-ADB7-BDC82C83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65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/>
          <p:cNvSpPr txBox="1">
            <a:spLocks/>
          </p:cNvSpPr>
          <p:nvPr/>
        </p:nvSpPr>
        <p:spPr>
          <a:xfrm>
            <a:off x="132202" y="976567"/>
            <a:ext cx="8764910" cy="5626100"/>
          </a:xfrm>
          <a:prstGeom prst="rect">
            <a:avLst/>
          </a:prstGeom>
        </p:spPr>
        <p:txBody>
          <a:bodyPr/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en-US" dirty="0"/>
              <a:t>Options for defining the analysis geometry</a:t>
            </a:r>
          </a:p>
          <a:p>
            <a:pPr lvl="1"/>
            <a:r>
              <a:rPr lang="en-US" dirty="0"/>
              <a:t>Boundary representation – what the CAD systems use and what robust automatic mesh generators rely on </a:t>
            </a:r>
          </a:p>
          <a:p>
            <a:pPr lvl="1"/>
            <a:r>
              <a:rPr lang="en-US" dirty="0"/>
              <a:t>CSG tree – original CAD approach, neutronics people use it because of historic code, relies on point classification – difficult to make robust WRT being ability to ensure mesh validity</a:t>
            </a:r>
          </a:p>
          <a:p>
            <a:pPr lvl="1"/>
            <a:r>
              <a:rPr lang="en-US" dirty="0"/>
              <a:t>Mesh representation – only a geometric approximation,  have to generate it from something (often not watertight)!</a:t>
            </a:r>
          </a:p>
          <a:p>
            <a:pPr lvl="1"/>
            <a:r>
              <a:rPr lang="en-US" dirty="0"/>
              <a:t>Hybrid – various options – difficult to develop clean APIs to interact with.</a:t>
            </a:r>
          </a:p>
          <a:p>
            <a:pPr lvl="1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Analysis Geometry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C6DB0F-65D8-414D-ADB7-BDC82C83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2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/>
          <p:cNvSpPr txBox="1">
            <a:spLocks/>
          </p:cNvSpPr>
          <p:nvPr/>
        </p:nvSpPr>
        <p:spPr>
          <a:xfrm>
            <a:off x="132202" y="830263"/>
            <a:ext cx="9011798" cy="5626100"/>
          </a:xfrm>
          <a:prstGeom prst="rect">
            <a:avLst/>
          </a:prstGeom>
        </p:spPr>
        <p:txBody>
          <a:bodyPr/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en-US" dirty="0"/>
              <a:t>Analysis geometry based on a proper boundary representation</a:t>
            </a:r>
          </a:p>
          <a:p>
            <a:pPr lvl="1"/>
            <a:r>
              <a:rPr lang="en-US" dirty="0"/>
              <a:t>Able to take advantage of the capabilities of CAD systems</a:t>
            </a:r>
          </a:p>
          <a:p>
            <a:pPr marL="744538" lvl="2" indent="-233363"/>
            <a:r>
              <a:rPr lang="en-US" dirty="0"/>
              <a:t>Complete and unique model</a:t>
            </a:r>
          </a:p>
          <a:p>
            <a:pPr marL="744538" lvl="2" indent="-233363"/>
            <a:r>
              <a:rPr lang="en-US" dirty="0"/>
              <a:t>Can use CAD tool for geometry interaction</a:t>
            </a:r>
          </a:p>
          <a:p>
            <a:pPr marL="744538" lvl="2" indent="-233363"/>
            <a:r>
              <a:rPr lang="en-US" dirty="0"/>
              <a:t>“Dirty Geometry” is not an issue – CAD systems understand the geometry so long as you have access to the needed information and use meshing procedures that know how to use the information. </a:t>
            </a:r>
            <a:br>
              <a:rPr lang="en-US" dirty="0"/>
            </a:br>
            <a:r>
              <a:rPr lang="en-US" dirty="0"/>
              <a:t>Note – some of the standard file transfers do loose key tolerance information – this can be an issue</a:t>
            </a:r>
          </a:p>
          <a:p>
            <a:pPr marL="520700" lvl="1" indent="-293688"/>
            <a:r>
              <a:rPr lang="en-US" dirty="0"/>
              <a:t>Procedures to construct geometric boundary entities from background grids and watertight mesh representations exist (we use them on a regular basis)</a:t>
            </a:r>
          </a:p>
          <a:p>
            <a:pPr marL="520700" lvl="1" indent="-293688"/>
            <a:r>
              <a:rPr lang="en-US" dirty="0"/>
              <a:t>Is natural for use in specifying analysis attributes – after all we are solving boundary value problems</a:t>
            </a:r>
          </a:p>
          <a:p>
            <a:pPr lvl="1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Analysis Geometry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C6DB0F-65D8-414D-ADB7-BDC82C83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6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342B154E-3A54-2140-ABB8-7CF073BC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292100"/>
            <a:ext cx="3413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>
            <a:extLst>
              <a:ext uri="{FF2B5EF4-FFF2-40B4-BE49-F238E27FC236}">
                <a16:creationId xmlns:a16="http://schemas.microsoft.com/office/drawing/2014/main" id="{C832566C-F531-5D44-971E-51DCD9E6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540000"/>
            <a:ext cx="33147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" name="Slide Number Placeholder 3">
            <a:extLst>
              <a:ext uri="{FF2B5EF4-FFF2-40B4-BE49-F238E27FC236}">
                <a16:creationId xmlns:a16="http://schemas.microsoft.com/office/drawing/2014/main" id="{D1E2AA7E-6193-C748-B2A5-1D1486001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0" y="6604000"/>
            <a:ext cx="1905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C9D751A9-F052-EB41-9283-594BAAE2B9E2}" type="slidenum">
              <a:rPr lang="en-US" altLang="en-US" smtClean="0"/>
              <a:pPr algn="l">
                <a:defRPr/>
              </a:pPr>
              <a:t>6</a:t>
            </a:fld>
            <a:endParaRPr lang="en-US" altLang="en-US" sz="1400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956659CF-6F99-9F4A-AA03-0FE879FC7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Non-Manifold Boundary Representation</a:t>
            </a: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BF2A70A0-F2C0-6243-A922-29B66FFEC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80872"/>
            <a:ext cx="6007100" cy="5329238"/>
          </a:xfrm>
        </p:spPr>
        <p:txBody>
          <a:bodyPr/>
          <a:lstStyle/>
          <a:p>
            <a:pPr marL="465138" lvl="1" indent="-238125"/>
            <a:r>
              <a:rPr lang="en-US" altLang="en-US" dirty="0"/>
              <a:t>Non-manifold geometric model - </a:t>
            </a:r>
            <a:br>
              <a:rPr lang="en-US" altLang="en-US" dirty="0"/>
            </a:br>
            <a:r>
              <a:rPr lang="en-US" altLang="en-US" dirty="0"/>
              <a:t>general combination of volumes, surfaces and curves with no fixed requirements on numbers of entities interacting at a </a:t>
            </a:r>
            <a:r>
              <a:rPr lang="en-US" altLang="en-US" dirty="0" err="1"/>
              <a:t>b’dry</a:t>
            </a:r>
            <a:endParaRPr lang="en-US" altLang="en-US" dirty="0"/>
          </a:p>
          <a:p>
            <a:pPr marL="465138" lvl="1" indent="-238125"/>
            <a:r>
              <a:rPr lang="en-US" altLang="en-US" dirty="0"/>
              <a:t>Non-manifold representations important to effective simulation processes</a:t>
            </a:r>
          </a:p>
          <a:p>
            <a:pPr marL="465138" lvl="1" indent="-238125"/>
            <a:r>
              <a:rPr lang="en-US" altLang="en-US" dirty="0"/>
              <a:t>Topology of geometric model provides ideal abstraction for interacting with analysis geometry</a:t>
            </a:r>
            <a:br>
              <a:rPr lang="en-US" altLang="en-US" dirty="0"/>
            </a:br>
            <a:endParaRPr lang="en-US" altLang="en-US" sz="900" dirty="0"/>
          </a:p>
        </p:txBody>
      </p:sp>
      <p:pic>
        <p:nvPicPr>
          <p:cNvPr id="5125" name="Picture 7">
            <a:extLst>
              <a:ext uri="{FF2B5EF4-FFF2-40B4-BE49-F238E27FC236}">
                <a16:creationId xmlns:a16="http://schemas.microsoft.com/office/drawing/2014/main" id="{1ECA332F-DCC8-9E47-8C1F-E90423DE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813300"/>
            <a:ext cx="8737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8">
            <a:extLst>
              <a:ext uri="{FF2B5EF4-FFF2-40B4-BE49-F238E27FC236}">
                <a16:creationId xmlns:a16="http://schemas.microsoft.com/office/drawing/2014/main" id="{124BEDCD-0699-444D-B89F-E785BE051E8C}"/>
              </a:ext>
            </a:extLst>
          </p:cNvPr>
          <p:cNvGrpSpPr>
            <a:grpSpLocks/>
          </p:cNvGrpSpPr>
          <p:nvPr/>
        </p:nvGrpSpPr>
        <p:grpSpPr bwMode="auto">
          <a:xfrm>
            <a:off x="0" y="622300"/>
            <a:ext cx="9144000" cy="177800"/>
            <a:chOff x="0" y="2360"/>
            <a:chExt cx="5760" cy="112"/>
          </a:xfrm>
        </p:grpSpPr>
        <p:sp>
          <p:nvSpPr>
            <p:cNvPr id="5128" name="Rectangle 9">
              <a:extLst>
                <a:ext uri="{FF2B5EF4-FFF2-40B4-BE49-F238E27FC236}">
                  <a16:creationId xmlns:a16="http://schemas.microsoft.com/office/drawing/2014/main" id="{C12AA37E-FF6F-E849-9F21-8075157C5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392"/>
              <a:ext cx="5760" cy="5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9" name="Rectangle 10">
              <a:extLst>
                <a:ext uri="{FF2B5EF4-FFF2-40B4-BE49-F238E27FC236}">
                  <a16:creationId xmlns:a16="http://schemas.microsoft.com/office/drawing/2014/main" id="{A2CDB10E-D72A-2A49-9931-BF8445B9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360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30" name="Rectangle 11">
              <a:extLst>
                <a:ext uri="{FF2B5EF4-FFF2-40B4-BE49-F238E27FC236}">
                  <a16:creationId xmlns:a16="http://schemas.microsoft.com/office/drawing/2014/main" id="{03A96B7C-6EC2-7F48-8C3B-4494D6FF0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2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 algn="ctr"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C274F56-9B55-7E4B-9C48-D1623B801C2F}"/>
              </a:ext>
            </a:extLst>
          </p:cNvPr>
          <p:cNvSpPr txBox="1">
            <a:spLocks/>
          </p:cNvSpPr>
          <p:nvPr/>
        </p:nvSpPr>
        <p:spPr bwMode="auto">
          <a:xfrm>
            <a:off x="7239000" y="6604000"/>
            <a:ext cx="1905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1" i="0" u="none" strike="noStrike" kern="1200" cap="none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9pPr>
          </a:lstStyle>
          <a:p>
            <a:pPr algn="r">
              <a:defRPr/>
            </a:pPr>
            <a:fld id="{C9D751A9-F052-EB41-9283-594BAAE2B9E2}" type="slidenum">
              <a:rPr lang="en-US" altLang="en-US" b="0" smtClean="0"/>
              <a:pPr algn="r">
                <a:defRPr/>
              </a:pPr>
              <a:t>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7374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Number Placeholder 3">
            <a:extLst>
              <a:ext uri="{FF2B5EF4-FFF2-40B4-BE49-F238E27FC236}">
                <a16:creationId xmlns:a16="http://schemas.microsoft.com/office/drawing/2014/main" id="{F6249A6A-858B-BF4B-A75C-D3808BD54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0" y="6604000"/>
            <a:ext cx="1905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C9D751A9-F052-EB41-9283-594BAAE2B9E2}" type="slidenum">
              <a:rPr lang="en-US" altLang="en-US" smtClean="0"/>
              <a:pPr algn="l">
                <a:defRPr/>
              </a:pPr>
              <a:t>7</a:t>
            </a:fld>
            <a:endParaRPr lang="en-US" altLang="en-US" sz="140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3A71AFAD-081E-7A43-9AFF-EDC7D60F4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Attributes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A79CA90-4BE0-4442-8E26-A36F4A83D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37600" cy="5532438"/>
          </a:xfrm>
        </p:spPr>
        <p:txBody>
          <a:bodyPr/>
          <a:lstStyle/>
          <a:p>
            <a:pPr marL="200025" indent="0">
              <a:buNone/>
            </a:pPr>
            <a:r>
              <a:rPr lang="en-US" altLang="en-US" dirty="0"/>
              <a:t>Attributes provide the tensor information defining the given parameters in the mathematical model </a:t>
            </a:r>
          </a:p>
          <a:p>
            <a:pPr lvl="1"/>
            <a:r>
              <a:rPr lang="en-US" altLang="en-US" dirty="0"/>
              <a:t>material properties, loads, boundary conditions initial conditions</a:t>
            </a:r>
          </a:p>
          <a:p>
            <a:endParaRPr lang="en-US" altLang="en-US" sz="1000" dirty="0"/>
          </a:p>
          <a:p>
            <a:pPr marL="200025" indent="0">
              <a:buNone/>
            </a:pPr>
            <a:r>
              <a:rPr lang="en-US" altLang="en-US" dirty="0"/>
              <a:t>Attributes are applied to </a:t>
            </a:r>
            <a:br>
              <a:rPr lang="en-US" altLang="en-US" dirty="0"/>
            </a:br>
            <a:r>
              <a:rPr lang="en-US" altLang="en-US" dirty="0"/>
              <a:t>geometric model entities</a:t>
            </a:r>
          </a:p>
          <a:p>
            <a:endParaRPr lang="en-US" altLang="en-US" sz="1000" dirty="0"/>
          </a:p>
          <a:p>
            <a:pPr marL="200025" indent="0">
              <a:buNone/>
            </a:pPr>
            <a:r>
              <a:rPr lang="en-US" altLang="en-US" dirty="0"/>
              <a:t>Attributes may be general </a:t>
            </a:r>
            <a:br>
              <a:rPr lang="en-US" altLang="en-US" dirty="0"/>
            </a:br>
            <a:r>
              <a:rPr lang="en-US" altLang="en-US" dirty="0"/>
              <a:t>functional distributions, </a:t>
            </a:r>
            <a:br>
              <a:rPr lang="en-US" altLang="en-US" dirty="0"/>
            </a:br>
            <a:r>
              <a:rPr lang="en-US" altLang="en-US" dirty="0"/>
              <a:t>functions of space, time, </a:t>
            </a:r>
            <a:br>
              <a:rPr lang="en-US" altLang="en-US" dirty="0"/>
            </a:br>
            <a:r>
              <a:rPr lang="en-US" altLang="en-US" dirty="0"/>
              <a:t>fields, etc.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5F46911-FB09-0749-A271-C14F7F8AA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17" y="2409825"/>
            <a:ext cx="48133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4E46CD-F813-1F43-8C17-6859E30E4832}"/>
              </a:ext>
            </a:extLst>
          </p:cNvPr>
          <p:cNvSpPr txBox="1">
            <a:spLocks/>
          </p:cNvSpPr>
          <p:nvPr/>
        </p:nvSpPr>
        <p:spPr bwMode="auto">
          <a:xfrm>
            <a:off x="7239000" y="6604000"/>
            <a:ext cx="1905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1" i="0" u="none" strike="noStrike" kern="1200" cap="none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9pPr>
          </a:lstStyle>
          <a:p>
            <a:pPr algn="r">
              <a:defRPr/>
            </a:pPr>
            <a:fld id="{C9D751A9-F052-EB41-9283-594BAAE2B9E2}" type="slidenum">
              <a:rPr lang="en-US" altLang="en-US" b="0" smtClean="0"/>
              <a:pPr algn="r">
                <a:defRPr/>
              </a:pPr>
              <a:t>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448059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Number Placeholder 3">
            <a:extLst>
              <a:ext uri="{FF2B5EF4-FFF2-40B4-BE49-F238E27FC236}">
                <a16:creationId xmlns:a16="http://schemas.microsoft.com/office/drawing/2014/main" id="{68AD9439-3334-9348-A69C-89B0EC8EA2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239000" y="6613144"/>
            <a:ext cx="1905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D751A9-F052-EB41-9283-594BAAE2B9E2}" type="slidenum">
              <a:rPr lang="en-US" altLang="en-US" b="0" smtClean="0"/>
              <a:pPr algn="r">
                <a:defRPr/>
              </a:pPr>
              <a:t>8</a:t>
            </a:fld>
            <a:endParaRPr lang="en-US" altLang="en-US" sz="1400" b="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BF1A7ED-0488-F24C-A1B6-5F43947E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8" y="3692969"/>
            <a:ext cx="74739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23312FDB-9237-F543-B302-719AEE34A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Fields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11AA690D-B68A-2A49-B5A0-19454549A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76300"/>
            <a:ext cx="9015984" cy="2360676"/>
          </a:xfrm>
        </p:spPr>
        <p:txBody>
          <a:bodyPr/>
          <a:lstStyle/>
          <a:p>
            <a:pPr marL="200025" indent="0">
              <a:buNone/>
            </a:pPr>
            <a:r>
              <a:rPr lang="en-US" altLang="en-US" dirty="0"/>
              <a:t>A field describes tensors over model entities (regions, faces, edges, vertices)</a:t>
            </a:r>
          </a:p>
          <a:p>
            <a:pPr marL="693738" lvl="1" indent="-347663"/>
            <a:r>
              <a:rPr lang="en-US" altLang="en-US" dirty="0"/>
              <a:t>Best option for input fields: Defined on geometric model entities – procedures to map to mesh supported (remember there is not a single mesh)</a:t>
            </a:r>
          </a:p>
          <a:p>
            <a:pPr marL="693738" lvl="1" indent="-347663"/>
            <a:r>
              <a:rPr lang="en-US" altLang="en-US" dirty="0"/>
              <a:t>Solved for fields defined over mesh entities</a:t>
            </a:r>
          </a:p>
        </p:txBody>
      </p:sp>
    </p:spTree>
    <p:extLst>
      <p:ext uri="{BB962C8B-B14F-4D97-AF65-F5344CB8AC3E}">
        <p14:creationId xmlns:p14="http://schemas.microsoft.com/office/powerpoint/2010/main" val="147077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CB3BF88-7DC3-F743-8308-F56E740A2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27100"/>
            <a:ext cx="9144000" cy="5532438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5B656E3-58C3-6C47-83A9-7101C899A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Mesh/Model Relationship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9867DE55-CD30-8F40-9EA8-BD0F03152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6300"/>
            <a:ext cx="9144000" cy="55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119063" indent="-119063">
              <a:spcBef>
                <a:spcPct val="20000"/>
              </a:spcBef>
              <a:buClr>
                <a:schemeClr val="accent1"/>
              </a:buClr>
              <a:buSzPct val="25000"/>
              <a:buFont typeface="Monotype Sorts" pitchFamily="2" charset="2"/>
              <a:buChar char=""/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508000" indent="-271463">
              <a:spcBef>
                <a:spcPct val="10000"/>
              </a:spcBef>
              <a:buClr>
                <a:srgbClr val="00322D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Helvetica" pitchFamily="2" charset="0"/>
              </a:defRPr>
            </a:lvl2pPr>
            <a:lvl3pPr indent="-292100">
              <a:spcBef>
                <a:spcPct val="10000"/>
              </a:spcBef>
              <a:buClr>
                <a:schemeClr val="accent2"/>
              </a:buClr>
              <a:buSzPct val="80000"/>
              <a:buFont typeface="Monotype Sorts" pitchFamily="2" charset="2"/>
              <a:buChar char=""/>
              <a:defRPr>
                <a:solidFill>
                  <a:schemeClr val="tx1"/>
                </a:solidFill>
                <a:latin typeface="Helvetica" pitchFamily="2" charset="0"/>
              </a:defRPr>
            </a:lvl3pPr>
            <a:lvl4pPr marL="1320800" indent="-292100">
              <a:spcBef>
                <a:spcPct val="10000"/>
              </a:spcBef>
              <a:buClr>
                <a:schemeClr val="accent1"/>
              </a:buClr>
              <a:buSzPct val="95000"/>
              <a:buFont typeface="Monotype Sorts" pitchFamily="2" charset="2"/>
              <a:buChar char=""/>
              <a:defRPr>
                <a:solidFill>
                  <a:schemeClr val="tx1"/>
                </a:solidFill>
                <a:latin typeface="Helvetica" pitchFamily="2" charset="0"/>
              </a:defRPr>
            </a:lvl4pPr>
            <a:lvl5pPr marL="1722438" indent="-287338">
              <a:spcBef>
                <a:spcPct val="10000"/>
              </a:spcBef>
              <a:buClr>
                <a:schemeClr val="accent2"/>
              </a:buClr>
              <a:buSzPct val="80000"/>
              <a:buFont typeface="Monotype Sorts" pitchFamily="2" charset="2"/>
              <a:buChar char=""/>
              <a:defRPr>
                <a:solidFill>
                  <a:schemeClr val="tx1"/>
                </a:solidFill>
                <a:latin typeface="Helvetica" pitchFamily="2" charset="0"/>
              </a:defRPr>
            </a:lvl5pPr>
            <a:lvl6pPr marL="2179638" indent="-287338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2" charset="2"/>
              <a:buChar char=""/>
              <a:defRPr>
                <a:solidFill>
                  <a:schemeClr val="tx1"/>
                </a:solidFill>
                <a:latin typeface="Helvetica" pitchFamily="2" charset="0"/>
              </a:defRPr>
            </a:lvl6pPr>
            <a:lvl7pPr marL="2636838" indent="-287338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2" charset="2"/>
              <a:buChar char=""/>
              <a:defRPr>
                <a:solidFill>
                  <a:schemeClr val="tx1"/>
                </a:solidFill>
                <a:latin typeface="Helvetica" pitchFamily="2" charset="0"/>
              </a:defRPr>
            </a:lvl7pPr>
            <a:lvl8pPr marL="3094038" indent="-287338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2" charset="2"/>
              <a:buChar char=""/>
              <a:defRPr>
                <a:solidFill>
                  <a:schemeClr val="tx1"/>
                </a:solidFill>
                <a:latin typeface="Helvetica" pitchFamily="2" charset="0"/>
              </a:defRPr>
            </a:lvl8pPr>
            <a:lvl9pPr marL="3551238" indent="-287338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2" charset="2"/>
              <a:buChar char=""/>
              <a:defRPr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r>
              <a:rPr lang="en-US" altLang="en-US" b="0" dirty="0"/>
              <a:t>Critical to simulation processes</a:t>
            </a:r>
          </a:p>
          <a:p>
            <a:r>
              <a:rPr lang="en-US" altLang="en-US" b="0" dirty="0"/>
              <a:t>Relationship is termed “classification”</a:t>
            </a:r>
          </a:p>
          <a:p>
            <a:pPr lvl="1"/>
            <a:r>
              <a:rPr lang="en-US" altLang="en-US" b="0" dirty="0"/>
              <a:t>Mesh Classification: Unique </a:t>
            </a:r>
            <a:br>
              <a:rPr lang="en-US" altLang="en-US" b="0" dirty="0"/>
            </a:br>
            <a:r>
              <a:rPr lang="en-US" altLang="en-US" b="0" dirty="0"/>
              <a:t>association of a mesh entity, </a:t>
            </a:r>
            <a:r>
              <a:rPr lang="en-US" altLang="en-US" b="0" i="1" dirty="0">
                <a:latin typeface="Times" pitchFamily="2" charset="0"/>
              </a:rPr>
              <a:t>M</a:t>
            </a:r>
            <a:r>
              <a:rPr lang="en-US" altLang="en-US" b="0" i="1" baseline="-25000" dirty="0">
                <a:latin typeface="Times" pitchFamily="2" charset="0"/>
              </a:rPr>
              <a:t>i</a:t>
            </a:r>
            <a:r>
              <a:rPr lang="en-US" altLang="en-US" b="0" i="1" baseline="50000" dirty="0">
                <a:latin typeface="Times" pitchFamily="2" charset="0"/>
              </a:rPr>
              <a:t>d</a:t>
            </a:r>
            <a:r>
              <a:rPr lang="en-US" altLang="en-US" b="0" i="1" baseline="30000" dirty="0">
                <a:latin typeface="Times" pitchFamily="2" charset="0"/>
              </a:rPr>
              <a:t>i</a:t>
            </a:r>
            <a:r>
              <a:rPr lang="en-US" altLang="en-US" b="0" dirty="0"/>
              <a:t>, </a:t>
            </a:r>
            <a:br>
              <a:rPr lang="en-US" altLang="en-US" b="0" dirty="0"/>
            </a:br>
            <a:r>
              <a:rPr lang="en-US" altLang="en-US" b="0" dirty="0"/>
              <a:t>to a geometric model entity, </a:t>
            </a:r>
            <a:r>
              <a:rPr lang="en-US" altLang="en-US" b="0" i="1" dirty="0" err="1">
                <a:latin typeface="Times" pitchFamily="2" charset="0"/>
              </a:rPr>
              <a:t>G</a:t>
            </a:r>
            <a:r>
              <a:rPr lang="en-US" altLang="en-US" b="0" i="1" baseline="-25000" dirty="0" err="1">
                <a:latin typeface="Times" pitchFamily="2" charset="0"/>
              </a:rPr>
              <a:t>j</a:t>
            </a:r>
            <a:r>
              <a:rPr lang="en-US" altLang="en-US" b="0" i="1" baseline="50000" dirty="0" err="1">
                <a:latin typeface="Times" pitchFamily="2" charset="0"/>
              </a:rPr>
              <a:t>d</a:t>
            </a:r>
            <a:r>
              <a:rPr lang="en-US" altLang="en-US" b="0" i="1" baseline="30000" dirty="0" err="1">
                <a:latin typeface="Times" pitchFamily="2" charset="0"/>
              </a:rPr>
              <a:t>j</a:t>
            </a:r>
            <a:r>
              <a:rPr lang="en-US" altLang="en-US" b="0" dirty="0"/>
              <a:t>, </a:t>
            </a:r>
            <a:br>
              <a:rPr lang="en-US" altLang="en-US" b="0" dirty="0"/>
            </a:br>
            <a:r>
              <a:rPr lang="en-US" altLang="en-US" b="0" dirty="0"/>
              <a:t>where </a:t>
            </a:r>
            <a:r>
              <a:rPr lang="en-US" altLang="en-US" b="0" i="1" dirty="0">
                <a:latin typeface="Times" pitchFamily="2" charset="0"/>
              </a:rPr>
              <a:t>d</a:t>
            </a:r>
            <a:r>
              <a:rPr lang="en-US" altLang="en-US" b="0" i="1" baseline="-25000" dirty="0">
                <a:latin typeface="Times" pitchFamily="2" charset="0"/>
              </a:rPr>
              <a:t>i</a:t>
            </a:r>
            <a:r>
              <a:rPr lang="en-US" altLang="en-US" b="0" i="1" dirty="0">
                <a:latin typeface="Times" pitchFamily="2" charset="0"/>
              </a:rPr>
              <a:t>&lt;</a:t>
            </a:r>
            <a:r>
              <a:rPr lang="en-US" altLang="en-US" b="0" i="1" dirty="0" err="1">
                <a:latin typeface="Times" pitchFamily="2" charset="0"/>
              </a:rPr>
              <a:t>d</a:t>
            </a:r>
            <a:r>
              <a:rPr lang="en-US" altLang="en-US" b="0" i="1" baseline="-25000" dirty="0" err="1">
                <a:latin typeface="Times" pitchFamily="2" charset="0"/>
              </a:rPr>
              <a:t>j</a:t>
            </a:r>
            <a:r>
              <a:rPr lang="en-US" altLang="en-US" b="0" dirty="0"/>
              <a:t> is denoted by</a:t>
            </a:r>
          </a:p>
          <a:p>
            <a:r>
              <a:rPr lang="en-US" altLang="en-US" b="0" dirty="0"/>
              <a:t>                 </a:t>
            </a:r>
            <a:r>
              <a:rPr lang="en-US" altLang="en-US" b="0" i="1" dirty="0">
                <a:latin typeface="Times" pitchFamily="2" charset="0"/>
              </a:rPr>
              <a:t>M</a:t>
            </a:r>
            <a:r>
              <a:rPr lang="en-US" altLang="en-US" b="0" i="1" baseline="-25000" dirty="0">
                <a:latin typeface="Times" pitchFamily="2" charset="0"/>
              </a:rPr>
              <a:t>i</a:t>
            </a:r>
            <a:r>
              <a:rPr lang="en-US" altLang="en-US" b="0" i="1" baseline="50000" dirty="0">
                <a:latin typeface="Times" pitchFamily="2" charset="0"/>
              </a:rPr>
              <a:t>d</a:t>
            </a:r>
            <a:r>
              <a:rPr lang="en-US" altLang="en-US" b="0" i="1" baseline="30000" dirty="0">
                <a:latin typeface="Times" pitchFamily="2" charset="0"/>
              </a:rPr>
              <a:t>i         </a:t>
            </a:r>
            <a:r>
              <a:rPr lang="en-US" altLang="en-US" b="0" i="1" dirty="0" err="1">
                <a:latin typeface="Times" pitchFamily="2" charset="0"/>
              </a:rPr>
              <a:t>G</a:t>
            </a:r>
            <a:r>
              <a:rPr lang="en-US" altLang="en-US" b="0" i="1" baseline="-25000" dirty="0" err="1">
                <a:latin typeface="Times" pitchFamily="2" charset="0"/>
              </a:rPr>
              <a:t>j</a:t>
            </a:r>
            <a:r>
              <a:rPr lang="en-US" altLang="en-US" b="0" i="1" baseline="50000" dirty="0" err="1">
                <a:latin typeface="Times" pitchFamily="2" charset="0"/>
              </a:rPr>
              <a:t>d</a:t>
            </a:r>
            <a:r>
              <a:rPr lang="en-US" altLang="en-US" b="0" i="1" baseline="30000" dirty="0" err="1">
                <a:latin typeface="Times" pitchFamily="2" charset="0"/>
              </a:rPr>
              <a:t>j</a:t>
            </a:r>
            <a:r>
              <a:rPr lang="en-US" altLang="en-US" b="0" dirty="0"/>
              <a:t> 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 b="0" dirty="0"/>
              <a:t>         indicates the left-hand entity </a:t>
            </a:r>
            <a:br>
              <a:rPr lang="en-US" altLang="en-US" b="0" dirty="0"/>
            </a:br>
            <a:r>
              <a:rPr lang="en-US" altLang="en-US" b="0" dirty="0"/>
              <a:t>(or set) represents a portion of the </a:t>
            </a:r>
            <a:br>
              <a:rPr lang="en-US" altLang="en-US" b="0" dirty="0"/>
            </a:br>
            <a:r>
              <a:rPr lang="en-US" altLang="en-US" b="0" dirty="0"/>
              <a:t>right-hand entity in the discretization</a:t>
            </a:r>
          </a:p>
          <a:p>
            <a:endParaRPr lang="en-US" altLang="en-US" sz="1000" b="0" dirty="0"/>
          </a:p>
          <a:p>
            <a:pPr lvl="1">
              <a:buFont typeface="Monotype Sorts" pitchFamily="2" charset="2"/>
              <a:buNone/>
            </a:pPr>
            <a:r>
              <a:rPr lang="en-US" altLang="en-US" b="0" dirty="0"/>
              <a:t>    Multiple </a:t>
            </a:r>
            <a:r>
              <a:rPr lang="en-US" altLang="en-US" b="0" i="1" dirty="0">
                <a:latin typeface="Times" pitchFamily="2" charset="0"/>
              </a:rPr>
              <a:t>M</a:t>
            </a:r>
            <a:r>
              <a:rPr lang="en-US" altLang="en-US" b="0" i="1" baseline="-25000" dirty="0">
                <a:latin typeface="Times" pitchFamily="2" charset="0"/>
              </a:rPr>
              <a:t>i</a:t>
            </a:r>
            <a:r>
              <a:rPr lang="en-US" altLang="en-US" b="0" i="1" baseline="50000" dirty="0">
                <a:latin typeface="Times" pitchFamily="2" charset="0"/>
              </a:rPr>
              <a:t>d</a:t>
            </a:r>
            <a:r>
              <a:rPr lang="en-US" altLang="en-US" b="0" i="1" baseline="30000" dirty="0">
                <a:latin typeface="Times" pitchFamily="2" charset="0"/>
              </a:rPr>
              <a:t>i</a:t>
            </a:r>
            <a:r>
              <a:rPr lang="en-US" altLang="en-US" b="0" dirty="0"/>
              <a:t> classified on a </a:t>
            </a:r>
            <a:r>
              <a:rPr lang="en-US" altLang="en-US" b="0" i="1" dirty="0" err="1">
                <a:latin typeface="Times" pitchFamily="2" charset="0"/>
              </a:rPr>
              <a:t>G</a:t>
            </a:r>
            <a:r>
              <a:rPr lang="en-US" altLang="en-US" b="0" i="1" baseline="-25000" dirty="0" err="1">
                <a:latin typeface="Times" pitchFamily="2" charset="0"/>
              </a:rPr>
              <a:t>j</a:t>
            </a:r>
            <a:r>
              <a:rPr lang="en-US" altLang="en-US" b="0" i="1" baseline="50000" dirty="0" err="1">
                <a:latin typeface="Times" pitchFamily="2" charset="0"/>
              </a:rPr>
              <a:t>d</a:t>
            </a:r>
            <a:r>
              <a:rPr lang="en-US" altLang="en-US" b="0" i="1" baseline="30000" dirty="0" err="1">
                <a:latin typeface="Times" pitchFamily="2" charset="0"/>
              </a:rPr>
              <a:t>j</a:t>
            </a:r>
            <a:endParaRPr lang="en-US" altLang="en-US" b="0" dirty="0"/>
          </a:p>
          <a:p>
            <a:endParaRPr lang="en-US" altLang="en-US" sz="1000" b="0" dirty="0"/>
          </a:p>
          <a:p>
            <a:pPr lvl="1"/>
            <a:r>
              <a:rPr lang="en-US" altLang="en-US" b="0" dirty="0"/>
              <a:t>Boundary mesh entities are identified</a:t>
            </a:r>
            <a:br>
              <a:rPr lang="en-US" altLang="en-US" b="0" dirty="0"/>
            </a:br>
            <a:r>
              <a:rPr lang="en-US" altLang="en-US" b="0" dirty="0"/>
              <a:t>in terms of their classifications</a:t>
            </a:r>
          </a:p>
          <a:p>
            <a:endParaRPr lang="en-US" altLang="en-US" sz="1000" b="0" dirty="0"/>
          </a:p>
          <a:p>
            <a:pPr lvl="1"/>
            <a:r>
              <a:rPr lang="en-US" altLang="en-US" b="0" dirty="0"/>
              <a:t>Classification critical to supporting adaptive </a:t>
            </a:r>
            <a:br>
              <a:rPr lang="en-US" altLang="en-US" b="0" dirty="0"/>
            </a:br>
            <a:r>
              <a:rPr lang="en-US" altLang="en-US" b="0" dirty="0"/>
              <a:t>simulations and high-level problem definitions</a:t>
            </a:r>
          </a:p>
          <a:p>
            <a:pPr lvl="1">
              <a:buFont typeface="Monotype Sorts" pitchFamily="2" charset="2"/>
              <a:buNone/>
            </a:pPr>
            <a:endParaRPr lang="en-US" altLang="en-US" b="0" dirty="0"/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CD94213E-45B0-554B-B841-63AF467AE5BF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3521075"/>
            <a:ext cx="152400" cy="152400"/>
            <a:chOff x="1056" y="960"/>
            <a:chExt cx="96" cy="96"/>
          </a:xfrm>
        </p:grpSpPr>
        <p:sp>
          <p:nvSpPr>
            <p:cNvPr id="8203" name="Line 6">
              <a:extLst>
                <a:ext uri="{FF2B5EF4-FFF2-40B4-BE49-F238E27FC236}">
                  <a16:creationId xmlns:a16="http://schemas.microsoft.com/office/drawing/2014/main" id="{B43CA492-337D-9347-8E80-CFE62DC53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Line 7">
              <a:extLst>
                <a:ext uri="{FF2B5EF4-FFF2-40B4-BE49-F238E27FC236}">
                  <a16:creationId xmlns:a16="http://schemas.microsoft.com/office/drawing/2014/main" id="{91B0DDD5-0CAA-524F-BB34-7865C5136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Line 8">
              <a:extLst>
                <a:ext uri="{FF2B5EF4-FFF2-40B4-BE49-F238E27FC236}">
                  <a16:creationId xmlns:a16="http://schemas.microsoft.com/office/drawing/2014/main" id="{4E19D0EA-E6CF-AC42-AFF6-BB83DC30B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960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8" name="Group 9">
            <a:extLst>
              <a:ext uri="{FF2B5EF4-FFF2-40B4-BE49-F238E27FC236}">
                <a16:creationId xmlns:a16="http://schemas.microsoft.com/office/drawing/2014/main" id="{FA5B5265-B907-DA40-A71B-C672C2105FE3}"/>
              </a:ext>
            </a:extLst>
          </p:cNvPr>
          <p:cNvGrpSpPr>
            <a:grpSpLocks/>
          </p:cNvGrpSpPr>
          <p:nvPr/>
        </p:nvGrpSpPr>
        <p:grpSpPr bwMode="auto">
          <a:xfrm>
            <a:off x="2190750" y="3146425"/>
            <a:ext cx="152400" cy="152400"/>
            <a:chOff x="1056" y="960"/>
            <a:chExt cx="96" cy="96"/>
          </a:xfrm>
        </p:grpSpPr>
        <p:sp>
          <p:nvSpPr>
            <p:cNvPr id="8200" name="Line 10">
              <a:extLst>
                <a:ext uri="{FF2B5EF4-FFF2-40B4-BE49-F238E27FC236}">
                  <a16:creationId xmlns:a16="http://schemas.microsoft.com/office/drawing/2014/main" id="{C82FDF17-555F-7A4F-B5C4-53A4DC546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Line 11">
              <a:extLst>
                <a:ext uri="{FF2B5EF4-FFF2-40B4-BE49-F238E27FC236}">
                  <a16:creationId xmlns:a16="http://schemas.microsoft.com/office/drawing/2014/main" id="{01078DAB-7096-574E-B613-693475431C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Line 12">
              <a:extLst>
                <a:ext uri="{FF2B5EF4-FFF2-40B4-BE49-F238E27FC236}">
                  <a16:creationId xmlns:a16="http://schemas.microsoft.com/office/drawing/2014/main" id="{F3307924-6A89-2F42-AD40-479F7C03B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960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199" name="Picture 13">
            <a:extLst>
              <a:ext uri="{FF2B5EF4-FFF2-40B4-BE49-F238E27FC236}">
                <a16:creationId xmlns:a16="http://schemas.microsoft.com/office/drawing/2014/main" id="{F1D73AB4-88F3-254F-93A8-5089BF89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17036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C8D1D0D1-5DE2-574E-A7B2-671A5F894F96}"/>
              </a:ext>
            </a:extLst>
          </p:cNvPr>
          <p:cNvSpPr txBox="1">
            <a:spLocks/>
          </p:cNvSpPr>
          <p:nvPr/>
        </p:nvSpPr>
        <p:spPr bwMode="auto">
          <a:xfrm>
            <a:off x="7239000" y="6604000"/>
            <a:ext cx="1905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1" i="0" u="none" strike="noStrike" kern="1200" cap="none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  <a:sym typeface="Arial"/>
              </a:defRPr>
            </a:lvl9pPr>
          </a:lstStyle>
          <a:p>
            <a:pPr algn="r">
              <a:defRPr/>
            </a:pPr>
            <a:fld id="{C9D751A9-F052-EB41-9283-594BAAE2B9E2}" type="slidenum">
              <a:rPr lang="en-US" altLang="en-US" b="0" smtClean="0"/>
              <a:pPr algn="r">
                <a:defRPr/>
              </a:pPr>
              <a:t>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983985075"/>
      </p:ext>
    </p:extLst>
  </p:cSld>
  <p:clrMapOvr>
    <a:masterClrMapping/>
  </p:clrMapOvr>
</p:sld>
</file>

<file path=ppt/theme/theme1.xml><?xml version="1.0" encoding="utf-8"?>
<a:theme xmlns:a="http://schemas.openxmlformats.org/drawingml/2006/main" name="scorec-template-2">
  <a:themeElements>
    <a:clrScheme name="">
      <a:dk1>
        <a:srgbClr val="000000"/>
      </a:dk1>
      <a:lt1>
        <a:srgbClr val="FFFFFF"/>
      </a:lt1>
      <a:dk2>
        <a:srgbClr val="004E47"/>
      </a:dk2>
      <a:lt2>
        <a:srgbClr val="FFFFFF"/>
      </a:lt2>
      <a:accent1>
        <a:srgbClr val="006B61"/>
      </a:accent1>
      <a:accent2>
        <a:srgbClr val="676767"/>
      </a:accent2>
      <a:accent3>
        <a:srgbClr val="FFFFFF"/>
      </a:accent3>
      <a:accent4>
        <a:srgbClr val="000000"/>
      </a:accent4>
      <a:accent5>
        <a:srgbClr val="AABAB7"/>
      </a:accent5>
      <a:accent6>
        <a:srgbClr val="5D5D5D"/>
      </a:accent6>
      <a:hlink>
        <a:srgbClr val="004E47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2264</Words>
  <Application>Microsoft Macintosh PowerPoint</Application>
  <PresentationFormat>On-screen Show (4:3)</PresentationFormat>
  <Paragraphs>313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Helvetica</vt:lpstr>
      <vt:lpstr>Helvetica Neue</vt:lpstr>
      <vt:lpstr>Monotype Sorts</vt:lpstr>
      <vt:lpstr>Noto Sans Symbols</vt:lpstr>
      <vt:lpstr>Source Code Pro</vt:lpstr>
      <vt:lpstr>Times</vt:lpstr>
      <vt:lpstr>Times New Roman</vt:lpstr>
      <vt:lpstr>Wingdings</vt:lpstr>
      <vt:lpstr>scorec-template-2</vt:lpstr>
      <vt:lpstr>Adaptive Workflow for RF Simulations:  Geometry and Meshing</vt:lpstr>
      <vt:lpstr>Why the Focus on Geometry?</vt:lpstr>
      <vt:lpstr>Analysis Geometry</vt:lpstr>
      <vt:lpstr>Analysis Geometry</vt:lpstr>
      <vt:lpstr>Analysis Geometry</vt:lpstr>
      <vt:lpstr>Non-Manifold Boundary Representation</vt:lpstr>
      <vt:lpstr>Attributes</vt:lpstr>
      <vt:lpstr>Fields</vt:lpstr>
      <vt:lpstr>Mesh/Model Relationship</vt:lpstr>
      <vt:lpstr>Simulation workflow with Simmetrix</vt:lpstr>
      <vt:lpstr>Fusion Geometry and Meshing Developments</vt:lpstr>
      <vt:lpstr>Tokamak RF Simulation Workflow</vt:lpstr>
      <vt:lpstr>Simmetrix Defeaturing Tools &amp; Mesh Generation</vt:lpstr>
      <vt:lpstr>Simmetrix Defeaturing Tools &amp; Mesh Generation</vt:lpstr>
      <vt:lpstr>Simmetrix Defeaturing Tools &amp; Mesh Generation</vt:lpstr>
      <vt:lpstr>Simmetrix Defeaturing Tools &amp; Mesh Generation</vt:lpstr>
      <vt:lpstr>Simmetrix Defeaturing Tools &amp; Mesh Generation</vt:lpstr>
      <vt:lpstr>Unstructured Mesh Generation</vt:lpstr>
      <vt:lpstr>Components of Tokamak Geometry</vt:lpstr>
      <vt:lpstr>Tokamak Geometry Definition</vt:lpstr>
      <vt:lpstr>Geometry Definition</vt:lpstr>
      <vt:lpstr>PowerPoint Presentation</vt:lpstr>
      <vt:lpstr>Partitioning</vt:lpstr>
      <vt:lpstr>Higher than Quadratic Curved Mesh Adaptation</vt:lpstr>
      <vt:lpstr>Higher than Quadratic Curved Mesh Adaptation</vt:lpstr>
      <vt:lpstr>Error Estimation For Time Harmonic Maxwell’s Equations</vt:lpstr>
      <vt:lpstr>Error Estimation For Time Harmonic Maxwell’s Equations</vt:lpstr>
      <vt:lpstr>Error Estimation For Time Harmonic Maxwell’s Equations</vt:lpstr>
      <vt:lpstr>Integration of Adaptive Workflow and PetraM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Workflow For RF Simulations</dc:title>
  <cp:lastModifiedBy>Shephard, Mark S</cp:lastModifiedBy>
  <cp:revision>30</cp:revision>
  <cp:lastPrinted>2020-05-13T14:17:41Z</cp:lastPrinted>
  <dcterms:modified xsi:type="dcterms:W3CDTF">2020-05-14T20:39:32Z</dcterms:modified>
</cp:coreProperties>
</file>